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1.xml" ContentType="application/vnd.openxmlformats-officedocument.presentationml.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theme/themeOverride1.xml" ContentType="application/vnd.openxmlformats-officedocument.themeOverride+xml"/>
  <Override PartName="/ppt/drawings/drawing2.xml" ContentType="application/vnd.openxmlformats-officedocument.drawingml.chartshapes+xml"/>
  <Override PartName="/ppt/notesSlides/notesSlide25.xml" ContentType="application/vnd.openxmlformats-officedocument.presentationml.notesSlide+xml"/>
  <Override PartName="/ppt/charts/chart3.xml" ContentType="application/vnd.openxmlformats-officedocument.drawingml.chart+xml"/>
  <Override PartName="/ppt/theme/themeOverride2.xml" ContentType="application/vnd.openxmlformats-officedocument.themeOverride+xml"/>
  <Override PartName="/ppt/drawings/drawing3.xml" ContentType="application/vnd.openxmlformats-officedocument.drawingml.chartshapes+xml"/>
  <Override PartName="/ppt/notesSlides/notesSlide26.xml" ContentType="application/vnd.openxmlformats-officedocument.presentationml.notesSlid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1109" r:id="rId2"/>
    <p:sldId id="1088" r:id="rId3"/>
    <p:sldId id="258" r:id="rId4"/>
    <p:sldId id="1099" r:id="rId5"/>
    <p:sldId id="1100" r:id="rId6"/>
    <p:sldId id="1105" r:id="rId7"/>
    <p:sldId id="257" r:id="rId8"/>
    <p:sldId id="1106" r:id="rId9"/>
    <p:sldId id="1107" r:id="rId10"/>
    <p:sldId id="259" r:id="rId11"/>
    <p:sldId id="261" r:id="rId12"/>
    <p:sldId id="262" r:id="rId13"/>
    <p:sldId id="263" r:id="rId14"/>
    <p:sldId id="264" r:id="rId15"/>
    <p:sldId id="1101" r:id="rId16"/>
    <p:sldId id="1045" r:id="rId17"/>
    <p:sldId id="1048" r:id="rId18"/>
    <p:sldId id="1052" r:id="rId19"/>
    <p:sldId id="1054" r:id="rId20"/>
    <p:sldId id="1080" r:id="rId21"/>
    <p:sldId id="304" r:id="rId22"/>
    <p:sldId id="1108" r:id="rId23"/>
    <p:sldId id="1056" r:id="rId24"/>
    <p:sldId id="1072" r:id="rId25"/>
    <p:sldId id="1073" r:id="rId26"/>
    <p:sldId id="1057" r:id="rId27"/>
    <p:sldId id="1075" r:id="rId28"/>
    <p:sldId id="277" r:id="rId29"/>
    <p:sldId id="299" r:id="rId30"/>
    <p:sldId id="327" r:id="rId31"/>
    <p:sldId id="1076" r:id="rId32"/>
    <p:sldId id="1077" r:id="rId33"/>
    <p:sldId id="1103" r:id="rId34"/>
    <p:sldId id="1078" r:id="rId35"/>
    <p:sldId id="1079" r:id="rId36"/>
    <p:sldId id="1082" r:id="rId37"/>
    <p:sldId id="1083" r:id="rId38"/>
    <p:sldId id="1084" r:id="rId39"/>
    <p:sldId id="1085" r:id="rId40"/>
    <p:sldId id="1086" r:id="rId41"/>
    <p:sldId id="1087" r:id="rId42"/>
    <p:sldId id="1060" r:id="rId43"/>
    <p:sldId id="1049" r:id="rId44"/>
    <p:sldId id="1071" r:id="rId45"/>
    <p:sldId id="1074" r:id="rId46"/>
    <p:sldId id="1063" r:id="rId47"/>
    <p:sldId id="1065" r:id="rId48"/>
    <p:sldId id="1089" r:id="rId49"/>
    <p:sldId id="1090" r:id="rId50"/>
    <p:sldId id="1093" r:id="rId51"/>
    <p:sldId id="1094" r:id="rId52"/>
    <p:sldId id="1095" r:id="rId53"/>
    <p:sldId id="1092" r:id="rId54"/>
    <p:sldId id="1096" r:id="rId55"/>
    <p:sldId id="1097" r:id="rId56"/>
    <p:sldId id="1098" r:id="rId57"/>
    <p:sldId id="1104" r:id="rId5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6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ntreprise ZENIKA" initials="EZ" lastIdx="1" clrIdx="0">
    <p:extLst>
      <p:ext uri="{19B8F6BF-5375-455C-9EA6-DF929625EA0E}">
        <p15:presenceInfo xmlns:p15="http://schemas.microsoft.com/office/powerpoint/2012/main" userId="e4e8d4faa7ab5d6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731FF"/>
    <a:srgbClr val="9CE9FE"/>
    <a:srgbClr val="7BE1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511" autoAdjust="0"/>
  </p:normalViewPr>
  <p:slideViewPr>
    <p:cSldViewPr snapToGrid="0" showGuides="1">
      <p:cViewPr varScale="1">
        <p:scale>
          <a:sx n="73" d="100"/>
          <a:sy n="73" d="100"/>
        </p:scale>
        <p:origin x="717" y="43"/>
      </p:cViewPr>
      <p:guideLst>
        <p:guide orient="horz" pos="2183"/>
        <p:guide pos="386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PC\Documents\GitHub\Discolog\ToM\compVsMimic_Etude\EtudeFinale\Resultats\ComportementPow.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chartUserShapes" Target="../drawings/drawing2.xml"/><Relationship Id="rId2" Type="http://schemas.openxmlformats.org/officeDocument/2006/relationships/oleObject" Target="file:///C:\Users\PC\Documents\GitHub\Discolog\ToM\compVsMimic_Etude\EtudeFinale\Resultats\ComportementPow.xlsx" TargetMode="External"/><Relationship Id="rId1" Type="http://schemas.openxmlformats.org/officeDocument/2006/relationships/themeOverride" Target="../theme/themeOverride1.xml"/></Relationships>
</file>

<file path=ppt/charts/_rels/chart3.xml.rels><?xml version="1.0" encoding="UTF-8" standalone="yes"?>
<Relationships xmlns="http://schemas.openxmlformats.org/package/2006/relationships"><Relationship Id="rId3" Type="http://schemas.openxmlformats.org/officeDocument/2006/relationships/chartUserShapes" Target="../drawings/drawing3.xml"/><Relationship Id="rId2" Type="http://schemas.openxmlformats.org/officeDocument/2006/relationships/oleObject" Target="file:///C:\Users\PC\Documents\GitHub\Discolog\ToM\compVsMimic_Etude\EtudeFinale\Resultats\ComportementPow.xlsx" TargetMode="External"/><Relationship Id="rId1" Type="http://schemas.openxmlformats.org/officeDocument/2006/relationships/themeOverride" Target="../theme/themeOverride2.xm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Users\PC\Documents\GitHub\Discolog\ToM\compVsMimic_Etude\EtudeFinale\Resultats\JointGain.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baseline="0">
                <a:solidFill>
                  <a:schemeClr val="tx1"/>
                </a:solidFill>
                <a:latin typeface="+mn-lt"/>
                <a:ea typeface="+mn-ea"/>
                <a:cs typeface="+mn-cs"/>
              </a:defRPr>
            </a:pPr>
            <a:r>
              <a:rPr lang="en-US" sz="2400" dirty="0"/>
              <a:t>Complementary</a:t>
            </a:r>
          </a:p>
        </c:rich>
      </c:tx>
      <c:overlay val="0"/>
      <c:spPr>
        <a:noFill/>
        <a:ln>
          <a:noFill/>
        </a:ln>
        <a:effectLst/>
      </c:spPr>
      <c:txPr>
        <a:bodyPr rot="0" spcFirstLastPara="1" vertOverflow="ellipsis" vert="horz" wrap="square" anchor="ctr" anchorCtr="1"/>
        <a:lstStyle/>
        <a:p>
          <a:pPr>
            <a:defRPr sz="2400" b="1" i="0" u="none" strike="noStrike" kern="1200" baseline="0">
              <a:solidFill>
                <a:schemeClr val="tx1"/>
              </a:solidFill>
              <a:latin typeface="+mn-lt"/>
              <a:ea typeface="+mn-ea"/>
              <a:cs typeface="+mn-cs"/>
            </a:defRPr>
          </a:pPr>
          <a:endParaRPr lang="fr-FR"/>
        </a:p>
      </c:txPr>
    </c:title>
    <c:autoTitleDeleted val="0"/>
    <c:plotArea>
      <c:layout>
        <c:manualLayout>
          <c:layoutTarget val="inner"/>
          <c:xMode val="edge"/>
          <c:yMode val="edge"/>
          <c:x val="0.12599499369006079"/>
          <c:y val="0.12510884150535379"/>
          <c:w val="0.71633312087789236"/>
          <c:h val="0.79148889372023989"/>
        </c:manualLayout>
      </c:layout>
      <c:barChart>
        <c:barDir val="col"/>
        <c:grouping val="clustered"/>
        <c:varyColors val="0"/>
        <c:ser>
          <c:idx val="0"/>
          <c:order val="0"/>
          <c:tx>
            <c:v>Agent</c:v>
          </c:tx>
          <c:spPr>
            <a:solidFill>
              <a:schemeClr val="accent4"/>
            </a:solidFill>
            <a:ln>
              <a:noFill/>
            </a:ln>
            <a:effectLst/>
          </c:spPr>
          <c:invertIfNegative val="0"/>
          <c:errBars>
            <c:errBarType val="both"/>
            <c:errValType val="cust"/>
            <c:noEndCap val="0"/>
            <c:plus>
              <c:numRef>
                <c:f>(Wilcox_Test!$C$42,Wilcox_Test!$C$44,Wilcox_Test!$C$46,Wilcox_Test!$C$48)</c:f>
                <c:numCache>
                  <c:formatCode>General</c:formatCode>
                  <c:ptCount val="4"/>
                  <c:pt idx="0">
                    <c:v>0.92975759999999996</c:v>
                  </c:pt>
                  <c:pt idx="1">
                    <c:v>1.0495129999999999</c:v>
                  </c:pt>
                  <c:pt idx="2">
                    <c:v>1.036948</c:v>
                  </c:pt>
                  <c:pt idx="3">
                    <c:v>1.1177760000000001</c:v>
                  </c:pt>
                </c:numCache>
              </c:numRef>
            </c:plus>
            <c:minus>
              <c:numRef>
                <c:f>(Wilcox_Test!$C$42,Wilcox_Test!$C$44,Wilcox_Test!$C$46,Wilcox_Test!$C$48)</c:f>
                <c:numCache>
                  <c:formatCode>General</c:formatCode>
                  <c:ptCount val="4"/>
                  <c:pt idx="0">
                    <c:v>0.92975759999999996</c:v>
                  </c:pt>
                  <c:pt idx="1">
                    <c:v>1.0495129999999999</c:v>
                  </c:pt>
                  <c:pt idx="2">
                    <c:v>1.036948</c:v>
                  </c:pt>
                  <c:pt idx="3">
                    <c:v>1.1177760000000001</c:v>
                  </c:pt>
                </c:numCache>
              </c:numRef>
            </c:minus>
            <c:spPr>
              <a:solidFill>
                <a:schemeClr val="tx1"/>
              </a:solidFill>
              <a:ln w="6350" cap="flat" cmpd="sng" algn="ctr">
                <a:solidFill>
                  <a:schemeClr val="tx1"/>
                </a:solidFill>
                <a:prstDash val="solid"/>
                <a:round/>
              </a:ln>
              <a:effectLst/>
            </c:spPr>
          </c:errBars>
          <c:cat>
            <c:strRef>
              <c:f>(Wilcox_Test!$A$42,Wilcox_Test!$A$44,Wilcox_Test!$A$46,Wilcox_Test!$A$48)</c:f>
              <c:strCache>
                <c:ptCount val="4"/>
                <c:pt idx="0">
                  <c:v>D1 </c:v>
                </c:pt>
                <c:pt idx="1">
                  <c:v>D2 </c:v>
                </c:pt>
                <c:pt idx="2">
                  <c:v>D3 </c:v>
                </c:pt>
                <c:pt idx="3">
                  <c:v>D4 </c:v>
                </c:pt>
              </c:strCache>
            </c:strRef>
          </c:cat>
          <c:val>
            <c:numRef>
              <c:f>(Wilcox_Test!$B$42,Wilcox_Test!$B$44,Wilcox_Test!$B$46,Wilcox_Test!$B$48)</c:f>
              <c:numCache>
                <c:formatCode>General</c:formatCode>
                <c:ptCount val="4"/>
                <c:pt idx="0">
                  <c:v>1.942623</c:v>
                </c:pt>
                <c:pt idx="1">
                  <c:v>3.8032789999999999</c:v>
                </c:pt>
                <c:pt idx="2">
                  <c:v>2.2377050000000001</c:v>
                </c:pt>
                <c:pt idx="3">
                  <c:v>3.0819670000000001</c:v>
                </c:pt>
              </c:numCache>
            </c:numRef>
          </c:val>
          <c:extLst>
            <c:ext xmlns:c16="http://schemas.microsoft.com/office/drawing/2014/chart" uri="{C3380CC4-5D6E-409C-BE32-E72D297353CC}">
              <c16:uniqueId val="{00000000-F844-4414-8B38-57AA35F5EDE5}"/>
            </c:ext>
          </c:extLst>
        </c:ser>
        <c:ser>
          <c:idx val="1"/>
          <c:order val="1"/>
          <c:tx>
            <c:v>Participant</c:v>
          </c:tx>
          <c:spPr>
            <a:solidFill>
              <a:schemeClr val="accent2"/>
            </a:solidFill>
            <a:ln>
              <a:noFill/>
            </a:ln>
            <a:effectLst/>
          </c:spPr>
          <c:invertIfNegative val="0"/>
          <c:errBars>
            <c:errBarType val="both"/>
            <c:errValType val="cust"/>
            <c:noEndCap val="0"/>
            <c:plus>
              <c:numRef>
                <c:f>(Wilcox_Test!$C$43,Wilcox_Test!$C$45,Wilcox_Test!$C$47,Wilcox_Test!$C$49)</c:f>
                <c:numCache>
                  <c:formatCode>General</c:formatCode>
                  <c:ptCount val="4"/>
                  <c:pt idx="0">
                    <c:v>1.149124</c:v>
                  </c:pt>
                  <c:pt idx="1">
                    <c:v>1.235895</c:v>
                  </c:pt>
                  <c:pt idx="2">
                    <c:v>1.032988</c:v>
                  </c:pt>
                  <c:pt idx="3">
                    <c:v>1.020319</c:v>
                  </c:pt>
                </c:numCache>
              </c:numRef>
            </c:plus>
            <c:minus>
              <c:numRef>
                <c:f>(Wilcox_Test!$C$43,Wilcox_Test!$C$45,Wilcox_Test!$C$47,Wilcox_Test!$C$49)</c:f>
                <c:numCache>
                  <c:formatCode>General</c:formatCode>
                  <c:ptCount val="4"/>
                  <c:pt idx="0">
                    <c:v>1.149124</c:v>
                  </c:pt>
                  <c:pt idx="1">
                    <c:v>1.235895</c:v>
                  </c:pt>
                  <c:pt idx="2">
                    <c:v>1.032988</c:v>
                  </c:pt>
                  <c:pt idx="3">
                    <c:v>1.020319</c:v>
                  </c:pt>
                </c:numCache>
              </c:numRef>
            </c:minus>
            <c:spPr>
              <a:solidFill>
                <a:schemeClr val="tx1"/>
              </a:solidFill>
              <a:ln w="6350" cap="flat" cmpd="sng" algn="ctr">
                <a:solidFill>
                  <a:schemeClr val="tx1"/>
                </a:solidFill>
                <a:prstDash val="solid"/>
                <a:round/>
              </a:ln>
              <a:effectLst/>
            </c:spPr>
          </c:errBars>
          <c:val>
            <c:numRef>
              <c:f>(Wilcox_Test!$B$43,Wilcox_Test!$B$45,Wilcox_Test!$B$47,Wilcox_Test!$B$49)</c:f>
              <c:numCache>
                <c:formatCode>General</c:formatCode>
                <c:ptCount val="4"/>
                <c:pt idx="0">
                  <c:v>2.6967210000000001</c:v>
                </c:pt>
                <c:pt idx="1">
                  <c:v>2.9016389999999999</c:v>
                </c:pt>
                <c:pt idx="2">
                  <c:v>3.393443</c:v>
                </c:pt>
                <c:pt idx="3">
                  <c:v>3.0163929999999999</c:v>
                </c:pt>
              </c:numCache>
            </c:numRef>
          </c:val>
          <c:extLst>
            <c:ext xmlns:c16="http://schemas.microsoft.com/office/drawing/2014/chart" uri="{C3380CC4-5D6E-409C-BE32-E72D297353CC}">
              <c16:uniqueId val="{00000001-F844-4414-8B38-57AA35F5EDE5}"/>
            </c:ext>
          </c:extLst>
        </c:ser>
        <c:dLbls>
          <c:showLegendKey val="0"/>
          <c:showVal val="0"/>
          <c:showCatName val="0"/>
          <c:showSerName val="0"/>
          <c:showPercent val="0"/>
          <c:showBubbleSize val="0"/>
        </c:dLbls>
        <c:gapWidth val="150"/>
        <c:axId val="564765184"/>
        <c:axId val="572826176"/>
      </c:barChart>
      <c:scatterChart>
        <c:scatterStyle val="lineMarker"/>
        <c:varyColors val="0"/>
        <c:ser>
          <c:idx val="2"/>
          <c:order val="2"/>
          <c:tx>
            <c:v>bars</c:v>
          </c:tx>
          <c:spPr>
            <a:ln w="19050" cap="rnd" cmpd="sng" algn="ctr">
              <a:solidFill>
                <a:schemeClr val="tx1"/>
              </a:solidFill>
              <a:prstDash val="solid"/>
              <a:round/>
            </a:ln>
            <a:effectLst/>
          </c:spPr>
          <c:marker>
            <c:symbol val="none"/>
          </c:marker>
          <c:xVal>
            <c:numRef>
              <c:f>Wilcox_Test!$B$53:$B$56</c:f>
              <c:numCache>
                <c:formatCode>General</c:formatCode>
                <c:ptCount val="4"/>
                <c:pt idx="0">
                  <c:v>1.75</c:v>
                </c:pt>
                <c:pt idx="1">
                  <c:v>1.75</c:v>
                </c:pt>
                <c:pt idx="2">
                  <c:v>2.2000000000000002</c:v>
                </c:pt>
                <c:pt idx="3">
                  <c:v>2.2000000000000002</c:v>
                </c:pt>
              </c:numCache>
            </c:numRef>
          </c:xVal>
          <c:yVal>
            <c:numRef>
              <c:f>Wilcox_Test!$C$53:$C$56</c:f>
              <c:numCache>
                <c:formatCode>General</c:formatCode>
                <c:ptCount val="4"/>
                <c:pt idx="0">
                  <c:v>4.5999999999999996</c:v>
                </c:pt>
                <c:pt idx="1">
                  <c:v>4.8</c:v>
                </c:pt>
                <c:pt idx="2">
                  <c:v>4.8</c:v>
                </c:pt>
                <c:pt idx="3">
                  <c:v>4.5999999999999996</c:v>
                </c:pt>
              </c:numCache>
            </c:numRef>
          </c:yVal>
          <c:smooth val="0"/>
          <c:extLst>
            <c:ext xmlns:c16="http://schemas.microsoft.com/office/drawing/2014/chart" uri="{C3380CC4-5D6E-409C-BE32-E72D297353CC}">
              <c16:uniqueId val="{00000002-F844-4414-8B38-57AA35F5EDE5}"/>
            </c:ext>
          </c:extLst>
        </c:ser>
        <c:ser>
          <c:idx val="3"/>
          <c:order val="3"/>
          <c:tx>
            <c:v>bars2</c:v>
          </c:tx>
          <c:spPr>
            <a:ln w="19050" cap="rnd" cmpd="sng" algn="ctr">
              <a:solidFill>
                <a:schemeClr val="tx1"/>
              </a:solidFill>
              <a:prstDash val="solid"/>
              <a:round/>
            </a:ln>
            <a:effectLst/>
          </c:spPr>
          <c:marker>
            <c:symbol val="none"/>
          </c:marker>
          <c:xVal>
            <c:numRef>
              <c:f>Wilcox_Test!$B$59:$B$62</c:f>
              <c:numCache>
                <c:formatCode>General</c:formatCode>
                <c:ptCount val="4"/>
                <c:pt idx="0">
                  <c:v>0.75</c:v>
                </c:pt>
                <c:pt idx="1">
                  <c:v>0.75</c:v>
                </c:pt>
                <c:pt idx="2">
                  <c:v>1.2</c:v>
                </c:pt>
                <c:pt idx="3">
                  <c:v>1.2</c:v>
                </c:pt>
              </c:numCache>
            </c:numRef>
          </c:xVal>
          <c:yVal>
            <c:numRef>
              <c:f>Wilcox_Test!$C$59:$C$62</c:f>
              <c:numCache>
                <c:formatCode>General</c:formatCode>
                <c:ptCount val="4"/>
                <c:pt idx="0">
                  <c:v>4.5999999999999996</c:v>
                </c:pt>
                <c:pt idx="1">
                  <c:v>4.8</c:v>
                </c:pt>
                <c:pt idx="2">
                  <c:v>4.8</c:v>
                </c:pt>
                <c:pt idx="3">
                  <c:v>4.5999999999999996</c:v>
                </c:pt>
              </c:numCache>
            </c:numRef>
          </c:yVal>
          <c:smooth val="0"/>
          <c:extLst>
            <c:ext xmlns:c16="http://schemas.microsoft.com/office/drawing/2014/chart" uri="{C3380CC4-5D6E-409C-BE32-E72D297353CC}">
              <c16:uniqueId val="{00000003-F844-4414-8B38-57AA35F5EDE5}"/>
            </c:ext>
          </c:extLst>
        </c:ser>
        <c:ser>
          <c:idx val="4"/>
          <c:order val="4"/>
          <c:tx>
            <c:v>bar3</c:v>
          </c:tx>
          <c:spPr>
            <a:ln w="19050" cap="rnd" cmpd="sng" algn="ctr">
              <a:solidFill>
                <a:schemeClr val="tx1"/>
              </a:solidFill>
              <a:prstDash val="solid"/>
              <a:round/>
            </a:ln>
            <a:effectLst/>
          </c:spPr>
          <c:marker>
            <c:symbol val="none"/>
          </c:marker>
          <c:xVal>
            <c:numRef>
              <c:f>Wilcox_Test!$B$65:$B$68</c:f>
              <c:numCache>
                <c:formatCode>General</c:formatCode>
                <c:ptCount val="4"/>
                <c:pt idx="0">
                  <c:v>2.75</c:v>
                </c:pt>
                <c:pt idx="1">
                  <c:v>2.75</c:v>
                </c:pt>
                <c:pt idx="2">
                  <c:v>3.2</c:v>
                </c:pt>
                <c:pt idx="3">
                  <c:v>3.2</c:v>
                </c:pt>
              </c:numCache>
            </c:numRef>
          </c:xVal>
          <c:yVal>
            <c:numRef>
              <c:f>Wilcox_Test!$C$65:$C$68</c:f>
              <c:numCache>
                <c:formatCode>General</c:formatCode>
                <c:ptCount val="4"/>
                <c:pt idx="0">
                  <c:v>4.5999999999999996</c:v>
                </c:pt>
                <c:pt idx="1">
                  <c:v>4.8</c:v>
                </c:pt>
                <c:pt idx="2">
                  <c:v>4.8</c:v>
                </c:pt>
                <c:pt idx="3">
                  <c:v>4.5999999999999996</c:v>
                </c:pt>
              </c:numCache>
            </c:numRef>
          </c:yVal>
          <c:smooth val="0"/>
          <c:extLst>
            <c:ext xmlns:c16="http://schemas.microsoft.com/office/drawing/2014/chart" uri="{C3380CC4-5D6E-409C-BE32-E72D297353CC}">
              <c16:uniqueId val="{00000004-F844-4414-8B38-57AA35F5EDE5}"/>
            </c:ext>
          </c:extLst>
        </c:ser>
        <c:ser>
          <c:idx val="5"/>
          <c:order val="5"/>
          <c:tx>
            <c:v>bar3</c:v>
          </c:tx>
          <c:spPr>
            <a:ln w="19050" cap="rnd" cmpd="sng" algn="ctr">
              <a:solidFill>
                <a:schemeClr val="tx1"/>
              </a:solidFill>
              <a:prstDash val="solid"/>
              <a:round/>
            </a:ln>
            <a:effectLst/>
          </c:spPr>
          <c:marker>
            <c:symbol val="none"/>
          </c:marker>
          <c:xVal>
            <c:numRef>
              <c:f>Wilcox_Test!$B$70:$B$73</c:f>
              <c:numCache>
                <c:formatCode>General</c:formatCode>
                <c:ptCount val="4"/>
                <c:pt idx="0">
                  <c:v>3.75</c:v>
                </c:pt>
                <c:pt idx="1">
                  <c:v>3.75</c:v>
                </c:pt>
                <c:pt idx="2">
                  <c:v>4.2</c:v>
                </c:pt>
                <c:pt idx="3">
                  <c:v>4.2</c:v>
                </c:pt>
              </c:numCache>
            </c:numRef>
          </c:xVal>
          <c:yVal>
            <c:numRef>
              <c:f>Wilcox_Test!$C$70:$C$73</c:f>
              <c:numCache>
                <c:formatCode>General</c:formatCode>
                <c:ptCount val="4"/>
                <c:pt idx="0">
                  <c:v>4.5999999999999996</c:v>
                </c:pt>
                <c:pt idx="1">
                  <c:v>4.8</c:v>
                </c:pt>
                <c:pt idx="2">
                  <c:v>4.8</c:v>
                </c:pt>
                <c:pt idx="3">
                  <c:v>4.5999999999999996</c:v>
                </c:pt>
              </c:numCache>
            </c:numRef>
          </c:yVal>
          <c:smooth val="0"/>
          <c:extLst>
            <c:ext xmlns:c16="http://schemas.microsoft.com/office/drawing/2014/chart" uri="{C3380CC4-5D6E-409C-BE32-E72D297353CC}">
              <c16:uniqueId val="{00000005-F844-4414-8B38-57AA35F5EDE5}"/>
            </c:ext>
          </c:extLst>
        </c:ser>
        <c:dLbls>
          <c:showLegendKey val="0"/>
          <c:showVal val="0"/>
          <c:showCatName val="0"/>
          <c:showSerName val="0"/>
          <c:showPercent val="0"/>
          <c:showBubbleSize val="0"/>
        </c:dLbls>
        <c:axId val="564765184"/>
        <c:axId val="572826176"/>
      </c:scatterChart>
      <c:catAx>
        <c:axId val="564765184"/>
        <c:scaling>
          <c:orientation val="minMax"/>
        </c:scaling>
        <c:delete val="0"/>
        <c:axPos val="b"/>
        <c:numFmt formatCode="General" sourceLinked="0"/>
        <c:majorTickMark val="none"/>
        <c:minorTickMark val="none"/>
        <c:tickLblPos val="nextTo"/>
        <c:spPr>
          <a:noFill/>
          <a:ln w="6350" cap="flat" cmpd="sng" algn="ctr">
            <a:solidFill>
              <a:schemeClr val="tx1">
                <a:tint val="75000"/>
              </a:schemeClr>
            </a:solidFill>
            <a:prstDash val="solid"/>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fr-FR"/>
          </a:p>
        </c:txPr>
        <c:crossAx val="572826176"/>
        <c:crosses val="autoZero"/>
        <c:auto val="1"/>
        <c:lblAlgn val="ctr"/>
        <c:lblOffset val="100"/>
        <c:noMultiLvlLbl val="0"/>
      </c:catAx>
      <c:valAx>
        <c:axId val="572826176"/>
        <c:scaling>
          <c:orientation val="minMax"/>
          <c:max val="5"/>
        </c:scaling>
        <c:delete val="0"/>
        <c:axPos val="l"/>
        <c:majorGridlines>
          <c:spPr>
            <a:ln w="6350" cap="flat" cmpd="sng" algn="ctr">
              <a:solidFill>
                <a:schemeClr val="tx1">
                  <a:tint val="75000"/>
                </a:schemeClr>
              </a:solidFill>
              <a:prstDash val="solid"/>
              <a:round/>
            </a:ln>
            <a:effectLst/>
          </c:spPr>
        </c:majorGridlines>
        <c:title>
          <c:tx>
            <c:rich>
              <a:bodyPr rot="-5400000" spcFirstLastPara="1" vertOverflow="ellipsis" vert="horz" wrap="square" anchor="ctr" anchorCtr="1"/>
              <a:lstStyle/>
              <a:p>
                <a:pPr>
                  <a:defRPr sz="2400" b="1" i="0" u="none" strike="noStrike" kern="1200" baseline="0">
                    <a:solidFill>
                      <a:schemeClr val="tx1"/>
                    </a:solidFill>
                    <a:latin typeface="+mn-lt"/>
                    <a:ea typeface="+mn-ea"/>
                    <a:cs typeface="+mn-cs"/>
                  </a:defRPr>
                </a:pPr>
                <a:r>
                  <a:rPr lang="en-US" sz="2400" dirty="0"/>
                  <a:t>Score behaviors</a:t>
                </a:r>
                <a:r>
                  <a:rPr lang="en-US" sz="2400" baseline="0" dirty="0"/>
                  <a:t> of dominance</a:t>
                </a:r>
                <a:endParaRPr lang="en-US" sz="2400" dirty="0"/>
              </a:p>
            </c:rich>
          </c:tx>
          <c:layout>
            <c:manualLayout>
              <c:xMode val="edge"/>
              <c:yMode val="edge"/>
              <c:x val="2.7142830129408709E-2"/>
              <c:y val="0.17961541612940787"/>
            </c:manualLayout>
          </c:layout>
          <c:overlay val="0"/>
          <c:spPr>
            <a:noFill/>
            <a:ln>
              <a:noFill/>
            </a:ln>
            <a:effectLst/>
          </c:spPr>
          <c:txPr>
            <a:bodyPr rot="-5400000" spcFirstLastPara="1" vertOverflow="ellipsis" vert="horz" wrap="square" anchor="ctr" anchorCtr="1"/>
            <a:lstStyle/>
            <a:p>
              <a:pPr>
                <a:defRPr sz="2400" b="1" i="0" u="none" strike="noStrike" kern="1200" baseline="0">
                  <a:solidFill>
                    <a:schemeClr val="tx1"/>
                  </a:solidFill>
                  <a:latin typeface="+mn-lt"/>
                  <a:ea typeface="+mn-ea"/>
                  <a:cs typeface="+mn-cs"/>
                </a:defRPr>
              </a:pPr>
              <a:endParaRPr lang="fr-FR"/>
            </a:p>
          </c:txPr>
        </c:title>
        <c:numFmt formatCode="General" sourceLinked="1"/>
        <c:majorTickMark val="none"/>
        <c:minorTickMark val="none"/>
        <c:tickLblPos val="nextTo"/>
        <c:spPr>
          <a:noFill/>
          <a:ln w="6350" cap="flat" cmpd="sng" algn="ctr">
            <a:solidFill>
              <a:schemeClr val="tx1">
                <a:tint val="75000"/>
              </a:schemeClr>
            </a:solidFill>
            <a:prstDash val="solid"/>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fr-FR"/>
          </a:p>
        </c:txPr>
        <c:crossAx val="564765184"/>
        <c:crosses val="autoZero"/>
        <c:crossBetween val="between"/>
        <c:majorUnit val="1"/>
      </c:valAx>
      <c:spPr>
        <a:noFill/>
        <a:ln>
          <a:noFill/>
        </a:ln>
        <a:effectLst/>
      </c:spPr>
    </c:plotArea>
    <c:legend>
      <c:legendPos val="r"/>
      <c:legendEntry>
        <c:idx val="2"/>
        <c:delete val="1"/>
      </c:legendEntry>
      <c:legendEntry>
        <c:idx val="3"/>
        <c:delete val="1"/>
      </c:legendEntry>
      <c:legendEntry>
        <c:idx val="4"/>
        <c:delete val="1"/>
      </c:legendEntry>
      <c:legendEntry>
        <c:idx val="5"/>
        <c:delete val="1"/>
      </c:legendEntry>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w="6350" cap="flat" cmpd="sng" algn="ctr">
      <a:noFill/>
      <a:prstDash val="solid"/>
      <a:miter lim="800000"/>
    </a:ln>
    <a:effectLst/>
  </c:spPr>
  <c:txPr>
    <a:bodyPr/>
    <a:lstStyle/>
    <a:p>
      <a:pPr>
        <a:defRPr/>
      </a:pPr>
      <a:endParaRPr lang="fr-FR"/>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6"/>
    </mc:Choice>
    <mc:Fallback>
      <c:style val="6"/>
    </mc:Fallback>
  </mc:AlternateContent>
  <c:clrMapOvr bg1="lt1" tx1="dk1" bg2="lt2" tx2="dk2" accent1="accent1" accent2="accent2" accent3="accent3" accent4="accent4" accent5="accent5" accent6="accent6" hlink="hlink" folHlink="folHlink"/>
  <c:chart>
    <c:title>
      <c:tx>
        <c:rich>
          <a:bodyPr/>
          <a:lstStyle/>
          <a:p>
            <a:pPr>
              <a:defRPr sz="2400"/>
            </a:pPr>
            <a:r>
              <a:rPr lang="en-US" sz="2400" dirty="0"/>
              <a:t>Similar</a:t>
            </a:r>
          </a:p>
        </c:rich>
      </c:tx>
      <c:overlay val="0"/>
    </c:title>
    <c:autoTitleDeleted val="0"/>
    <c:plotArea>
      <c:layout/>
      <c:barChart>
        <c:barDir val="col"/>
        <c:grouping val="clustered"/>
        <c:varyColors val="0"/>
        <c:ser>
          <c:idx val="0"/>
          <c:order val="0"/>
          <c:tx>
            <c:v>Agent</c:v>
          </c:tx>
          <c:spPr>
            <a:solidFill>
              <a:srgbClr val="44546A"/>
            </a:solidFill>
          </c:spPr>
          <c:invertIfNegative val="0"/>
          <c:errBars>
            <c:errBarType val="both"/>
            <c:errValType val="cust"/>
            <c:noEndCap val="0"/>
            <c:plus>
              <c:numRef>
                <c:f>(Wilcox_Test!$E$42,Wilcox_Test!$E$44,Wilcox_Test!$E$46,Wilcox_Test!$E$48)</c:f>
                <c:numCache>
                  <c:formatCode>General</c:formatCode>
                  <c:ptCount val="4"/>
                  <c:pt idx="0">
                    <c:v>1.114773</c:v>
                  </c:pt>
                  <c:pt idx="1">
                    <c:v>1.1036269999999999</c:v>
                  </c:pt>
                  <c:pt idx="2">
                    <c:v>1.1992020000000001</c:v>
                  </c:pt>
                  <c:pt idx="3">
                    <c:v>1.12659</c:v>
                  </c:pt>
                </c:numCache>
              </c:numRef>
            </c:plus>
            <c:minus>
              <c:numRef>
                <c:f>(Wilcox_Test!$E$42,Wilcox_Test!$E$44,Wilcox_Test!$E$46,Wilcox_Test!$E$48)</c:f>
                <c:numCache>
                  <c:formatCode>General</c:formatCode>
                  <c:ptCount val="4"/>
                  <c:pt idx="0">
                    <c:v>1.114773</c:v>
                  </c:pt>
                  <c:pt idx="1">
                    <c:v>1.1036269999999999</c:v>
                  </c:pt>
                  <c:pt idx="2">
                    <c:v>1.1992020000000001</c:v>
                  </c:pt>
                  <c:pt idx="3">
                    <c:v>1.12659</c:v>
                  </c:pt>
                </c:numCache>
              </c:numRef>
            </c:minus>
          </c:errBars>
          <c:cat>
            <c:strRef>
              <c:f>(Wilcox_Test!$A$42,Wilcox_Test!$A$44,Wilcox_Test!$A$46,Wilcox_Test!$A$48)</c:f>
              <c:strCache>
                <c:ptCount val="4"/>
                <c:pt idx="0">
                  <c:v>D1 </c:v>
                </c:pt>
                <c:pt idx="1">
                  <c:v>D2 </c:v>
                </c:pt>
                <c:pt idx="2">
                  <c:v>D3 </c:v>
                </c:pt>
                <c:pt idx="3">
                  <c:v>D4 </c:v>
                </c:pt>
              </c:strCache>
            </c:strRef>
          </c:cat>
          <c:val>
            <c:numRef>
              <c:f>(Wilcox_Test!$D$42,Wilcox_Test!$D$44,Wilcox_Test!$D$46,Wilcox_Test!$D$48)</c:f>
              <c:numCache>
                <c:formatCode>General</c:formatCode>
                <c:ptCount val="4"/>
                <c:pt idx="0">
                  <c:v>2.4672130000000001</c:v>
                </c:pt>
                <c:pt idx="1">
                  <c:v>3.7049180000000002</c:v>
                </c:pt>
                <c:pt idx="2">
                  <c:v>3.0901640000000001</c:v>
                </c:pt>
                <c:pt idx="3">
                  <c:v>3.229508</c:v>
                </c:pt>
              </c:numCache>
            </c:numRef>
          </c:val>
          <c:extLst>
            <c:ext xmlns:c16="http://schemas.microsoft.com/office/drawing/2014/chart" uri="{C3380CC4-5D6E-409C-BE32-E72D297353CC}">
              <c16:uniqueId val="{00000000-2274-41A4-9701-6CB6C7FABCA5}"/>
            </c:ext>
          </c:extLst>
        </c:ser>
        <c:ser>
          <c:idx val="1"/>
          <c:order val="1"/>
          <c:tx>
            <c:v>Participant</c:v>
          </c:tx>
          <c:spPr>
            <a:solidFill>
              <a:schemeClr val="accent6">
                <a:lumMod val="75000"/>
              </a:schemeClr>
            </a:solidFill>
          </c:spPr>
          <c:invertIfNegative val="0"/>
          <c:errBars>
            <c:errBarType val="both"/>
            <c:errValType val="cust"/>
            <c:noEndCap val="0"/>
            <c:plus>
              <c:numLit>
                <c:formatCode>General</c:formatCode>
                <c:ptCount val="1"/>
                <c:pt idx="0">
                  <c:v>1</c:v>
                </c:pt>
              </c:numLit>
            </c:plus>
            <c:minus>
              <c:numLit>
                <c:formatCode>General</c:formatCode>
                <c:ptCount val="1"/>
                <c:pt idx="0">
                  <c:v>1</c:v>
                </c:pt>
              </c:numLit>
            </c:minus>
          </c:errBars>
          <c:val>
            <c:numRef>
              <c:f>(Wilcox_Test!$D$43,Wilcox_Test!$D$45,Wilcox_Test!$D$47,Wilcox_Test!$D$49)</c:f>
              <c:numCache>
                <c:formatCode>General</c:formatCode>
                <c:ptCount val="4"/>
                <c:pt idx="0">
                  <c:v>2.7131150000000002</c:v>
                </c:pt>
                <c:pt idx="1">
                  <c:v>3.368852</c:v>
                </c:pt>
                <c:pt idx="2">
                  <c:v>3.3278690000000002</c:v>
                </c:pt>
                <c:pt idx="3">
                  <c:v>2.9836070000000001</c:v>
                </c:pt>
              </c:numCache>
            </c:numRef>
          </c:val>
          <c:extLst>
            <c:ext xmlns:c16="http://schemas.microsoft.com/office/drawing/2014/chart" uri="{C3380CC4-5D6E-409C-BE32-E72D297353CC}">
              <c16:uniqueId val="{00000001-2274-41A4-9701-6CB6C7FABCA5}"/>
            </c:ext>
          </c:extLst>
        </c:ser>
        <c:dLbls>
          <c:showLegendKey val="0"/>
          <c:showVal val="0"/>
          <c:showCatName val="0"/>
          <c:showSerName val="0"/>
          <c:showPercent val="0"/>
          <c:showBubbleSize val="0"/>
        </c:dLbls>
        <c:gapWidth val="150"/>
        <c:axId val="89699328"/>
        <c:axId val="572827328"/>
      </c:barChart>
      <c:scatterChart>
        <c:scatterStyle val="lineMarker"/>
        <c:varyColors val="0"/>
        <c:ser>
          <c:idx val="2"/>
          <c:order val="2"/>
          <c:tx>
            <c:v>bars</c:v>
          </c:tx>
          <c:spPr>
            <a:ln w="25400">
              <a:solidFill>
                <a:schemeClr val="tx1"/>
              </a:solidFill>
            </a:ln>
          </c:spPr>
          <c:marker>
            <c:symbol val="none"/>
          </c:marker>
          <c:xVal>
            <c:numRef>
              <c:f>Wilcox_Test!$B$53:$B$56</c:f>
              <c:numCache>
                <c:formatCode>General</c:formatCode>
                <c:ptCount val="4"/>
                <c:pt idx="0">
                  <c:v>1.75</c:v>
                </c:pt>
                <c:pt idx="1">
                  <c:v>1.75</c:v>
                </c:pt>
                <c:pt idx="2">
                  <c:v>2.2000000000000002</c:v>
                </c:pt>
                <c:pt idx="3">
                  <c:v>2.2000000000000002</c:v>
                </c:pt>
              </c:numCache>
            </c:numRef>
          </c:xVal>
          <c:yVal>
            <c:numRef>
              <c:f>Wilcox_Test!$C$53:$C$56</c:f>
              <c:numCache>
                <c:formatCode>General</c:formatCode>
                <c:ptCount val="4"/>
                <c:pt idx="0">
                  <c:v>4.5999999999999996</c:v>
                </c:pt>
                <c:pt idx="1">
                  <c:v>4.8</c:v>
                </c:pt>
                <c:pt idx="2">
                  <c:v>4.8</c:v>
                </c:pt>
                <c:pt idx="3">
                  <c:v>4.5999999999999996</c:v>
                </c:pt>
              </c:numCache>
            </c:numRef>
          </c:yVal>
          <c:smooth val="0"/>
          <c:extLst>
            <c:ext xmlns:c16="http://schemas.microsoft.com/office/drawing/2014/chart" uri="{C3380CC4-5D6E-409C-BE32-E72D297353CC}">
              <c16:uniqueId val="{00000002-2274-41A4-9701-6CB6C7FABCA5}"/>
            </c:ext>
          </c:extLst>
        </c:ser>
        <c:ser>
          <c:idx val="3"/>
          <c:order val="3"/>
          <c:tx>
            <c:v>bars2</c:v>
          </c:tx>
          <c:spPr>
            <a:ln w="25400">
              <a:solidFill>
                <a:schemeClr val="tx1"/>
              </a:solidFill>
            </a:ln>
          </c:spPr>
          <c:marker>
            <c:symbol val="none"/>
          </c:marker>
          <c:xVal>
            <c:numRef>
              <c:f>Wilcox_Test!$B$59:$B$62</c:f>
              <c:numCache>
                <c:formatCode>General</c:formatCode>
                <c:ptCount val="4"/>
                <c:pt idx="0">
                  <c:v>0.75</c:v>
                </c:pt>
                <c:pt idx="1">
                  <c:v>0.75</c:v>
                </c:pt>
                <c:pt idx="2">
                  <c:v>1.2</c:v>
                </c:pt>
                <c:pt idx="3">
                  <c:v>1.2</c:v>
                </c:pt>
              </c:numCache>
            </c:numRef>
          </c:xVal>
          <c:yVal>
            <c:numRef>
              <c:f>Wilcox_Test!$C$59:$C$62</c:f>
              <c:numCache>
                <c:formatCode>General</c:formatCode>
                <c:ptCount val="4"/>
                <c:pt idx="0">
                  <c:v>4.5999999999999996</c:v>
                </c:pt>
                <c:pt idx="1">
                  <c:v>4.8</c:v>
                </c:pt>
                <c:pt idx="2">
                  <c:v>4.8</c:v>
                </c:pt>
                <c:pt idx="3">
                  <c:v>4.5999999999999996</c:v>
                </c:pt>
              </c:numCache>
            </c:numRef>
          </c:yVal>
          <c:smooth val="0"/>
          <c:extLst>
            <c:ext xmlns:c16="http://schemas.microsoft.com/office/drawing/2014/chart" uri="{C3380CC4-5D6E-409C-BE32-E72D297353CC}">
              <c16:uniqueId val="{00000003-2274-41A4-9701-6CB6C7FABCA5}"/>
            </c:ext>
          </c:extLst>
        </c:ser>
        <c:ser>
          <c:idx val="4"/>
          <c:order val="4"/>
          <c:tx>
            <c:v>bar3</c:v>
          </c:tx>
          <c:spPr>
            <a:ln w="25400">
              <a:solidFill>
                <a:schemeClr val="tx1"/>
              </a:solidFill>
            </a:ln>
          </c:spPr>
          <c:marker>
            <c:symbol val="none"/>
          </c:marker>
          <c:xVal>
            <c:numRef>
              <c:f>Wilcox_Test!$B$65:$B$68</c:f>
              <c:numCache>
                <c:formatCode>General</c:formatCode>
                <c:ptCount val="4"/>
                <c:pt idx="0">
                  <c:v>2.75</c:v>
                </c:pt>
                <c:pt idx="1">
                  <c:v>2.75</c:v>
                </c:pt>
                <c:pt idx="2">
                  <c:v>3.2</c:v>
                </c:pt>
                <c:pt idx="3">
                  <c:v>3.2</c:v>
                </c:pt>
              </c:numCache>
            </c:numRef>
          </c:xVal>
          <c:yVal>
            <c:numRef>
              <c:f>Wilcox_Test!$C$65:$C$68</c:f>
              <c:numCache>
                <c:formatCode>General</c:formatCode>
                <c:ptCount val="4"/>
                <c:pt idx="0">
                  <c:v>4.5999999999999996</c:v>
                </c:pt>
                <c:pt idx="1">
                  <c:v>4.8</c:v>
                </c:pt>
                <c:pt idx="2">
                  <c:v>4.8</c:v>
                </c:pt>
                <c:pt idx="3">
                  <c:v>4.5999999999999996</c:v>
                </c:pt>
              </c:numCache>
            </c:numRef>
          </c:yVal>
          <c:smooth val="0"/>
          <c:extLst>
            <c:ext xmlns:c16="http://schemas.microsoft.com/office/drawing/2014/chart" uri="{C3380CC4-5D6E-409C-BE32-E72D297353CC}">
              <c16:uniqueId val="{00000004-2274-41A4-9701-6CB6C7FABCA5}"/>
            </c:ext>
          </c:extLst>
        </c:ser>
        <c:ser>
          <c:idx val="5"/>
          <c:order val="5"/>
          <c:tx>
            <c:v>bar3</c:v>
          </c:tx>
          <c:spPr>
            <a:ln w="25400">
              <a:solidFill>
                <a:schemeClr val="tx1"/>
              </a:solidFill>
            </a:ln>
          </c:spPr>
          <c:marker>
            <c:symbol val="none"/>
          </c:marker>
          <c:xVal>
            <c:numRef>
              <c:f>Wilcox_Test!$B$70:$B$73</c:f>
              <c:numCache>
                <c:formatCode>General</c:formatCode>
                <c:ptCount val="4"/>
                <c:pt idx="0">
                  <c:v>3.75</c:v>
                </c:pt>
                <c:pt idx="1">
                  <c:v>3.75</c:v>
                </c:pt>
                <c:pt idx="2">
                  <c:v>4.2</c:v>
                </c:pt>
                <c:pt idx="3">
                  <c:v>4.2</c:v>
                </c:pt>
              </c:numCache>
            </c:numRef>
          </c:xVal>
          <c:yVal>
            <c:numRef>
              <c:f>Wilcox_Test!$C$70:$C$73</c:f>
              <c:numCache>
                <c:formatCode>General</c:formatCode>
                <c:ptCount val="4"/>
                <c:pt idx="0">
                  <c:v>4.5999999999999996</c:v>
                </c:pt>
                <c:pt idx="1">
                  <c:v>4.8</c:v>
                </c:pt>
                <c:pt idx="2">
                  <c:v>4.8</c:v>
                </c:pt>
                <c:pt idx="3">
                  <c:v>4.5999999999999996</c:v>
                </c:pt>
              </c:numCache>
            </c:numRef>
          </c:yVal>
          <c:smooth val="0"/>
          <c:extLst>
            <c:ext xmlns:c16="http://schemas.microsoft.com/office/drawing/2014/chart" uri="{C3380CC4-5D6E-409C-BE32-E72D297353CC}">
              <c16:uniqueId val="{00000005-2274-41A4-9701-6CB6C7FABCA5}"/>
            </c:ext>
          </c:extLst>
        </c:ser>
        <c:dLbls>
          <c:showLegendKey val="0"/>
          <c:showVal val="0"/>
          <c:showCatName val="0"/>
          <c:showSerName val="0"/>
          <c:showPercent val="0"/>
          <c:showBubbleSize val="0"/>
        </c:dLbls>
        <c:axId val="89699328"/>
        <c:axId val="572827328"/>
      </c:scatterChart>
      <c:catAx>
        <c:axId val="89699328"/>
        <c:scaling>
          <c:orientation val="minMax"/>
        </c:scaling>
        <c:delete val="0"/>
        <c:axPos val="b"/>
        <c:numFmt formatCode="General" sourceLinked="0"/>
        <c:majorTickMark val="none"/>
        <c:minorTickMark val="none"/>
        <c:tickLblPos val="nextTo"/>
        <c:txPr>
          <a:bodyPr/>
          <a:lstStyle/>
          <a:p>
            <a:pPr>
              <a:defRPr sz="1800"/>
            </a:pPr>
            <a:endParaRPr lang="fr-FR"/>
          </a:p>
        </c:txPr>
        <c:crossAx val="572827328"/>
        <c:crosses val="autoZero"/>
        <c:auto val="1"/>
        <c:lblAlgn val="ctr"/>
        <c:lblOffset val="100"/>
        <c:noMultiLvlLbl val="0"/>
      </c:catAx>
      <c:valAx>
        <c:axId val="572827328"/>
        <c:scaling>
          <c:orientation val="minMax"/>
          <c:max val="5"/>
        </c:scaling>
        <c:delete val="0"/>
        <c:axPos val="l"/>
        <c:majorGridlines/>
        <c:title>
          <c:tx>
            <c:rich>
              <a:bodyPr/>
              <a:lstStyle/>
              <a:p>
                <a:pPr>
                  <a:defRPr sz="2000"/>
                </a:pPr>
                <a:r>
                  <a:rPr lang="en-US" sz="2000" b="1" i="0" kern="1200" baseline="0" dirty="0">
                    <a:solidFill>
                      <a:srgbClr val="000000"/>
                    </a:solidFill>
                    <a:effectLst/>
                  </a:rPr>
                  <a:t>Score behaviors of dominance</a:t>
                </a:r>
                <a:endParaRPr lang="fr-FR" sz="2000" dirty="0">
                  <a:effectLst/>
                </a:endParaRPr>
              </a:p>
            </c:rich>
          </c:tx>
          <c:overlay val="0"/>
        </c:title>
        <c:numFmt formatCode="General" sourceLinked="1"/>
        <c:majorTickMark val="none"/>
        <c:minorTickMark val="none"/>
        <c:tickLblPos val="nextTo"/>
        <c:txPr>
          <a:bodyPr/>
          <a:lstStyle/>
          <a:p>
            <a:pPr>
              <a:defRPr sz="1600"/>
            </a:pPr>
            <a:endParaRPr lang="fr-FR"/>
          </a:p>
        </c:txPr>
        <c:crossAx val="89699328"/>
        <c:crosses val="autoZero"/>
        <c:crossBetween val="between"/>
        <c:majorUnit val="1"/>
      </c:valAx>
    </c:plotArea>
    <c:legend>
      <c:legendPos val="r"/>
      <c:legendEntry>
        <c:idx val="2"/>
        <c:delete val="1"/>
      </c:legendEntry>
      <c:legendEntry>
        <c:idx val="3"/>
        <c:delete val="1"/>
      </c:legendEntry>
      <c:legendEntry>
        <c:idx val="4"/>
        <c:delete val="1"/>
      </c:legendEntry>
      <c:legendEntry>
        <c:idx val="5"/>
        <c:delete val="1"/>
      </c:legendEntry>
      <c:overlay val="0"/>
      <c:txPr>
        <a:bodyPr/>
        <a:lstStyle/>
        <a:p>
          <a:pPr>
            <a:defRPr sz="1800"/>
          </a:pPr>
          <a:endParaRPr lang="fr-FR"/>
        </a:p>
      </c:txPr>
    </c:legend>
    <c:plotVisOnly val="1"/>
    <c:dispBlanksAs val="gap"/>
    <c:showDLblsOverMax val="0"/>
  </c:chart>
  <c:externalData r:id="rId2">
    <c:autoUpdate val="0"/>
  </c:externalData>
  <c:userShapes r:id="rId3"/>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6"/>
    </mc:Choice>
    <mc:Fallback>
      <c:style val="6"/>
    </mc:Fallback>
  </mc:AlternateContent>
  <c:clrMapOvr bg1="lt1" tx1="dk1" bg2="lt2" tx2="dk2" accent1="accent1" accent2="accent2" accent3="accent3" accent4="accent4" accent5="accent5" accent6="accent6" hlink="hlink" folHlink="folHlink"/>
  <c:chart>
    <c:title>
      <c:tx>
        <c:rich>
          <a:bodyPr/>
          <a:lstStyle/>
          <a:p>
            <a:pPr>
              <a:defRPr sz="2400"/>
            </a:pPr>
            <a:r>
              <a:rPr lang="en-US" sz="2400" dirty="0"/>
              <a:t>Neutral</a:t>
            </a:r>
          </a:p>
        </c:rich>
      </c:tx>
      <c:layout>
        <c:manualLayout>
          <c:xMode val="edge"/>
          <c:yMode val="edge"/>
          <c:x val="0.45960391316654442"/>
          <c:y val="6.0387574107519999E-2"/>
        </c:manualLayout>
      </c:layout>
      <c:overlay val="0"/>
    </c:title>
    <c:autoTitleDeleted val="0"/>
    <c:plotArea>
      <c:layout>
        <c:manualLayout>
          <c:layoutTarget val="inner"/>
          <c:xMode val="edge"/>
          <c:yMode val="edge"/>
          <c:x val="0.11915650683275734"/>
          <c:y val="0.19183581960029286"/>
          <c:w val="0.66043085001343471"/>
          <c:h val="0.70298479019192472"/>
        </c:manualLayout>
      </c:layout>
      <c:barChart>
        <c:barDir val="col"/>
        <c:grouping val="clustered"/>
        <c:varyColors val="0"/>
        <c:ser>
          <c:idx val="0"/>
          <c:order val="0"/>
          <c:tx>
            <c:v>Agent</c:v>
          </c:tx>
          <c:spPr>
            <a:solidFill>
              <a:srgbClr val="A5A5A5"/>
            </a:solidFill>
          </c:spPr>
          <c:invertIfNegative val="0"/>
          <c:errBars>
            <c:errBarType val="both"/>
            <c:errValType val="cust"/>
            <c:noEndCap val="0"/>
            <c:plus>
              <c:numRef>
                <c:f>(Wilcox_Test!$G$42,Wilcox_Test!$G$44,Wilcox_Test!$G$46,Wilcox_Test!$G$48)</c:f>
                <c:numCache>
                  <c:formatCode>General</c:formatCode>
                  <c:ptCount val="4"/>
                  <c:pt idx="0">
                    <c:v>0.94033489999999997</c:v>
                  </c:pt>
                  <c:pt idx="1">
                    <c:v>0.93889299999999998</c:v>
                  </c:pt>
                  <c:pt idx="2">
                    <c:v>1.0062800000000001</c:v>
                  </c:pt>
                  <c:pt idx="3">
                    <c:v>1.124212</c:v>
                  </c:pt>
                </c:numCache>
              </c:numRef>
            </c:plus>
            <c:minus>
              <c:numRef>
                <c:f>(Wilcox_Test!$G$42,Wilcox_Test!$G$44,Wilcox_Test!$G$46,Wilcox_Test!$G$48)</c:f>
                <c:numCache>
                  <c:formatCode>General</c:formatCode>
                  <c:ptCount val="4"/>
                  <c:pt idx="0">
                    <c:v>0.94033489999999997</c:v>
                  </c:pt>
                  <c:pt idx="1">
                    <c:v>0.93889299999999998</c:v>
                  </c:pt>
                  <c:pt idx="2">
                    <c:v>1.0062800000000001</c:v>
                  </c:pt>
                  <c:pt idx="3">
                    <c:v>1.124212</c:v>
                  </c:pt>
                </c:numCache>
              </c:numRef>
            </c:minus>
          </c:errBars>
          <c:cat>
            <c:strRef>
              <c:f>(Wilcox_Test!$A$42,Wilcox_Test!$A$44,Wilcox_Test!$A$46,Wilcox_Test!$A$48)</c:f>
              <c:strCache>
                <c:ptCount val="4"/>
                <c:pt idx="0">
                  <c:v>D1 </c:v>
                </c:pt>
                <c:pt idx="1">
                  <c:v>D2 </c:v>
                </c:pt>
                <c:pt idx="2">
                  <c:v>D3 </c:v>
                </c:pt>
                <c:pt idx="3">
                  <c:v>D4 </c:v>
                </c:pt>
              </c:strCache>
            </c:strRef>
          </c:cat>
          <c:val>
            <c:numRef>
              <c:f>(Wilcox_Test!$F$42,Wilcox_Test!$F$44,Wilcox_Test!$F$46,Wilcox_Test!$F$48)</c:f>
              <c:numCache>
                <c:formatCode>General</c:formatCode>
                <c:ptCount val="4"/>
                <c:pt idx="0">
                  <c:v>1.991803</c:v>
                </c:pt>
                <c:pt idx="1">
                  <c:v>3.8114750000000002</c:v>
                </c:pt>
                <c:pt idx="2">
                  <c:v>2.278689</c:v>
                </c:pt>
                <c:pt idx="3">
                  <c:v>3.0245899999999999</c:v>
                </c:pt>
              </c:numCache>
            </c:numRef>
          </c:val>
          <c:extLst>
            <c:ext xmlns:c16="http://schemas.microsoft.com/office/drawing/2014/chart" uri="{C3380CC4-5D6E-409C-BE32-E72D297353CC}">
              <c16:uniqueId val="{00000000-C29E-4A2D-8545-23D7156FEF30}"/>
            </c:ext>
          </c:extLst>
        </c:ser>
        <c:ser>
          <c:idx val="1"/>
          <c:order val="1"/>
          <c:tx>
            <c:v>Participant</c:v>
          </c:tx>
          <c:spPr>
            <a:solidFill>
              <a:schemeClr val="accent6">
                <a:lumMod val="75000"/>
              </a:schemeClr>
            </a:solidFill>
          </c:spPr>
          <c:invertIfNegative val="0"/>
          <c:errBars>
            <c:errBarType val="both"/>
            <c:errValType val="cust"/>
            <c:noEndCap val="0"/>
            <c:plus>
              <c:numRef>
                <c:f>(Wilcox_Test!$G$43,Wilcox_Test!$G$45,Wilcox_Test!$G$47,Wilcox_Test!$G$49)</c:f>
                <c:numCache>
                  <c:formatCode>General</c:formatCode>
                  <c:ptCount val="4"/>
                  <c:pt idx="0">
                    <c:v>1.0831820000000001</c:v>
                  </c:pt>
                  <c:pt idx="1">
                    <c:v>1.117686</c:v>
                  </c:pt>
                  <c:pt idx="2">
                    <c:v>1.0095400000000001</c:v>
                  </c:pt>
                  <c:pt idx="3">
                    <c:v>1.103658</c:v>
                  </c:pt>
                </c:numCache>
              </c:numRef>
            </c:plus>
            <c:minus>
              <c:numRef>
                <c:f>(Wilcox_Test!$G$43,Wilcox_Test!$G$45,Wilcox_Test!$G$47,Wilcox_Test!$G$49)</c:f>
                <c:numCache>
                  <c:formatCode>General</c:formatCode>
                  <c:ptCount val="4"/>
                  <c:pt idx="0">
                    <c:v>1.0831820000000001</c:v>
                  </c:pt>
                  <c:pt idx="1">
                    <c:v>1.117686</c:v>
                  </c:pt>
                  <c:pt idx="2">
                    <c:v>1.0095400000000001</c:v>
                  </c:pt>
                  <c:pt idx="3">
                    <c:v>1.103658</c:v>
                  </c:pt>
                </c:numCache>
              </c:numRef>
            </c:minus>
          </c:errBars>
          <c:val>
            <c:numRef>
              <c:f>(Wilcox_Test!$F$43,Wilcox_Test!$F$45,Wilcox_Test!$F$47,Wilcox_Test!$F$49)</c:f>
              <c:numCache>
                <c:formatCode>General</c:formatCode>
                <c:ptCount val="4"/>
                <c:pt idx="0">
                  <c:v>2.9836070000000001</c:v>
                </c:pt>
                <c:pt idx="1">
                  <c:v>2.877049</c:v>
                </c:pt>
                <c:pt idx="2">
                  <c:v>3.5983610000000001</c:v>
                </c:pt>
                <c:pt idx="3">
                  <c:v>3.1721309999999998</c:v>
                </c:pt>
              </c:numCache>
            </c:numRef>
          </c:val>
          <c:extLst>
            <c:ext xmlns:c16="http://schemas.microsoft.com/office/drawing/2014/chart" uri="{C3380CC4-5D6E-409C-BE32-E72D297353CC}">
              <c16:uniqueId val="{00000001-C29E-4A2D-8545-23D7156FEF30}"/>
            </c:ext>
          </c:extLst>
        </c:ser>
        <c:dLbls>
          <c:showLegendKey val="0"/>
          <c:showVal val="0"/>
          <c:showCatName val="0"/>
          <c:showSerName val="0"/>
          <c:showPercent val="0"/>
          <c:showBubbleSize val="0"/>
        </c:dLbls>
        <c:gapWidth val="150"/>
        <c:axId val="565019648"/>
        <c:axId val="572830208"/>
      </c:barChart>
      <c:scatterChart>
        <c:scatterStyle val="lineMarker"/>
        <c:varyColors val="0"/>
        <c:ser>
          <c:idx val="2"/>
          <c:order val="2"/>
          <c:tx>
            <c:v>bars</c:v>
          </c:tx>
          <c:spPr>
            <a:ln w="25400">
              <a:solidFill>
                <a:schemeClr val="tx1"/>
              </a:solidFill>
            </a:ln>
          </c:spPr>
          <c:marker>
            <c:symbol val="none"/>
          </c:marker>
          <c:xVal>
            <c:numRef>
              <c:f>Wilcox_Test!$B$53:$B$56</c:f>
              <c:numCache>
                <c:formatCode>General</c:formatCode>
                <c:ptCount val="4"/>
                <c:pt idx="0">
                  <c:v>1.75</c:v>
                </c:pt>
                <c:pt idx="1">
                  <c:v>1.75</c:v>
                </c:pt>
                <c:pt idx="2">
                  <c:v>2.2000000000000002</c:v>
                </c:pt>
                <c:pt idx="3">
                  <c:v>2.2000000000000002</c:v>
                </c:pt>
              </c:numCache>
            </c:numRef>
          </c:xVal>
          <c:yVal>
            <c:numRef>
              <c:f>Wilcox_Test!$C$53:$C$56</c:f>
              <c:numCache>
                <c:formatCode>General</c:formatCode>
                <c:ptCount val="4"/>
                <c:pt idx="0">
                  <c:v>4.5999999999999996</c:v>
                </c:pt>
                <c:pt idx="1">
                  <c:v>4.8</c:v>
                </c:pt>
                <c:pt idx="2">
                  <c:v>4.8</c:v>
                </c:pt>
                <c:pt idx="3">
                  <c:v>4.5999999999999996</c:v>
                </c:pt>
              </c:numCache>
            </c:numRef>
          </c:yVal>
          <c:smooth val="0"/>
          <c:extLst>
            <c:ext xmlns:c16="http://schemas.microsoft.com/office/drawing/2014/chart" uri="{C3380CC4-5D6E-409C-BE32-E72D297353CC}">
              <c16:uniqueId val="{00000002-C29E-4A2D-8545-23D7156FEF30}"/>
            </c:ext>
          </c:extLst>
        </c:ser>
        <c:ser>
          <c:idx val="3"/>
          <c:order val="3"/>
          <c:tx>
            <c:v>bars2</c:v>
          </c:tx>
          <c:spPr>
            <a:ln w="25400">
              <a:solidFill>
                <a:schemeClr val="tx1"/>
              </a:solidFill>
            </a:ln>
          </c:spPr>
          <c:marker>
            <c:symbol val="none"/>
          </c:marker>
          <c:xVal>
            <c:numRef>
              <c:f>Wilcox_Test!$B$59:$B$62</c:f>
              <c:numCache>
                <c:formatCode>General</c:formatCode>
                <c:ptCount val="4"/>
                <c:pt idx="0">
                  <c:v>0.75</c:v>
                </c:pt>
                <c:pt idx="1">
                  <c:v>0.75</c:v>
                </c:pt>
                <c:pt idx="2">
                  <c:v>1.2</c:v>
                </c:pt>
                <c:pt idx="3">
                  <c:v>1.2</c:v>
                </c:pt>
              </c:numCache>
            </c:numRef>
          </c:xVal>
          <c:yVal>
            <c:numRef>
              <c:f>Wilcox_Test!$C$59:$C$62</c:f>
              <c:numCache>
                <c:formatCode>General</c:formatCode>
                <c:ptCount val="4"/>
                <c:pt idx="0">
                  <c:v>4.5999999999999996</c:v>
                </c:pt>
                <c:pt idx="1">
                  <c:v>4.8</c:v>
                </c:pt>
                <c:pt idx="2">
                  <c:v>4.8</c:v>
                </c:pt>
                <c:pt idx="3">
                  <c:v>4.5999999999999996</c:v>
                </c:pt>
              </c:numCache>
            </c:numRef>
          </c:yVal>
          <c:smooth val="0"/>
          <c:extLst>
            <c:ext xmlns:c16="http://schemas.microsoft.com/office/drawing/2014/chart" uri="{C3380CC4-5D6E-409C-BE32-E72D297353CC}">
              <c16:uniqueId val="{00000003-C29E-4A2D-8545-23D7156FEF30}"/>
            </c:ext>
          </c:extLst>
        </c:ser>
        <c:ser>
          <c:idx val="4"/>
          <c:order val="4"/>
          <c:tx>
            <c:v>bar3</c:v>
          </c:tx>
          <c:spPr>
            <a:ln w="25400">
              <a:solidFill>
                <a:schemeClr val="tx1"/>
              </a:solidFill>
            </a:ln>
          </c:spPr>
          <c:marker>
            <c:symbol val="none"/>
          </c:marker>
          <c:xVal>
            <c:numRef>
              <c:f>Wilcox_Test!$B$65:$B$68</c:f>
              <c:numCache>
                <c:formatCode>General</c:formatCode>
                <c:ptCount val="4"/>
                <c:pt idx="0">
                  <c:v>2.75</c:v>
                </c:pt>
                <c:pt idx="1">
                  <c:v>2.75</c:v>
                </c:pt>
                <c:pt idx="2">
                  <c:v>3.2</c:v>
                </c:pt>
                <c:pt idx="3">
                  <c:v>3.2</c:v>
                </c:pt>
              </c:numCache>
            </c:numRef>
          </c:xVal>
          <c:yVal>
            <c:numRef>
              <c:f>Wilcox_Test!$C$65:$C$68</c:f>
              <c:numCache>
                <c:formatCode>General</c:formatCode>
                <c:ptCount val="4"/>
                <c:pt idx="0">
                  <c:v>4.5999999999999996</c:v>
                </c:pt>
                <c:pt idx="1">
                  <c:v>4.8</c:v>
                </c:pt>
                <c:pt idx="2">
                  <c:v>4.8</c:v>
                </c:pt>
                <c:pt idx="3">
                  <c:v>4.5999999999999996</c:v>
                </c:pt>
              </c:numCache>
            </c:numRef>
          </c:yVal>
          <c:smooth val="0"/>
          <c:extLst>
            <c:ext xmlns:c16="http://schemas.microsoft.com/office/drawing/2014/chart" uri="{C3380CC4-5D6E-409C-BE32-E72D297353CC}">
              <c16:uniqueId val="{00000004-C29E-4A2D-8545-23D7156FEF30}"/>
            </c:ext>
          </c:extLst>
        </c:ser>
        <c:ser>
          <c:idx val="5"/>
          <c:order val="5"/>
          <c:tx>
            <c:v>bar3</c:v>
          </c:tx>
          <c:spPr>
            <a:ln w="25400">
              <a:solidFill>
                <a:schemeClr val="tx1"/>
              </a:solidFill>
            </a:ln>
          </c:spPr>
          <c:marker>
            <c:symbol val="none"/>
          </c:marker>
          <c:xVal>
            <c:numRef>
              <c:f>Wilcox_Test!$B$70:$B$73</c:f>
              <c:numCache>
                <c:formatCode>General</c:formatCode>
                <c:ptCount val="4"/>
                <c:pt idx="0">
                  <c:v>3.75</c:v>
                </c:pt>
                <c:pt idx="1">
                  <c:v>3.75</c:v>
                </c:pt>
                <c:pt idx="2">
                  <c:v>4.2</c:v>
                </c:pt>
                <c:pt idx="3">
                  <c:v>4.2</c:v>
                </c:pt>
              </c:numCache>
            </c:numRef>
          </c:xVal>
          <c:yVal>
            <c:numRef>
              <c:f>Wilcox_Test!$C$70:$C$73</c:f>
              <c:numCache>
                <c:formatCode>General</c:formatCode>
                <c:ptCount val="4"/>
                <c:pt idx="0">
                  <c:v>4.5999999999999996</c:v>
                </c:pt>
                <c:pt idx="1">
                  <c:v>4.8</c:v>
                </c:pt>
                <c:pt idx="2">
                  <c:v>4.8</c:v>
                </c:pt>
                <c:pt idx="3">
                  <c:v>4.5999999999999996</c:v>
                </c:pt>
              </c:numCache>
            </c:numRef>
          </c:yVal>
          <c:smooth val="0"/>
          <c:extLst>
            <c:ext xmlns:c16="http://schemas.microsoft.com/office/drawing/2014/chart" uri="{C3380CC4-5D6E-409C-BE32-E72D297353CC}">
              <c16:uniqueId val="{00000005-C29E-4A2D-8545-23D7156FEF30}"/>
            </c:ext>
          </c:extLst>
        </c:ser>
        <c:dLbls>
          <c:showLegendKey val="0"/>
          <c:showVal val="0"/>
          <c:showCatName val="0"/>
          <c:showSerName val="0"/>
          <c:showPercent val="0"/>
          <c:showBubbleSize val="0"/>
        </c:dLbls>
        <c:axId val="565019648"/>
        <c:axId val="572830208"/>
      </c:scatterChart>
      <c:catAx>
        <c:axId val="565019648"/>
        <c:scaling>
          <c:orientation val="minMax"/>
        </c:scaling>
        <c:delete val="0"/>
        <c:axPos val="b"/>
        <c:numFmt formatCode="General" sourceLinked="0"/>
        <c:majorTickMark val="none"/>
        <c:minorTickMark val="none"/>
        <c:tickLblPos val="nextTo"/>
        <c:txPr>
          <a:bodyPr/>
          <a:lstStyle/>
          <a:p>
            <a:pPr>
              <a:defRPr sz="1800"/>
            </a:pPr>
            <a:endParaRPr lang="fr-FR"/>
          </a:p>
        </c:txPr>
        <c:crossAx val="572830208"/>
        <c:crosses val="autoZero"/>
        <c:auto val="1"/>
        <c:lblAlgn val="ctr"/>
        <c:lblOffset val="100"/>
        <c:noMultiLvlLbl val="0"/>
      </c:catAx>
      <c:valAx>
        <c:axId val="572830208"/>
        <c:scaling>
          <c:orientation val="minMax"/>
          <c:max val="5"/>
        </c:scaling>
        <c:delete val="0"/>
        <c:axPos val="l"/>
        <c:majorGridlines/>
        <c:title>
          <c:tx>
            <c:rich>
              <a:bodyPr/>
              <a:lstStyle/>
              <a:p>
                <a:pPr>
                  <a:defRPr sz="2400"/>
                </a:pPr>
                <a:r>
                  <a:rPr lang="en-US" sz="2400" b="1" i="0" kern="1200" baseline="0" dirty="0">
                    <a:solidFill>
                      <a:srgbClr val="000000"/>
                    </a:solidFill>
                    <a:effectLst/>
                  </a:rPr>
                  <a:t>Score behaviors of dominance</a:t>
                </a:r>
                <a:endParaRPr lang="fr-FR" sz="2400" dirty="0">
                  <a:effectLst/>
                </a:endParaRPr>
              </a:p>
            </c:rich>
          </c:tx>
          <c:overlay val="0"/>
        </c:title>
        <c:numFmt formatCode="General" sourceLinked="1"/>
        <c:majorTickMark val="none"/>
        <c:minorTickMark val="none"/>
        <c:tickLblPos val="nextTo"/>
        <c:txPr>
          <a:bodyPr/>
          <a:lstStyle/>
          <a:p>
            <a:pPr>
              <a:defRPr sz="1600"/>
            </a:pPr>
            <a:endParaRPr lang="fr-FR"/>
          </a:p>
        </c:txPr>
        <c:crossAx val="565019648"/>
        <c:crosses val="autoZero"/>
        <c:crossBetween val="between"/>
        <c:majorUnit val="1"/>
      </c:valAx>
    </c:plotArea>
    <c:legend>
      <c:legendPos val="r"/>
      <c:legendEntry>
        <c:idx val="2"/>
        <c:delete val="1"/>
      </c:legendEntry>
      <c:legendEntry>
        <c:idx val="3"/>
        <c:delete val="1"/>
      </c:legendEntry>
      <c:legendEntry>
        <c:idx val="4"/>
        <c:delete val="1"/>
      </c:legendEntry>
      <c:legendEntry>
        <c:idx val="5"/>
        <c:delete val="1"/>
      </c:legendEntry>
      <c:layout>
        <c:manualLayout>
          <c:xMode val="edge"/>
          <c:yMode val="edge"/>
          <c:x val="0.80530603451941252"/>
          <c:y val="0.4758255544046871"/>
          <c:w val="0.13555265439405162"/>
          <c:h val="0.13967241722266294"/>
        </c:manualLayout>
      </c:layout>
      <c:overlay val="0"/>
      <c:txPr>
        <a:bodyPr/>
        <a:lstStyle/>
        <a:p>
          <a:pPr>
            <a:defRPr sz="1800"/>
          </a:pPr>
          <a:endParaRPr lang="fr-FR"/>
        </a:p>
      </c:txPr>
    </c:legend>
    <c:plotVisOnly val="1"/>
    <c:dispBlanksAs val="gap"/>
    <c:showDLblsOverMax val="0"/>
  </c:chart>
  <c:externalData r:id="rId2">
    <c:autoUpdate val="0"/>
  </c:externalData>
  <c:userShapes r:id="rId3"/>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v>Satisfaction </c:v>
          </c:tx>
          <c:spPr>
            <a:solidFill>
              <a:schemeClr val="accent1"/>
            </a:solidFill>
            <a:ln>
              <a:noFill/>
            </a:ln>
            <a:effectLst/>
          </c:spPr>
          <c:invertIfNegative val="0"/>
          <c:dPt>
            <c:idx val="1"/>
            <c:invertIfNegative val="0"/>
            <c:bubble3D val="0"/>
            <c:spPr>
              <a:solidFill>
                <a:srgbClr val="C00000"/>
              </a:solidFill>
              <a:ln>
                <a:noFill/>
              </a:ln>
              <a:effectLst/>
            </c:spPr>
            <c:extLst>
              <c:ext xmlns:c16="http://schemas.microsoft.com/office/drawing/2014/chart" uri="{C3380CC4-5D6E-409C-BE32-E72D297353CC}">
                <c16:uniqueId val="{00000001-F73E-45EC-938E-C369E93F351D}"/>
              </c:ext>
            </c:extLst>
          </c:dPt>
          <c:dPt>
            <c:idx val="2"/>
            <c:invertIfNegative val="0"/>
            <c:bubble3D val="0"/>
            <c:spPr>
              <a:solidFill>
                <a:srgbClr val="A5A5A5"/>
              </a:solidFill>
              <a:ln>
                <a:noFill/>
              </a:ln>
              <a:effectLst/>
            </c:spPr>
            <c:extLst>
              <c:ext xmlns:c16="http://schemas.microsoft.com/office/drawing/2014/chart" uri="{C3380CC4-5D6E-409C-BE32-E72D297353CC}">
                <c16:uniqueId val="{00000003-F73E-45EC-938E-C369E93F351D}"/>
              </c:ext>
            </c:extLst>
          </c:dPt>
          <c:errBars>
            <c:errBarType val="both"/>
            <c:errValType val="cust"/>
            <c:noEndCap val="0"/>
            <c:plus>
              <c:numRef>
                <c:f>[JointGain.xlsx]perceptifs!$A$6,[JointGain.xlsx]perceptifs!$C$6,[JointGain.xlsx]perceptifs!$E$6</c:f>
                <c:numCache>
                  <c:formatCode>General</c:formatCode>
                  <c:ptCount val="3"/>
                  <c:pt idx="0">
                    <c:v>0.72164051114277472</c:v>
                  </c:pt>
                  <c:pt idx="1">
                    <c:v>0.74069823800345425</c:v>
                  </c:pt>
                  <c:pt idx="2">
                    <c:v>0.67386820718575124</c:v>
                  </c:pt>
                </c:numCache>
              </c:numRef>
            </c:plus>
            <c:minus>
              <c:numRef>
                <c:f>[JointGain.xlsx]perceptifs!$A$6,[JointGain.xlsx]perceptifs!$C$6,[JointGain.xlsx]perceptifs!$E$6</c:f>
                <c:numCache>
                  <c:formatCode>General</c:formatCode>
                  <c:ptCount val="3"/>
                  <c:pt idx="0">
                    <c:v>0.72164051114277472</c:v>
                  </c:pt>
                  <c:pt idx="1">
                    <c:v>0.74069823800345425</c:v>
                  </c:pt>
                  <c:pt idx="2">
                    <c:v>0.67386820718575124</c:v>
                  </c:pt>
                </c:numCache>
              </c:numRef>
            </c:minus>
            <c:spPr>
              <a:noFill/>
              <a:ln w="9525" cap="flat" cmpd="sng" algn="ctr">
                <a:solidFill>
                  <a:schemeClr val="tx1">
                    <a:lumMod val="65000"/>
                    <a:lumOff val="35000"/>
                  </a:schemeClr>
                </a:solidFill>
                <a:round/>
              </a:ln>
              <a:effectLst/>
            </c:spPr>
          </c:errBars>
          <c:cat>
            <c:strRef>
              <c:f>[JointGain.xlsx]perceptifs!$A$11:$C$11</c:f>
              <c:strCache>
                <c:ptCount val="3"/>
                <c:pt idx="0">
                  <c:v>Comp.</c:v>
                </c:pt>
                <c:pt idx="1">
                  <c:v>Similar</c:v>
                </c:pt>
                <c:pt idx="2">
                  <c:v>Neutral</c:v>
                </c:pt>
              </c:strCache>
            </c:strRef>
          </c:cat>
          <c:val>
            <c:numRef>
              <c:f>[JointGain.xlsx]perceptifs!$A$12:$C$12</c:f>
              <c:numCache>
                <c:formatCode>General</c:formatCode>
                <c:ptCount val="3"/>
                <c:pt idx="0">
                  <c:v>4.5081967213114753</c:v>
                </c:pt>
                <c:pt idx="1">
                  <c:v>4.4262295081967213</c:v>
                </c:pt>
                <c:pt idx="2">
                  <c:v>4.5081967213114753</c:v>
                </c:pt>
              </c:numCache>
            </c:numRef>
          </c:val>
          <c:extLst>
            <c:ext xmlns:c16="http://schemas.microsoft.com/office/drawing/2014/chart" uri="{C3380CC4-5D6E-409C-BE32-E72D297353CC}">
              <c16:uniqueId val="{00000004-F73E-45EC-938E-C369E93F351D}"/>
            </c:ext>
          </c:extLst>
        </c:ser>
        <c:ser>
          <c:idx val="1"/>
          <c:order val="1"/>
          <c:tx>
            <c:v>Fairness</c:v>
          </c:tx>
          <c:spPr>
            <a:pattFill prst="ltHorz">
              <a:fgClr>
                <a:schemeClr val="accent6"/>
              </a:fgClr>
              <a:bgClr>
                <a:schemeClr val="bg1"/>
              </a:bgClr>
            </a:pattFill>
            <a:ln>
              <a:noFill/>
            </a:ln>
            <a:effectLst/>
          </c:spPr>
          <c:invertIfNegative val="0"/>
          <c:dPt>
            <c:idx val="0"/>
            <c:invertIfNegative val="0"/>
            <c:bubble3D val="0"/>
            <c:spPr>
              <a:pattFill prst="ltHorz">
                <a:fgClr>
                  <a:schemeClr val="accent1"/>
                </a:fgClr>
                <a:bgClr>
                  <a:schemeClr val="bg1"/>
                </a:bgClr>
              </a:pattFill>
              <a:ln>
                <a:noFill/>
              </a:ln>
              <a:effectLst/>
            </c:spPr>
            <c:extLst>
              <c:ext xmlns:c16="http://schemas.microsoft.com/office/drawing/2014/chart" uri="{C3380CC4-5D6E-409C-BE32-E72D297353CC}">
                <c16:uniqueId val="{00000006-F73E-45EC-938E-C369E93F351D}"/>
              </c:ext>
            </c:extLst>
          </c:dPt>
          <c:dPt>
            <c:idx val="1"/>
            <c:invertIfNegative val="0"/>
            <c:bubble3D val="0"/>
            <c:spPr>
              <a:pattFill prst="ltHorz">
                <a:fgClr>
                  <a:srgbClr val="C00000"/>
                </a:fgClr>
                <a:bgClr>
                  <a:schemeClr val="bg1"/>
                </a:bgClr>
              </a:pattFill>
              <a:ln>
                <a:noFill/>
              </a:ln>
              <a:effectLst/>
            </c:spPr>
            <c:extLst>
              <c:ext xmlns:c16="http://schemas.microsoft.com/office/drawing/2014/chart" uri="{C3380CC4-5D6E-409C-BE32-E72D297353CC}">
                <c16:uniqueId val="{00000008-F73E-45EC-938E-C369E93F351D}"/>
              </c:ext>
            </c:extLst>
          </c:dPt>
          <c:dPt>
            <c:idx val="2"/>
            <c:invertIfNegative val="0"/>
            <c:bubble3D val="0"/>
            <c:spPr>
              <a:pattFill prst="ltHorz">
                <a:fgClr>
                  <a:srgbClr val="A5A5A5"/>
                </a:fgClr>
                <a:bgClr>
                  <a:sysClr val="window" lastClr="FFFFFF"/>
                </a:bgClr>
              </a:pattFill>
              <a:ln>
                <a:noFill/>
              </a:ln>
              <a:effectLst/>
            </c:spPr>
            <c:extLst>
              <c:ext xmlns:c16="http://schemas.microsoft.com/office/drawing/2014/chart" uri="{C3380CC4-5D6E-409C-BE32-E72D297353CC}">
                <c16:uniqueId val="{0000000A-F73E-45EC-938E-C369E93F351D}"/>
              </c:ext>
            </c:extLst>
          </c:dPt>
          <c:errBars>
            <c:errBarType val="both"/>
            <c:errValType val="cust"/>
            <c:noEndCap val="0"/>
            <c:plus>
              <c:numRef>
                <c:f>[JointGain.xlsx]perceptifs!$B$6,[JointGain.xlsx]perceptifs!$D$6,[JointGain.xlsx]perceptifs!$F$6</c:f>
                <c:numCache>
                  <c:formatCode>General</c:formatCode>
                  <c:ptCount val="3"/>
                  <c:pt idx="0">
                    <c:v>0.9504097477007426</c:v>
                  </c:pt>
                  <c:pt idx="1">
                    <c:v>1.0674007037167828</c:v>
                  </c:pt>
                  <c:pt idx="2">
                    <c:v>0.98624418661324253</c:v>
                  </c:pt>
                </c:numCache>
              </c:numRef>
            </c:plus>
            <c:minus>
              <c:numRef>
                <c:f>[JointGain.xlsx]perceptifs!$B$6,[JointGain.xlsx]perceptifs!$D$6,[JointGain.xlsx]perceptifs!$F$6</c:f>
                <c:numCache>
                  <c:formatCode>General</c:formatCode>
                  <c:ptCount val="3"/>
                  <c:pt idx="0">
                    <c:v>0.9504097477007426</c:v>
                  </c:pt>
                  <c:pt idx="1">
                    <c:v>1.0674007037167828</c:v>
                  </c:pt>
                  <c:pt idx="2">
                    <c:v>0.98624418661324253</c:v>
                  </c:pt>
                </c:numCache>
              </c:numRef>
            </c:minus>
            <c:spPr>
              <a:noFill/>
              <a:ln w="9525" cap="flat" cmpd="sng" algn="ctr">
                <a:solidFill>
                  <a:schemeClr val="tx1">
                    <a:lumMod val="65000"/>
                    <a:lumOff val="35000"/>
                  </a:schemeClr>
                </a:solidFill>
                <a:round/>
              </a:ln>
              <a:effectLst/>
            </c:spPr>
          </c:errBars>
          <c:cat>
            <c:strRef>
              <c:f>[JointGain.xlsx]perceptifs!$A$11:$C$11</c:f>
              <c:strCache>
                <c:ptCount val="3"/>
                <c:pt idx="0">
                  <c:v>Comp.</c:v>
                </c:pt>
                <c:pt idx="1">
                  <c:v>Similar</c:v>
                </c:pt>
                <c:pt idx="2">
                  <c:v>Neutral</c:v>
                </c:pt>
              </c:strCache>
            </c:strRef>
          </c:cat>
          <c:val>
            <c:numRef>
              <c:f>[JointGain.xlsx]perceptifs!$A$13:$C$13</c:f>
              <c:numCache>
                <c:formatCode>General</c:formatCode>
                <c:ptCount val="3"/>
                <c:pt idx="0">
                  <c:v>3.8852459016393444</c:v>
                </c:pt>
                <c:pt idx="1">
                  <c:v>3.8360655737704916</c:v>
                </c:pt>
                <c:pt idx="2">
                  <c:v>3.8360655737704916</c:v>
                </c:pt>
              </c:numCache>
            </c:numRef>
          </c:val>
          <c:extLst>
            <c:ext xmlns:c16="http://schemas.microsoft.com/office/drawing/2014/chart" uri="{C3380CC4-5D6E-409C-BE32-E72D297353CC}">
              <c16:uniqueId val="{0000000B-F73E-45EC-938E-C369E93F351D}"/>
            </c:ext>
          </c:extLst>
        </c:ser>
        <c:dLbls>
          <c:showLegendKey val="0"/>
          <c:showVal val="0"/>
          <c:showCatName val="0"/>
          <c:showSerName val="0"/>
          <c:showPercent val="0"/>
          <c:showBubbleSize val="0"/>
        </c:dLbls>
        <c:gapWidth val="219"/>
        <c:overlap val="-27"/>
        <c:axId val="536741376"/>
        <c:axId val="535562496"/>
      </c:barChart>
      <c:catAx>
        <c:axId val="5367413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fr-FR"/>
          </a:p>
        </c:txPr>
        <c:crossAx val="535562496"/>
        <c:crosses val="autoZero"/>
        <c:auto val="1"/>
        <c:lblAlgn val="ctr"/>
        <c:lblOffset val="100"/>
        <c:noMultiLvlLbl val="0"/>
      </c:catAx>
      <c:valAx>
        <c:axId val="535562496"/>
        <c:scaling>
          <c:orientation val="minMax"/>
          <c:max val="5.5"/>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sz="2400" b="1" dirty="0"/>
                  <a:t>Perception of joint gain</a:t>
                </a:r>
              </a:p>
            </c:rich>
          </c:tx>
          <c:layout>
            <c:manualLayout>
              <c:xMode val="edge"/>
              <c:yMode val="edge"/>
              <c:x val="1.2534402417161141E-2"/>
              <c:y val="0.17670502970094631"/>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fr-FR"/>
          </a:p>
        </c:txPr>
        <c:crossAx val="536741376"/>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6">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mods="ignoreCSTransforms">
      <cs:styleClr val="0">
        <a:shade val="25000"/>
      </cs:styl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mods="ignoreCSTransforms">
      <cs:styleClr val="0">
        <a:tint val="25000"/>
      </cs:styl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18-10-01T18:51:04.254" idx="1">
    <p:pos x="10" y="10"/>
    <p:text>faut il parler de l'interface</p:text>
    <p:extLst>
      <p:ext uri="{C676402C-5697-4E1C-873F-D02D1690AC5C}">
        <p15:threadingInfo xmlns:p15="http://schemas.microsoft.com/office/powerpoint/2012/main" timeZoneBias="-120"/>
      </p:ext>
    </p:extLst>
  </p:cm>
</p:cmLst>
</file>

<file path=ppt/drawings/drawing1.xml><?xml version="1.0" encoding="utf-8"?>
<c:userShapes xmlns:c="http://schemas.openxmlformats.org/drawingml/2006/chart">
  <cdr:relSizeAnchor xmlns:cdr="http://schemas.openxmlformats.org/drawingml/2006/chartDrawing">
    <cdr:from>
      <cdr:x>0.32917</cdr:x>
      <cdr:y>0.12006</cdr:y>
    </cdr:from>
    <cdr:to>
      <cdr:x>0.44583</cdr:x>
      <cdr:y>0.19273</cdr:y>
    </cdr:to>
    <cdr:sp macro="" textlink="">
      <cdr:nvSpPr>
        <cdr:cNvPr id="2"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0.32917</cdr:x>
      <cdr:y>0.12006</cdr:y>
    </cdr:from>
    <cdr:to>
      <cdr:x>0.44583</cdr:x>
      <cdr:y>0.19273</cdr:y>
    </cdr:to>
    <cdr:sp macro="" textlink="">
      <cdr:nvSpPr>
        <cdr:cNvPr id="5"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0.29375</cdr:x>
      <cdr:y>0.23381</cdr:y>
    </cdr:from>
    <cdr:to>
      <cdr:x>0.36458</cdr:x>
      <cdr:y>0.32227</cdr:y>
    </cdr:to>
    <cdr:sp macro="" textlink="">
      <cdr:nvSpPr>
        <cdr:cNvPr id="6" name="ZoneTexte 2"/>
        <cdr:cNvSpPr txBox="1"/>
      </cdr:nvSpPr>
      <cdr:spPr>
        <a:xfrm xmlns:a="http://schemas.openxmlformats.org/drawingml/2006/main">
          <a:off x="1343025" y="704860"/>
          <a:ext cx="323835" cy="266677"/>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400" b="1"/>
        </a:p>
      </cdr:txBody>
    </cdr:sp>
  </cdr:relSizeAnchor>
  <cdr:relSizeAnchor xmlns:cdr="http://schemas.openxmlformats.org/drawingml/2006/chartDrawing">
    <cdr:from>
      <cdr:x>0.10903</cdr:x>
      <cdr:y>0.23486</cdr:y>
    </cdr:from>
    <cdr:to>
      <cdr:x>0.17986</cdr:x>
      <cdr:y>0.32333</cdr:y>
    </cdr:to>
    <cdr:sp macro="" textlink="">
      <cdr:nvSpPr>
        <cdr:cNvPr id="7" name="ZoneTexte 1"/>
        <cdr:cNvSpPr txBox="1"/>
      </cdr:nvSpPr>
      <cdr:spPr>
        <a:xfrm xmlns:a="http://schemas.openxmlformats.org/drawingml/2006/main">
          <a:off x="498485" y="708025"/>
          <a:ext cx="323835" cy="26670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endParaRPr lang="fr-FR" sz="1400" b="1"/>
        </a:p>
      </cdr:txBody>
    </cdr:sp>
  </cdr:relSizeAnchor>
  <cdr:relSizeAnchor xmlns:cdr="http://schemas.openxmlformats.org/drawingml/2006/chartDrawing">
    <cdr:from>
      <cdr:x>0.47153</cdr:x>
      <cdr:y>0.23486</cdr:y>
    </cdr:from>
    <cdr:to>
      <cdr:x>0.54236</cdr:x>
      <cdr:y>0.32332</cdr:y>
    </cdr:to>
    <cdr:sp macro="" textlink="">
      <cdr:nvSpPr>
        <cdr:cNvPr id="8" name="ZoneTexte 2"/>
        <cdr:cNvSpPr txBox="1"/>
      </cdr:nvSpPr>
      <cdr:spPr>
        <a:xfrm xmlns:a="http://schemas.openxmlformats.org/drawingml/2006/main">
          <a:off x="2155825" y="708025"/>
          <a:ext cx="323835" cy="26667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endParaRPr lang="fr-FR" sz="1400" b="1"/>
        </a:p>
      </cdr:txBody>
    </cdr:sp>
  </cdr:relSizeAnchor>
  <cdr:relSizeAnchor xmlns:cdr="http://schemas.openxmlformats.org/drawingml/2006/chartDrawing">
    <cdr:from>
      <cdr:x>0.32917</cdr:x>
      <cdr:y>0.12006</cdr:y>
    </cdr:from>
    <cdr:to>
      <cdr:x>0.44583</cdr:x>
      <cdr:y>0.19273</cdr:y>
    </cdr:to>
    <cdr:sp macro="" textlink="">
      <cdr:nvSpPr>
        <cdr:cNvPr id="9"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0.32917</cdr:x>
      <cdr:y>0.12006</cdr:y>
    </cdr:from>
    <cdr:to>
      <cdr:x>0.44583</cdr:x>
      <cdr:y>0.19273</cdr:y>
    </cdr:to>
    <cdr:sp macro="" textlink="">
      <cdr:nvSpPr>
        <cdr:cNvPr id="10"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0.37471</cdr:x>
      <cdr:y>0.11503</cdr:y>
    </cdr:from>
    <cdr:to>
      <cdr:x>0.44118</cdr:x>
      <cdr:y>0.19839</cdr:y>
    </cdr:to>
    <cdr:sp macro="" textlink="">
      <cdr:nvSpPr>
        <cdr:cNvPr id="11" name="ZoneTexte 2"/>
        <cdr:cNvSpPr txBox="1"/>
      </cdr:nvSpPr>
      <cdr:spPr>
        <a:xfrm xmlns:a="http://schemas.openxmlformats.org/drawingml/2006/main">
          <a:off x="2969475" y="599451"/>
          <a:ext cx="526760" cy="434479"/>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fr-FR" sz="1800" b="1" dirty="0"/>
            <a:t>*</a:t>
          </a:r>
        </a:p>
      </cdr:txBody>
    </cdr:sp>
  </cdr:relSizeAnchor>
  <cdr:relSizeAnchor xmlns:cdr="http://schemas.openxmlformats.org/drawingml/2006/chartDrawing">
    <cdr:from>
      <cdr:x>0.18971</cdr:x>
      <cdr:y>0.11513</cdr:y>
    </cdr:from>
    <cdr:to>
      <cdr:x>0.26054</cdr:x>
      <cdr:y>0.2036</cdr:y>
    </cdr:to>
    <cdr:sp macro="" textlink="">
      <cdr:nvSpPr>
        <cdr:cNvPr id="12" name="ZoneTexte 1"/>
        <cdr:cNvSpPr txBox="1"/>
      </cdr:nvSpPr>
      <cdr:spPr>
        <a:xfrm xmlns:a="http://schemas.openxmlformats.org/drawingml/2006/main">
          <a:off x="1503385" y="634391"/>
          <a:ext cx="561314" cy="487496"/>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fr-FR" sz="1800" b="1" dirty="0"/>
            <a:t>*</a:t>
          </a:r>
        </a:p>
      </cdr:txBody>
    </cdr:sp>
  </cdr:relSizeAnchor>
  <cdr:relSizeAnchor xmlns:cdr="http://schemas.openxmlformats.org/drawingml/2006/chartDrawing">
    <cdr:from>
      <cdr:x>0.55757</cdr:x>
      <cdr:y>0.11378</cdr:y>
    </cdr:from>
    <cdr:to>
      <cdr:x>0.6284</cdr:x>
      <cdr:y>0.20224</cdr:y>
    </cdr:to>
    <cdr:sp macro="" textlink="">
      <cdr:nvSpPr>
        <cdr:cNvPr id="13" name="ZoneTexte 2"/>
        <cdr:cNvSpPr txBox="1"/>
      </cdr:nvSpPr>
      <cdr:spPr>
        <a:xfrm xmlns:a="http://schemas.openxmlformats.org/drawingml/2006/main">
          <a:off x="4418594" y="592970"/>
          <a:ext cx="561314" cy="461008"/>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fr-FR" sz="1800" b="1" dirty="0"/>
            <a:t>*</a:t>
          </a:r>
        </a:p>
      </cdr:txBody>
    </cdr:sp>
  </cdr:relSizeAnchor>
</c:userShapes>
</file>

<file path=ppt/drawings/drawing2.xml><?xml version="1.0" encoding="utf-8"?>
<c:userShapes xmlns:c="http://schemas.openxmlformats.org/drawingml/2006/chart">
  <cdr:relSizeAnchor xmlns:cdr="http://schemas.openxmlformats.org/drawingml/2006/chartDrawing">
    <cdr:from>
      <cdr:x>0.32917</cdr:x>
      <cdr:y>0.12006</cdr:y>
    </cdr:from>
    <cdr:to>
      <cdr:x>0.44583</cdr:x>
      <cdr:y>0.19273</cdr:y>
    </cdr:to>
    <cdr:sp macro="" textlink="">
      <cdr:nvSpPr>
        <cdr:cNvPr id="2"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0.32917</cdr:x>
      <cdr:y>0.12006</cdr:y>
    </cdr:from>
    <cdr:to>
      <cdr:x>0.44583</cdr:x>
      <cdr:y>0.19273</cdr:y>
    </cdr:to>
    <cdr:sp macro="" textlink="">
      <cdr:nvSpPr>
        <cdr:cNvPr id="5"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0.29375</cdr:x>
      <cdr:y>0.23381</cdr:y>
    </cdr:from>
    <cdr:to>
      <cdr:x>0.36458</cdr:x>
      <cdr:y>0.32227</cdr:y>
    </cdr:to>
    <cdr:sp macro="" textlink="">
      <cdr:nvSpPr>
        <cdr:cNvPr id="6" name="ZoneTexte 2"/>
        <cdr:cNvSpPr txBox="1"/>
      </cdr:nvSpPr>
      <cdr:spPr>
        <a:xfrm xmlns:a="http://schemas.openxmlformats.org/drawingml/2006/main">
          <a:off x="1343025" y="704860"/>
          <a:ext cx="323835" cy="266677"/>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400" b="1"/>
        </a:p>
      </cdr:txBody>
    </cdr:sp>
  </cdr:relSizeAnchor>
  <cdr:relSizeAnchor xmlns:cdr="http://schemas.openxmlformats.org/drawingml/2006/chartDrawing">
    <cdr:from>
      <cdr:x>0.10903</cdr:x>
      <cdr:y>0.23486</cdr:y>
    </cdr:from>
    <cdr:to>
      <cdr:x>0.17986</cdr:x>
      <cdr:y>0.32333</cdr:y>
    </cdr:to>
    <cdr:sp macro="" textlink="">
      <cdr:nvSpPr>
        <cdr:cNvPr id="7" name="ZoneTexte 1"/>
        <cdr:cNvSpPr txBox="1"/>
      </cdr:nvSpPr>
      <cdr:spPr>
        <a:xfrm xmlns:a="http://schemas.openxmlformats.org/drawingml/2006/main">
          <a:off x="498485" y="708025"/>
          <a:ext cx="323835" cy="26670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endParaRPr lang="fr-FR" sz="1400" b="1"/>
        </a:p>
      </cdr:txBody>
    </cdr:sp>
  </cdr:relSizeAnchor>
  <cdr:relSizeAnchor xmlns:cdr="http://schemas.openxmlformats.org/drawingml/2006/chartDrawing">
    <cdr:from>
      <cdr:x>0.47153</cdr:x>
      <cdr:y>0.23486</cdr:y>
    </cdr:from>
    <cdr:to>
      <cdr:x>0.54236</cdr:x>
      <cdr:y>0.32332</cdr:y>
    </cdr:to>
    <cdr:sp macro="" textlink="">
      <cdr:nvSpPr>
        <cdr:cNvPr id="8" name="ZoneTexte 2"/>
        <cdr:cNvSpPr txBox="1"/>
      </cdr:nvSpPr>
      <cdr:spPr>
        <a:xfrm xmlns:a="http://schemas.openxmlformats.org/drawingml/2006/main">
          <a:off x="2155825" y="708025"/>
          <a:ext cx="323835" cy="26667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endParaRPr lang="fr-FR" sz="1400" b="1"/>
        </a:p>
      </cdr:txBody>
    </cdr:sp>
  </cdr:relSizeAnchor>
  <cdr:relSizeAnchor xmlns:cdr="http://schemas.openxmlformats.org/drawingml/2006/chartDrawing">
    <cdr:from>
      <cdr:x>0.32917</cdr:x>
      <cdr:y>0.12006</cdr:y>
    </cdr:from>
    <cdr:to>
      <cdr:x>0.44583</cdr:x>
      <cdr:y>0.19273</cdr:y>
    </cdr:to>
    <cdr:sp macro="" textlink="">
      <cdr:nvSpPr>
        <cdr:cNvPr id="9"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0.32917</cdr:x>
      <cdr:y>0.12006</cdr:y>
    </cdr:from>
    <cdr:to>
      <cdr:x>0.44583</cdr:x>
      <cdr:y>0.19273</cdr:y>
    </cdr:to>
    <cdr:sp macro="" textlink="">
      <cdr:nvSpPr>
        <cdr:cNvPr id="10"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userShapes>
</file>

<file path=ppt/drawings/drawing3.xml><?xml version="1.0" encoding="utf-8"?>
<c:userShapes xmlns:c="http://schemas.openxmlformats.org/drawingml/2006/chart">
  <cdr:relSizeAnchor xmlns:cdr="http://schemas.openxmlformats.org/drawingml/2006/chartDrawing">
    <cdr:from>
      <cdr:x>0.32917</cdr:x>
      <cdr:y>0.12006</cdr:y>
    </cdr:from>
    <cdr:to>
      <cdr:x>0.44583</cdr:x>
      <cdr:y>0.19273</cdr:y>
    </cdr:to>
    <cdr:sp macro="" textlink="">
      <cdr:nvSpPr>
        <cdr:cNvPr id="2"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0.32917</cdr:x>
      <cdr:y>0.12006</cdr:y>
    </cdr:from>
    <cdr:to>
      <cdr:x>0.44583</cdr:x>
      <cdr:y>0.19273</cdr:y>
    </cdr:to>
    <cdr:sp macro="" textlink="">
      <cdr:nvSpPr>
        <cdr:cNvPr id="5"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0.29375</cdr:x>
      <cdr:y>0.23381</cdr:y>
    </cdr:from>
    <cdr:to>
      <cdr:x>0.36458</cdr:x>
      <cdr:y>0.32227</cdr:y>
    </cdr:to>
    <cdr:sp macro="" textlink="">
      <cdr:nvSpPr>
        <cdr:cNvPr id="6" name="ZoneTexte 2"/>
        <cdr:cNvSpPr txBox="1"/>
      </cdr:nvSpPr>
      <cdr:spPr>
        <a:xfrm xmlns:a="http://schemas.openxmlformats.org/drawingml/2006/main">
          <a:off x="1343025" y="704860"/>
          <a:ext cx="323835" cy="266677"/>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400" b="1"/>
        </a:p>
      </cdr:txBody>
    </cdr:sp>
  </cdr:relSizeAnchor>
  <cdr:relSizeAnchor xmlns:cdr="http://schemas.openxmlformats.org/drawingml/2006/chartDrawing">
    <cdr:from>
      <cdr:x>0.10903</cdr:x>
      <cdr:y>0.23486</cdr:y>
    </cdr:from>
    <cdr:to>
      <cdr:x>0.17986</cdr:x>
      <cdr:y>0.32333</cdr:y>
    </cdr:to>
    <cdr:sp macro="" textlink="">
      <cdr:nvSpPr>
        <cdr:cNvPr id="7" name="ZoneTexte 1"/>
        <cdr:cNvSpPr txBox="1"/>
      </cdr:nvSpPr>
      <cdr:spPr>
        <a:xfrm xmlns:a="http://schemas.openxmlformats.org/drawingml/2006/main">
          <a:off x="498485" y="708025"/>
          <a:ext cx="323835" cy="26670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endParaRPr lang="fr-FR" sz="1400" b="1"/>
        </a:p>
      </cdr:txBody>
    </cdr:sp>
  </cdr:relSizeAnchor>
  <cdr:relSizeAnchor xmlns:cdr="http://schemas.openxmlformats.org/drawingml/2006/chartDrawing">
    <cdr:from>
      <cdr:x>0.47153</cdr:x>
      <cdr:y>0.23486</cdr:y>
    </cdr:from>
    <cdr:to>
      <cdr:x>0.54236</cdr:x>
      <cdr:y>0.32332</cdr:y>
    </cdr:to>
    <cdr:sp macro="" textlink="">
      <cdr:nvSpPr>
        <cdr:cNvPr id="8" name="ZoneTexte 2"/>
        <cdr:cNvSpPr txBox="1"/>
      </cdr:nvSpPr>
      <cdr:spPr>
        <a:xfrm xmlns:a="http://schemas.openxmlformats.org/drawingml/2006/main">
          <a:off x="2155825" y="708025"/>
          <a:ext cx="323835" cy="26667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endParaRPr lang="fr-FR" sz="1400" b="1"/>
        </a:p>
      </cdr:txBody>
    </cdr:sp>
  </cdr:relSizeAnchor>
  <cdr:relSizeAnchor xmlns:cdr="http://schemas.openxmlformats.org/drawingml/2006/chartDrawing">
    <cdr:from>
      <cdr:x>0.32917</cdr:x>
      <cdr:y>0.12006</cdr:y>
    </cdr:from>
    <cdr:to>
      <cdr:x>0.44583</cdr:x>
      <cdr:y>0.19273</cdr:y>
    </cdr:to>
    <cdr:sp macro="" textlink="">
      <cdr:nvSpPr>
        <cdr:cNvPr id="9"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0.32917</cdr:x>
      <cdr:y>0.12006</cdr:y>
    </cdr:from>
    <cdr:to>
      <cdr:x>0.44583</cdr:x>
      <cdr:y>0.19273</cdr:y>
    </cdr:to>
    <cdr:sp macro="" textlink="">
      <cdr:nvSpPr>
        <cdr:cNvPr id="10" name="ZoneTexte 1"/>
        <cdr:cNvSpPr txBox="1"/>
      </cdr:nvSpPr>
      <cdr:spPr>
        <a:xfrm xmlns:a="http://schemas.openxmlformats.org/drawingml/2006/main">
          <a:off x="1504950" y="361950"/>
          <a:ext cx="533400" cy="2190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0.17996</cdr:x>
      <cdr:y>0.14912</cdr:y>
    </cdr:from>
    <cdr:to>
      <cdr:x>0.22917</cdr:x>
      <cdr:y>0.2511</cdr:y>
    </cdr:to>
    <cdr:sp macro="" textlink="">
      <cdr:nvSpPr>
        <cdr:cNvPr id="3" name="ZoneTexte 2"/>
        <cdr:cNvSpPr txBox="1"/>
      </cdr:nvSpPr>
      <cdr:spPr>
        <a:xfrm xmlns:a="http://schemas.openxmlformats.org/drawingml/2006/main">
          <a:off x="1470213" y="812801"/>
          <a:ext cx="402068" cy="55581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fr-FR" sz="1800" b="1" dirty="0"/>
            <a:t>*</a:t>
          </a:r>
        </a:p>
      </cdr:txBody>
    </cdr:sp>
  </cdr:relSizeAnchor>
  <cdr:relSizeAnchor xmlns:cdr="http://schemas.openxmlformats.org/drawingml/2006/chartDrawing">
    <cdr:from>
      <cdr:x>0.2931</cdr:x>
      <cdr:y>0.21345</cdr:y>
    </cdr:from>
    <cdr:to>
      <cdr:x>0.35368</cdr:x>
      <cdr:y>0.28717</cdr:y>
    </cdr:to>
    <cdr:sp macro="" textlink="">
      <cdr:nvSpPr>
        <cdr:cNvPr id="11" name="ZoneTexte 1"/>
        <cdr:cNvSpPr txBox="1"/>
      </cdr:nvSpPr>
      <cdr:spPr>
        <a:xfrm xmlns:a="http://schemas.openxmlformats.org/drawingml/2006/main">
          <a:off x="1331384" y="643467"/>
          <a:ext cx="275167" cy="222250"/>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endParaRPr lang="fr-FR" sz="1400" b="1"/>
        </a:p>
      </cdr:txBody>
    </cdr:sp>
  </cdr:relSizeAnchor>
  <cdr:relSizeAnchor xmlns:cdr="http://schemas.openxmlformats.org/drawingml/2006/chartDrawing">
    <cdr:from>
      <cdr:x>0.50177</cdr:x>
      <cdr:y>0.14803</cdr:y>
    </cdr:from>
    <cdr:to>
      <cdr:x>0.54499</cdr:x>
      <cdr:y>0.2204</cdr:y>
    </cdr:to>
    <cdr:sp macro="" textlink="">
      <cdr:nvSpPr>
        <cdr:cNvPr id="12" name="ZoneTexte 1"/>
        <cdr:cNvSpPr txBox="1"/>
      </cdr:nvSpPr>
      <cdr:spPr>
        <a:xfrm xmlns:a="http://schemas.openxmlformats.org/drawingml/2006/main">
          <a:off x="4099379" y="806824"/>
          <a:ext cx="353094" cy="394448"/>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fr-FR" sz="1800" b="1" dirty="0"/>
            <a:t>*</a:t>
          </a:r>
        </a:p>
      </cdr:txBody>
    </cdr:sp>
  </cdr:relSizeAnchor>
  <cdr:relSizeAnchor xmlns:cdr="http://schemas.openxmlformats.org/drawingml/2006/chartDrawing">
    <cdr:from>
      <cdr:x>0.34528</cdr:x>
      <cdr:y>0.15351</cdr:y>
    </cdr:from>
    <cdr:to>
      <cdr:x>0.39386</cdr:x>
      <cdr:y>0.23026</cdr:y>
    </cdr:to>
    <cdr:sp macro="" textlink="">
      <cdr:nvSpPr>
        <cdr:cNvPr id="13" name="ZoneTexte 1">
          <a:extLst xmlns:a="http://schemas.openxmlformats.org/drawingml/2006/main">
            <a:ext uri="{FF2B5EF4-FFF2-40B4-BE49-F238E27FC236}">
              <a16:creationId xmlns:a16="http://schemas.microsoft.com/office/drawing/2014/main" id="{EC6D5B7B-9FEB-4E2E-AD7A-B8289FC851B8}"/>
            </a:ext>
          </a:extLst>
        </cdr:cNvPr>
        <cdr:cNvSpPr txBox="1"/>
      </cdr:nvSpPr>
      <cdr:spPr>
        <a:xfrm xmlns:a="http://schemas.openxmlformats.org/drawingml/2006/main">
          <a:off x="2820895" y="836705"/>
          <a:ext cx="396876" cy="418353"/>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fr-FR" sz="1800" b="1" dirty="0"/>
            <a:t>*</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FDA711-6E86-4189-8717-DE5219B5E0AF}" type="datetimeFigureOut">
              <a:rPr lang="fr-FR" smtClean="0"/>
              <a:t>11/10/2018</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23D9ED-7694-4BD4-8934-CA1A50944FBC}" type="slidenum">
              <a:rPr lang="fr-FR" smtClean="0"/>
              <a:t>‹N°›</a:t>
            </a:fld>
            <a:endParaRPr lang="fr-FR"/>
          </a:p>
        </p:txBody>
      </p:sp>
    </p:spTree>
    <p:extLst>
      <p:ext uri="{BB962C8B-B14F-4D97-AF65-F5344CB8AC3E}">
        <p14:creationId xmlns:p14="http://schemas.microsoft.com/office/powerpoint/2010/main" val="9055221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Ajouter </a:t>
            </a:r>
            <a:r>
              <a:rPr lang="fr-FR" dirty="0" err="1"/>
              <a:t>refs</a:t>
            </a:r>
            <a:r>
              <a:rPr lang="fr-FR" dirty="0"/>
              <a:t> sous images + à droite: 1 </a:t>
            </a:r>
            <a:r>
              <a:rPr lang="fr-FR" dirty="0" err="1"/>
              <a:t>ref</a:t>
            </a:r>
            <a:r>
              <a:rPr lang="fr-FR" dirty="0"/>
              <a:t> pour « collab </a:t>
            </a:r>
            <a:r>
              <a:rPr lang="fr-FR" dirty="0" err="1"/>
              <a:t>nego</a:t>
            </a:r>
            <a:r>
              <a:rPr lang="fr-FR" dirty="0"/>
              <a:t> » et 1 pour « impact of </a:t>
            </a:r>
            <a:r>
              <a:rPr lang="fr-FR" dirty="0" err="1"/>
              <a:t>interpers</a:t>
            </a:r>
            <a:r>
              <a:rPr lang="fr-FR" dirty="0"/>
              <a:t>. On </a:t>
            </a:r>
            <a:r>
              <a:rPr lang="fr-FR" dirty="0" err="1"/>
              <a:t>nego</a:t>
            </a:r>
            <a:r>
              <a:rPr lang="fr-FR" dirty="0"/>
              <a:t> »</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3</a:t>
            </a:fld>
            <a:endParaRPr lang="fr-FR"/>
          </a:p>
        </p:txBody>
      </p:sp>
    </p:spTree>
    <p:extLst>
      <p:ext uri="{BB962C8B-B14F-4D97-AF65-F5344CB8AC3E}">
        <p14:creationId xmlns:p14="http://schemas.microsoft.com/office/powerpoint/2010/main" val="20352005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Si c’est trop chargé, faire un autre transparent (en tout cas ça manque avant les 3 principes)</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15</a:t>
            </a:fld>
            <a:endParaRPr lang="fr-FR"/>
          </a:p>
        </p:txBody>
      </p:sp>
    </p:spTree>
    <p:extLst>
      <p:ext uri="{BB962C8B-B14F-4D97-AF65-F5344CB8AC3E}">
        <p14:creationId xmlns:p14="http://schemas.microsoft.com/office/powerpoint/2010/main" val="896920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16</a:t>
            </a:fld>
            <a:endParaRPr lang="fr-FR"/>
          </a:p>
        </p:txBody>
      </p:sp>
    </p:spTree>
    <p:extLst>
      <p:ext uri="{BB962C8B-B14F-4D97-AF65-F5344CB8AC3E}">
        <p14:creationId xmlns:p14="http://schemas.microsoft.com/office/powerpoint/2010/main" val="3338758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Pow</a:t>
            </a:r>
            <a:r>
              <a:rPr lang="fr-FR" dirty="0"/>
              <a:t> = avec le 3 + changement couleur + attention flèche seule au début (en 1)</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18</a:t>
            </a:fld>
            <a:endParaRPr lang="fr-FR"/>
          </a:p>
        </p:txBody>
      </p:sp>
    </p:spTree>
    <p:extLst>
      <p:ext uri="{BB962C8B-B14F-4D97-AF65-F5344CB8AC3E}">
        <p14:creationId xmlns:p14="http://schemas.microsoft.com/office/powerpoint/2010/main" val="2851971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4 avec 3</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19</a:t>
            </a:fld>
            <a:endParaRPr lang="fr-FR"/>
          </a:p>
        </p:txBody>
      </p:sp>
    </p:spTree>
    <p:extLst>
      <p:ext uri="{BB962C8B-B14F-4D97-AF65-F5344CB8AC3E}">
        <p14:creationId xmlns:p14="http://schemas.microsoft.com/office/powerpoint/2010/main" val="2150957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Une</a:t>
            </a:r>
            <a:r>
              <a:rPr lang="fr-FR" baseline="0" dirty="0"/>
              <a:t> option est défini comme le produit </a:t>
            </a:r>
            <a:r>
              <a:rPr lang="fr-FR" baseline="0" dirty="0" err="1"/>
              <a:t>cartesien</a:t>
            </a:r>
            <a:r>
              <a:rPr lang="fr-FR" baseline="0" dirty="0"/>
              <a:t> d’un ensemble de </a:t>
            </a:r>
            <a:r>
              <a:rPr lang="fr-FR" baseline="0" dirty="0" err="1"/>
              <a:t>criteres</a:t>
            </a:r>
            <a:endParaRPr lang="fr-FR" dirty="0"/>
          </a:p>
        </p:txBody>
      </p:sp>
      <p:sp>
        <p:nvSpPr>
          <p:cNvPr id="4" name="Espace réservé du numéro de diapositive 3"/>
          <p:cNvSpPr>
            <a:spLocks noGrp="1"/>
          </p:cNvSpPr>
          <p:nvPr>
            <p:ph type="sldNum" sz="quarter" idx="10"/>
          </p:nvPr>
        </p:nvSpPr>
        <p:spPr/>
        <p:txBody>
          <a:bodyPr/>
          <a:lstStyle/>
          <a:p>
            <a:fld id="{7C5EE35D-106A-4573-A36A-3B01A1873740}" type="slidenum">
              <a:rPr lang="fr-FR" smtClean="0"/>
              <a:t>20</a:t>
            </a:fld>
            <a:endParaRPr lang="fr-FR"/>
          </a:p>
        </p:txBody>
      </p:sp>
    </p:spTree>
    <p:extLst>
      <p:ext uri="{BB962C8B-B14F-4D97-AF65-F5344CB8AC3E}">
        <p14:creationId xmlns:p14="http://schemas.microsoft.com/office/powerpoint/2010/main" val="18877482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C5EE35D-106A-4573-A36A-3B01A1873740}" type="slidenum">
              <a:rPr lang="fr-FR" smtClean="0"/>
              <a:t>21</a:t>
            </a:fld>
            <a:endParaRPr lang="fr-FR"/>
          </a:p>
        </p:txBody>
      </p:sp>
    </p:spTree>
    <p:extLst>
      <p:ext uri="{BB962C8B-B14F-4D97-AF65-F5344CB8AC3E}">
        <p14:creationId xmlns:p14="http://schemas.microsoft.com/office/powerpoint/2010/main" val="3998839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22</a:t>
            </a:fld>
            <a:endParaRPr lang="fr-FR"/>
          </a:p>
        </p:txBody>
      </p:sp>
    </p:spTree>
    <p:extLst>
      <p:ext uri="{BB962C8B-B14F-4D97-AF65-F5344CB8AC3E}">
        <p14:creationId xmlns:p14="http://schemas.microsoft.com/office/powerpoint/2010/main" val="6900651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Level</a:t>
            </a:r>
            <a:r>
              <a:rPr lang="fr-FR" dirty="0"/>
              <a:t> of </a:t>
            </a:r>
            <a:r>
              <a:rPr lang="fr-FR" dirty="0" err="1"/>
              <a:t>demand</a:t>
            </a:r>
            <a:r>
              <a:rPr lang="fr-FR" dirty="0"/>
              <a:t> + mettre en gros encadré « State </a:t>
            </a:r>
            <a:r>
              <a:rPr lang="fr-FR" dirty="0" err="1"/>
              <a:t>Preference</a:t>
            </a:r>
            <a:r>
              <a:rPr lang="fr-FR" dirty="0"/>
              <a:t> »</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23</a:t>
            </a:fld>
            <a:endParaRPr lang="fr-FR"/>
          </a:p>
        </p:txBody>
      </p:sp>
    </p:spTree>
    <p:extLst>
      <p:ext uri="{BB962C8B-B14F-4D97-AF65-F5344CB8AC3E}">
        <p14:creationId xmlns:p14="http://schemas.microsoft.com/office/powerpoint/2010/main" val="26392168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Concession : avant, 1 transparent sans le 2 mais avec à la place un rectangle comme pour </a:t>
            </a:r>
            <a:r>
              <a:rPr lang="fr-FR" dirty="0" err="1"/>
              <a:t>sat</a:t>
            </a:r>
            <a:r>
              <a:rPr lang="fr-FR" dirty="0"/>
              <a:t> qui dit « </a:t>
            </a:r>
            <a:r>
              <a:rPr lang="fr-FR" dirty="0" err="1"/>
              <a:t>Accep</a:t>
            </a:r>
            <a:r>
              <a:rPr lang="fr-FR" dirty="0"/>
              <a:t>/</a:t>
            </a:r>
            <a:r>
              <a:rPr lang="fr-FR" dirty="0" err="1"/>
              <a:t>Reject</a:t>
            </a:r>
            <a:r>
              <a:rPr lang="fr-FR" dirty="0"/>
              <a:t> </a:t>
            </a:r>
            <a:r>
              <a:rPr lang="fr-FR" dirty="0" err="1"/>
              <a:t>proposal</a:t>
            </a:r>
            <a:r>
              <a:rPr lang="fr-FR" dirty="0"/>
              <a:t> »</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26</a:t>
            </a:fld>
            <a:endParaRPr lang="fr-FR"/>
          </a:p>
        </p:txBody>
      </p:sp>
    </p:spTree>
    <p:extLst>
      <p:ext uri="{BB962C8B-B14F-4D97-AF65-F5344CB8AC3E}">
        <p14:creationId xmlns:p14="http://schemas.microsoft.com/office/powerpoint/2010/main" val="28141996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Minable… à revoir…</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27</a:t>
            </a:fld>
            <a:endParaRPr lang="fr-FR"/>
          </a:p>
        </p:txBody>
      </p:sp>
    </p:spTree>
    <p:extLst>
      <p:ext uri="{BB962C8B-B14F-4D97-AF65-F5344CB8AC3E}">
        <p14:creationId xmlns:p14="http://schemas.microsoft.com/office/powerpoint/2010/main" val="465577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Sur les 3 suivants, positionner les bulles de couleur au bon endroit</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6</a:t>
            </a:fld>
            <a:endParaRPr lang="fr-FR"/>
          </a:p>
        </p:txBody>
      </p:sp>
    </p:spTree>
    <p:extLst>
      <p:ext uri="{BB962C8B-B14F-4D97-AF65-F5344CB8AC3E}">
        <p14:creationId xmlns:p14="http://schemas.microsoft.com/office/powerpoint/2010/main" val="4278408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Concretly</a:t>
            </a:r>
            <a:r>
              <a:rPr lang="fr-FR" dirty="0"/>
              <a:t>, </a:t>
            </a:r>
            <a:r>
              <a:rPr lang="fr-FR" dirty="0" err="1"/>
              <a:t>reasoning</a:t>
            </a:r>
            <a:r>
              <a:rPr lang="fr-FR" dirty="0"/>
              <a:t> on the </a:t>
            </a:r>
            <a:r>
              <a:rPr lang="fr-FR" dirty="0" err="1"/>
              <a:t>other</a:t>
            </a:r>
            <a:r>
              <a:rPr lang="fr-FR" dirty="0"/>
              <a:t> mental state has the </a:t>
            </a:r>
            <a:r>
              <a:rPr lang="fr-FR" dirty="0" err="1"/>
              <a:t>aim</a:t>
            </a:r>
            <a:r>
              <a:rPr lang="fr-FR" dirty="0"/>
              <a:t> to </a:t>
            </a:r>
            <a:r>
              <a:rPr lang="fr-FR" dirty="0" err="1"/>
              <a:t>pre</a:t>
            </a:r>
            <a:endParaRPr lang="fr-FR" dirty="0"/>
          </a:p>
        </p:txBody>
      </p:sp>
      <p:sp>
        <p:nvSpPr>
          <p:cNvPr id="4" name="Espace réservé du numéro de diapositive 3"/>
          <p:cNvSpPr>
            <a:spLocks noGrp="1"/>
          </p:cNvSpPr>
          <p:nvPr>
            <p:ph type="sldNum" sz="quarter" idx="10"/>
          </p:nvPr>
        </p:nvSpPr>
        <p:spPr/>
        <p:txBody>
          <a:bodyPr/>
          <a:lstStyle/>
          <a:p>
            <a:fld id="{821ED0CD-057F-44B7-8038-30BF50EEB945}" type="slidenum">
              <a:rPr lang="fr-FR" smtClean="0"/>
              <a:t>43</a:t>
            </a:fld>
            <a:endParaRPr lang="fr-FR"/>
          </a:p>
        </p:txBody>
      </p:sp>
    </p:spTree>
    <p:extLst>
      <p:ext uri="{BB962C8B-B14F-4D97-AF65-F5344CB8AC3E}">
        <p14:creationId xmlns:p14="http://schemas.microsoft.com/office/powerpoint/2010/main" val="8692427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Concretly</a:t>
            </a:r>
            <a:r>
              <a:rPr lang="fr-FR" dirty="0"/>
              <a:t>, </a:t>
            </a:r>
            <a:r>
              <a:rPr lang="fr-FR" dirty="0" err="1"/>
              <a:t>reasoning</a:t>
            </a:r>
            <a:r>
              <a:rPr lang="fr-FR" dirty="0"/>
              <a:t> on the </a:t>
            </a:r>
            <a:r>
              <a:rPr lang="fr-FR" dirty="0" err="1"/>
              <a:t>other</a:t>
            </a:r>
            <a:r>
              <a:rPr lang="fr-FR" dirty="0"/>
              <a:t> mental state has the </a:t>
            </a:r>
            <a:r>
              <a:rPr lang="fr-FR" dirty="0" err="1"/>
              <a:t>aim</a:t>
            </a:r>
            <a:r>
              <a:rPr lang="fr-FR" dirty="0"/>
              <a:t> to </a:t>
            </a:r>
            <a:r>
              <a:rPr lang="fr-FR" dirty="0" err="1"/>
              <a:t>pre</a:t>
            </a:r>
            <a:endParaRPr lang="fr-FR" dirty="0"/>
          </a:p>
        </p:txBody>
      </p:sp>
      <p:sp>
        <p:nvSpPr>
          <p:cNvPr id="4" name="Espace réservé du numéro de diapositive 3"/>
          <p:cNvSpPr>
            <a:spLocks noGrp="1"/>
          </p:cNvSpPr>
          <p:nvPr>
            <p:ph type="sldNum" sz="quarter" idx="10"/>
          </p:nvPr>
        </p:nvSpPr>
        <p:spPr/>
        <p:txBody>
          <a:bodyPr/>
          <a:lstStyle/>
          <a:p>
            <a:fld id="{821ED0CD-057F-44B7-8038-30BF50EEB945}" type="slidenum">
              <a:rPr lang="fr-FR" smtClean="0"/>
              <a:t>44</a:t>
            </a:fld>
            <a:endParaRPr lang="fr-FR"/>
          </a:p>
        </p:txBody>
      </p:sp>
    </p:spTree>
    <p:extLst>
      <p:ext uri="{BB962C8B-B14F-4D97-AF65-F5344CB8AC3E}">
        <p14:creationId xmlns:p14="http://schemas.microsoft.com/office/powerpoint/2010/main" val="1712574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821ED0CD-057F-44B7-8038-30BF50EEB945}" type="slidenum">
              <a:rPr lang="fr-FR" smtClean="0"/>
              <a:t>45</a:t>
            </a:fld>
            <a:endParaRPr lang="fr-FR"/>
          </a:p>
        </p:txBody>
      </p:sp>
    </p:spTree>
    <p:extLst>
      <p:ext uri="{BB962C8B-B14F-4D97-AF65-F5344CB8AC3E}">
        <p14:creationId xmlns:p14="http://schemas.microsoft.com/office/powerpoint/2010/main" val="3516545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Qui dit quoi ? références</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49</a:t>
            </a:fld>
            <a:endParaRPr lang="fr-FR"/>
          </a:p>
        </p:txBody>
      </p:sp>
    </p:spTree>
    <p:extLst>
      <p:ext uri="{BB962C8B-B14F-4D97-AF65-F5344CB8AC3E}">
        <p14:creationId xmlns:p14="http://schemas.microsoft.com/office/powerpoint/2010/main" val="39948799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Pas besoin d’animation pour 3-4 + inscrire en dessous 3 agents (5 mn to 15mn per agent) + nombre de sujets ICI</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52</a:t>
            </a:fld>
            <a:endParaRPr lang="fr-FR"/>
          </a:p>
        </p:txBody>
      </p:sp>
    </p:spTree>
    <p:extLst>
      <p:ext uri="{BB962C8B-B14F-4D97-AF65-F5344CB8AC3E}">
        <p14:creationId xmlns:p14="http://schemas.microsoft.com/office/powerpoint/2010/main" val="9105502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Conforme à la théorie </a:t>
            </a:r>
            <a:r>
              <a:rPr lang="fr-FR" dirty="0" err="1"/>
              <a:t>Tiender</a:t>
            </a:r>
            <a:r>
              <a:rPr lang="fr-FR" dirty="0"/>
              <a:t>(s), 2003</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55</a:t>
            </a:fld>
            <a:endParaRPr lang="fr-FR"/>
          </a:p>
        </p:txBody>
      </p:sp>
    </p:spTree>
    <p:extLst>
      <p:ext uri="{BB962C8B-B14F-4D97-AF65-F5344CB8AC3E}">
        <p14:creationId xmlns:p14="http://schemas.microsoft.com/office/powerpoint/2010/main" val="24944038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56</a:t>
            </a:fld>
            <a:endParaRPr lang="fr-FR"/>
          </a:p>
        </p:txBody>
      </p:sp>
    </p:spTree>
    <p:extLst>
      <p:ext uri="{BB962C8B-B14F-4D97-AF65-F5344CB8AC3E}">
        <p14:creationId xmlns:p14="http://schemas.microsoft.com/office/powerpoint/2010/main" val="2593769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Sur les 3 suivants, positionner les bulles de couleur au bon endroit</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7</a:t>
            </a:fld>
            <a:endParaRPr lang="fr-FR"/>
          </a:p>
        </p:txBody>
      </p:sp>
    </p:spTree>
    <p:extLst>
      <p:ext uri="{BB962C8B-B14F-4D97-AF65-F5344CB8AC3E}">
        <p14:creationId xmlns:p14="http://schemas.microsoft.com/office/powerpoint/2010/main" val="703108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 Vested dominance may result from birth order, kinship, or be institutionalized and granted as the rights and privileges of a particular role, e.g., college professor, judge, or corporate president. Vested dominance may also result in physical power dependent upon the physical characteristics of the individual. Size, age, silverbacks, and shoulder hair mantles are all symptoms of physical power. Social dominance, power, and influence, on the other hand, are earned, and dependent upon social strategy selection and enactment abilities, empathic abilities, and the potential for affiliation and engagement of friendship</a:t>
            </a:r>
            <a:endParaRPr lang="fr-FR" dirty="0"/>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8</a:t>
            </a:fld>
            <a:endParaRPr lang="fr-FR"/>
          </a:p>
        </p:txBody>
      </p:sp>
    </p:spTree>
    <p:extLst>
      <p:ext uri="{BB962C8B-B14F-4D97-AF65-F5344CB8AC3E}">
        <p14:creationId xmlns:p14="http://schemas.microsoft.com/office/powerpoint/2010/main" val="1013566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Sur les 3 suivants, positionner les bulles de couleur au bon endroit</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9</a:t>
            </a:fld>
            <a:endParaRPr lang="fr-FR"/>
          </a:p>
        </p:txBody>
      </p:sp>
    </p:spTree>
    <p:extLst>
      <p:ext uri="{BB962C8B-B14F-4D97-AF65-F5344CB8AC3E}">
        <p14:creationId xmlns:p14="http://schemas.microsoft.com/office/powerpoint/2010/main" val="1670571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Références !</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10</a:t>
            </a:fld>
            <a:endParaRPr lang="fr-FR"/>
          </a:p>
        </p:txBody>
      </p:sp>
    </p:spTree>
    <p:extLst>
      <p:ext uri="{BB962C8B-B14F-4D97-AF65-F5344CB8AC3E}">
        <p14:creationId xmlns:p14="http://schemas.microsoft.com/office/powerpoint/2010/main" val="1371238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Références !</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11</a:t>
            </a:fld>
            <a:endParaRPr lang="fr-FR"/>
          </a:p>
        </p:txBody>
      </p:sp>
    </p:spTree>
    <p:extLst>
      <p:ext uri="{BB962C8B-B14F-4D97-AF65-F5344CB8AC3E}">
        <p14:creationId xmlns:p14="http://schemas.microsoft.com/office/powerpoint/2010/main" val="1954715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Références ! + symétrie (dans le texte)</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12</a:t>
            </a:fld>
            <a:endParaRPr lang="fr-FR"/>
          </a:p>
        </p:txBody>
      </p:sp>
    </p:spTree>
    <p:extLst>
      <p:ext uri="{BB962C8B-B14F-4D97-AF65-F5344CB8AC3E}">
        <p14:creationId xmlns:p14="http://schemas.microsoft.com/office/powerpoint/2010/main" val="4078423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Références + </a:t>
            </a:r>
            <a:r>
              <a:rPr lang="fr-FR" dirty="0" err="1"/>
              <a:t>regrouiper</a:t>
            </a:r>
            <a:r>
              <a:rPr lang="fr-FR" dirty="0"/>
              <a:t> avec t10</a:t>
            </a:r>
          </a:p>
        </p:txBody>
      </p:sp>
      <p:sp>
        <p:nvSpPr>
          <p:cNvPr id="4" name="Espace réservé du numéro de diapositive 3"/>
          <p:cNvSpPr>
            <a:spLocks noGrp="1"/>
          </p:cNvSpPr>
          <p:nvPr>
            <p:ph type="sldNum" sz="quarter" idx="5"/>
          </p:nvPr>
        </p:nvSpPr>
        <p:spPr/>
        <p:txBody>
          <a:bodyPr/>
          <a:lstStyle/>
          <a:p>
            <a:fld id="{B823D9ED-7694-4BD4-8934-CA1A50944FBC}" type="slidenum">
              <a:rPr lang="fr-FR" smtClean="0"/>
              <a:t>13</a:t>
            </a:fld>
            <a:endParaRPr lang="fr-FR"/>
          </a:p>
        </p:txBody>
      </p:sp>
    </p:spTree>
    <p:extLst>
      <p:ext uri="{BB962C8B-B14F-4D97-AF65-F5344CB8AC3E}">
        <p14:creationId xmlns:p14="http://schemas.microsoft.com/office/powerpoint/2010/main" val="1963302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D4334F-D0C7-4C4F-8D8C-73CA986533E1}"/>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A2E0ACD0-8A0C-4B3B-B36E-9B4D7F6A7A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5F1431E5-DD8E-494F-8271-598036AFBDB8}"/>
              </a:ext>
            </a:extLst>
          </p:cNvPr>
          <p:cNvSpPr>
            <a:spLocks noGrp="1"/>
          </p:cNvSpPr>
          <p:nvPr>
            <p:ph type="dt" sz="half" idx="10"/>
          </p:nvPr>
        </p:nvSpPr>
        <p:spPr/>
        <p:txBody>
          <a:bodyPr/>
          <a:lstStyle/>
          <a:p>
            <a:fld id="{2946383D-4381-47DE-9783-DB0BA41BA450}" type="datetimeFigureOut">
              <a:rPr lang="fr-FR" smtClean="0"/>
              <a:t>11/10/2018</a:t>
            </a:fld>
            <a:endParaRPr lang="fr-FR"/>
          </a:p>
        </p:txBody>
      </p:sp>
      <p:sp>
        <p:nvSpPr>
          <p:cNvPr id="5" name="Espace réservé du pied de page 4">
            <a:extLst>
              <a:ext uri="{FF2B5EF4-FFF2-40B4-BE49-F238E27FC236}">
                <a16:creationId xmlns:a16="http://schemas.microsoft.com/office/drawing/2014/main" id="{C21835C4-A008-471F-8CB6-C1719B6B7B9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BCCB605-7329-4A96-BA1F-A43142D295CC}"/>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36198738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D06254-184D-4A72-B12C-4EC4EDF32F1B}"/>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0A8E2F39-7EC4-4E39-81A1-86C22DBBD4BC}"/>
              </a:ext>
            </a:extLst>
          </p:cNvPr>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4074741-2CDE-4632-94BF-19EF33AB06CA}"/>
              </a:ext>
            </a:extLst>
          </p:cNvPr>
          <p:cNvSpPr>
            <a:spLocks noGrp="1"/>
          </p:cNvSpPr>
          <p:nvPr>
            <p:ph type="dt" sz="half" idx="10"/>
          </p:nvPr>
        </p:nvSpPr>
        <p:spPr/>
        <p:txBody>
          <a:bodyPr/>
          <a:lstStyle/>
          <a:p>
            <a:fld id="{2946383D-4381-47DE-9783-DB0BA41BA450}" type="datetimeFigureOut">
              <a:rPr lang="fr-FR" smtClean="0"/>
              <a:t>11/10/2018</a:t>
            </a:fld>
            <a:endParaRPr lang="fr-FR"/>
          </a:p>
        </p:txBody>
      </p:sp>
      <p:sp>
        <p:nvSpPr>
          <p:cNvPr id="5" name="Espace réservé du pied de page 4">
            <a:extLst>
              <a:ext uri="{FF2B5EF4-FFF2-40B4-BE49-F238E27FC236}">
                <a16:creationId xmlns:a16="http://schemas.microsoft.com/office/drawing/2014/main" id="{02797BFA-2712-4AEF-B631-8E1EEBDEF78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58ABF1D-F044-43CE-ABD2-DACD69CDA62F}"/>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3311478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475BFEE-4FF8-49C0-9C3F-CD9B209F40D8}"/>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51367406-EB1F-447E-9F3B-24BC39808179}"/>
              </a:ext>
            </a:extLst>
          </p:cNvPr>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EF5AC07-31F3-4978-9EE7-241F52AEB244}"/>
              </a:ext>
            </a:extLst>
          </p:cNvPr>
          <p:cNvSpPr>
            <a:spLocks noGrp="1"/>
          </p:cNvSpPr>
          <p:nvPr>
            <p:ph type="dt" sz="half" idx="10"/>
          </p:nvPr>
        </p:nvSpPr>
        <p:spPr/>
        <p:txBody>
          <a:bodyPr/>
          <a:lstStyle/>
          <a:p>
            <a:fld id="{2946383D-4381-47DE-9783-DB0BA41BA450}" type="datetimeFigureOut">
              <a:rPr lang="fr-FR" smtClean="0"/>
              <a:t>11/10/2018</a:t>
            </a:fld>
            <a:endParaRPr lang="fr-FR"/>
          </a:p>
        </p:txBody>
      </p:sp>
      <p:sp>
        <p:nvSpPr>
          <p:cNvPr id="5" name="Espace réservé du pied de page 4">
            <a:extLst>
              <a:ext uri="{FF2B5EF4-FFF2-40B4-BE49-F238E27FC236}">
                <a16:creationId xmlns:a16="http://schemas.microsoft.com/office/drawing/2014/main" id="{1E01671C-092B-4A6A-8673-253830FD5A2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B07BF49-0875-4D2B-B326-2419623CC4D5}"/>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3236070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BF8770-FDFD-41E1-A339-98613FB0B213}"/>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847F1E9-D856-448A-A29B-FDDB80210D8E}"/>
              </a:ext>
            </a:extLst>
          </p:cNvPr>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56AC49C-1DE1-4F4B-93F7-78AB68957838}"/>
              </a:ext>
            </a:extLst>
          </p:cNvPr>
          <p:cNvSpPr>
            <a:spLocks noGrp="1"/>
          </p:cNvSpPr>
          <p:nvPr>
            <p:ph type="dt" sz="half" idx="10"/>
          </p:nvPr>
        </p:nvSpPr>
        <p:spPr/>
        <p:txBody>
          <a:bodyPr/>
          <a:lstStyle/>
          <a:p>
            <a:fld id="{2946383D-4381-47DE-9783-DB0BA41BA450}" type="datetimeFigureOut">
              <a:rPr lang="fr-FR" smtClean="0"/>
              <a:t>11/10/2018</a:t>
            </a:fld>
            <a:endParaRPr lang="fr-FR"/>
          </a:p>
        </p:txBody>
      </p:sp>
      <p:sp>
        <p:nvSpPr>
          <p:cNvPr id="5" name="Espace réservé du pied de page 4">
            <a:extLst>
              <a:ext uri="{FF2B5EF4-FFF2-40B4-BE49-F238E27FC236}">
                <a16:creationId xmlns:a16="http://schemas.microsoft.com/office/drawing/2014/main" id="{86C71651-0718-4128-98A4-DB4EBE7D11C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0EAACFB-1382-40D3-B8BD-E7F83177A670}"/>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3773482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5CB855-8FCA-4843-8F7D-39F90A671647}"/>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D597CD8B-2D10-4410-A58C-DA5F3E120C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a:extLst>
              <a:ext uri="{FF2B5EF4-FFF2-40B4-BE49-F238E27FC236}">
                <a16:creationId xmlns:a16="http://schemas.microsoft.com/office/drawing/2014/main" id="{1A960307-424B-4516-B864-E8A3FC508C30}"/>
              </a:ext>
            </a:extLst>
          </p:cNvPr>
          <p:cNvSpPr>
            <a:spLocks noGrp="1"/>
          </p:cNvSpPr>
          <p:nvPr>
            <p:ph type="dt" sz="half" idx="10"/>
          </p:nvPr>
        </p:nvSpPr>
        <p:spPr/>
        <p:txBody>
          <a:bodyPr/>
          <a:lstStyle/>
          <a:p>
            <a:fld id="{2946383D-4381-47DE-9783-DB0BA41BA450}" type="datetimeFigureOut">
              <a:rPr lang="fr-FR" smtClean="0"/>
              <a:t>11/10/2018</a:t>
            </a:fld>
            <a:endParaRPr lang="fr-FR"/>
          </a:p>
        </p:txBody>
      </p:sp>
      <p:sp>
        <p:nvSpPr>
          <p:cNvPr id="5" name="Espace réservé du pied de page 4">
            <a:extLst>
              <a:ext uri="{FF2B5EF4-FFF2-40B4-BE49-F238E27FC236}">
                <a16:creationId xmlns:a16="http://schemas.microsoft.com/office/drawing/2014/main" id="{B3F24608-5262-4247-93F2-9B0F7EC4156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4C4359B-50E8-434F-BB20-DFCEED84ADC3}"/>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1799125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65F09A-875D-4C77-9A40-441D37DAA9E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056F20F3-1326-4D06-8E81-850C9B819A2B}"/>
              </a:ext>
            </a:extLst>
          </p:cNvPr>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92D3CF3A-60CB-462A-A508-851C8CE3B417}"/>
              </a:ext>
            </a:extLst>
          </p:cNvPr>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942B212A-26F0-47CA-861D-32F361482345}"/>
              </a:ext>
            </a:extLst>
          </p:cNvPr>
          <p:cNvSpPr>
            <a:spLocks noGrp="1"/>
          </p:cNvSpPr>
          <p:nvPr>
            <p:ph type="dt" sz="half" idx="10"/>
          </p:nvPr>
        </p:nvSpPr>
        <p:spPr/>
        <p:txBody>
          <a:bodyPr/>
          <a:lstStyle/>
          <a:p>
            <a:fld id="{2946383D-4381-47DE-9783-DB0BA41BA450}" type="datetimeFigureOut">
              <a:rPr lang="fr-FR" smtClean="0"/>
              <a:t>11/10/2018</a:t>
            </a:fld>
            <a:endParaRPr lang="fr-FR"/>
          </a:p>
        </p:txBody>
      </p:sp>
      <p:sp>
        <p:nvSpPr>
          <p:cNvPr id="6" name="Espace réservé du pied de page 5">
            <a:extLst>
              <a:ext uri="{FF2B5EF4-FFF2-40B4-BE49-F238E27FC236}">
                <a16:creationId xmlns:a16="http://schemas.microsoft.com/office/drawing/2014/main" id="{EE9E957A-B0FF-494B-A19B-7D5626DFADC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3151799-DC68-430B-97B6-FA364C27D999}"/>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2282866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8F4F4E-2B5B-4ABE-B19A-ABFDAE51064A}"/>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700361F-A5CB-482D-896F-16D8AA4B24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a:extLst>
              <a:ext uri="{FF2B5EF4-FFF2-40B4-BE49-F238E27FC236}">
                <a16:creationId xmlns:a16="http://schemas.microsoft.com/office/drawing/2014/main" id="{22B64ACB-CD84-45A4-8EC0-20C776450CDE}"/>
              </a:ext>
            </a:extLst>
          </p:cNvPr>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EEF72D1-A870-4563-BFFD-846B8E96B3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a:extLst>
              <a:ext uri="{FF2B5EF4-FFF2-40B4-BE49-F238E27FC236}">
                <a16:creationId xmlns:a16="http://schemas.microsoft.com/office/drawing/2014/main" id="{02DC241D-A150-4AE4-A3D5-D5534C75DB87}"/>
              </a:ext>
            </a:extLst>
          </p:cNvPr>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7CC06513-A442-451C-8D45-53F3ED026939}"/>
              </a:ext>
            </a:extLst>
          </p:cNvPr>
          <p:cNvSpPr>
            <a:spLocks noGrp="1"/>
          </p:cNvSpPr>
          <p:nvPr>
            <p:ph type="dt" sz="half" idx="10"/>
          </p:nvPr>
        </p:nvSpPr>
        <p:spPr/>
        <p:txBody>
          <a:bodyPr/>
          <a:lstStyle/>
          <a:p>
            <a:fld id="{2946383D-4381-47DE-9783-DB0BA41BA450}" type="datetimeFigureOut">
              <a:rPr lang="fr-FR" smtClean="0"/>
              <a:t>11/10/2018</a:t>
            </a:fld>
            <a:endParaRPr lang="fr-FR"/>
          </a:p>
        </p:txBody>
      </p:sp>
      <p:sp>
        <p:nvSpPr>
          <p:cNvPr id="8" name="Espace réservé du pied de page 7">
            <a:extLst>
              <a:ext uri="{FF2B5EF4-FFF2-40B4-BE49-F238E27FC236}">
                <a16:creationId xmlns:a16="http://schemas.microsoft.com/office/drawing/2014/main" id="{3B987FAC-A2F2-47A1-9514-5C3498D3E052}"/>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3B2BB663-2EFD-416E-B264-CEC6AB72B627}"/>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40808212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E51F64-3C18-4C23-9505-05F3998F7E3E}"/>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6CB6D08C-F5C5-46FC-B676-442275B47B85}"/>
              </a:ext>
            </a:extLst>
          </p:cNvPr>
          <p:cNvSpPr>
            <a:spLocks noGrp="1"/>
          </p:cNvSpPr>
          <p:nvPr>
            <p:ph type="dt" sz="half" idx="10"/>
          </p:nvPr>
        </p:nvSpPr>
        <p:spPr/>
        <p:txBody>
          <a:bodyPr/>
          <a:lstStyle/>
          <a:p>
            <a:fld id="{2946383D-4381-47DE-9783-DB0BA41BA450}" type="datetimeFigureOut">
              <a:rPr lang="fr-FR" smtClean="0"/>
              <a:t>11/10/2018</a:t>
            </a:fld>
            <a:endParaRPr lang="fr-FR"/>
          </a:p>
        </p:txBody>
      </p:sp>
      <p:sp>
        <p:nvSpPr>
          <p:cNvPr id="4" name="Espace réservé du pied de page 3">
            <a:extLst>
              <a:ext uri="{FF2B5EF4-FFF2-40B4-BE49-F238E27FC236}">
                <a16:creationId xmlns:a16="http://schemas.microsoft.com/office/drawing/2014/main" id="{B9029CF1-5DC9-422D-9C4D-1D426A90B71D}"/>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9C19A7D7-3B32-4934-A1B3-27C84E169C4F}"/>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1441273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4735B9A2-533F-44EB-B7B6-219CB27B0E77}"/>
              </a:ext>
            </a:extLst>
          </p:cNvPr>
          <p:cNvSpPr>
            <a:spLocks noGrp="1"/>
          </p:cNvSpPr>
          <p:nvPr>
            <p:ph type="dt" sz="half" idx="10"/>
          </p:nvPr>
        </p:nvSpPr>
        <p:spPr/>
        <p:txBody>
          <a:bodyPr/>
          <a:lstStyle/>
          <a:p>
            <a:fld id="{2946383D-4381-47DE-9783-DB0BA41BA450}" type="datetimeFigureOut">
              <a:rPr lang="fr-FR" smtClean="0"/>
              <a:t>11/10/2018</a:t>
            </a:fld>
            <a:endParaRPr lang="fr-FR"/>
          </a:p>
        </p:txBody>
      </p:sp>
      <p:sp>
        <p:nvSpPr>
          <p:cNvPr id="3" name="Espace réservé du pied de page 2">
            <a:extLst>
              <a:ext uri="{FF2B5EF4-FFF2-40B4-BE49-F238E27FC236}">
                <a16:creationId xmlns:a16="http://schemas.microsoft.com/office/drawing/2014/main" id="{D49D706E-52E8-4B8E-9AF4-92C8B7212F97}"/>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6D86C96A-C7AA-495C-A9C5-035EEEDFA71D}"/>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2550149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0CA4EA-5EE9-4521-A507-37DDBD4DA409}"/>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98BFCEC2-24F4-44F0-820F-7FFB4DDEE2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BCD4E27D-B3E9-483E-AADB-05DED421B1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63672865-51D3-48CC-9C02-CB670F1F1436}"/>
              </a:ext>
            </a:extLst>
          </p:cNvPr>
          <p:cNvSpPr>
            <a:spLocks noGrp="1"/>
          </p:cNvSpPr>
          <p:nvPr>
            <p:ph type="dt" sz="half" idx="10"/>
          </p:nvPr>
        </p:nvSpPr>
        <p:spPr/>
        <p:txBody>
          <a:bodyPr/>
          <a:lstStyle/>
          <a:p>
            <a:fld id="{2946383D-4381-47DE-9783-DB0BA41BA450}" type="datetimeFigureOut">
              <a:rPr lang="fr-FR" smtClean="0"/>
              <a:t>11/10/2018</a:t>
            </a:fld>
            <a:endParaRPr lang="fr-FR"/>
          </a:p>
        </p:txBody>
      </p:sp>
      <p:sp>
        <p:nvSpPr>
          <p:cNvPr id="6" name="Espace réservé du pied de page 5">
            <a:extLst>
              <a:ext uri="{FF2B5EF4-FFF2-40B4-BE49-F238E27FC236}">
                <a16:creationId xmlns:a16="http://schemas.microsoft.com/office/drawing/2014/main" id="{C1DD102B-63ED-48D8-9ECD-0D5D5ED88CF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6B3FDEC-E0C2-4721-B365-47AF85285F43}"/>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303285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2B22E7-5A2D-4017-8E1A-A8F9FC9CAA5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1707968F-F11A-42E4-9E04-E6E3EEEF9F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AF2FE4B3-74A9-49FC-8B59-38934DA0BF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4CA4559A-2EC8-4513-A1AF-A563E204357E}"/>
              </a:ext>
            </a:extLst>
          </p:cNvPr>
          <p:cNvSpPr>
            <a:spLocks noGrp="1"/>
          </p:cNvSpPr>
          <p:nvPr>
            <p:ph type="dt" sz="half" idx="10"/>
          </p:nvPr>
        </p:nvSpPr>
        <p:spPr/>
        <p:txBody>
          <a:bodyPr/>
          <a:lstStyle/>
          <a:p>
            <a:fld id="{2946383D-4381-47DE-9783-DB0BA41BA450}" type="datetimeFigureOut">
              <a:rPr lang="fr-FR" smtClean="0"/>
              <a:t>11/10/2018</a:t>
            </a:fld>
            <a:endParaRPr lang="fr-FR"/>
          </a:p>
        </p:txBody>
      </p:sp>
      <p:sp>
        <p:nvSpPr>
          <p:cNvPr id="6" name="Espace réservé du pied de page 5">
            <a:extLst>
              <a:ext uri="{FF2B5EF4-FFF2-40B4-BE49-F238E27FC236}">
                <a16:creationId xmlns:a16="http://schemas.microsoft.com/office/drawing/2014/main" id="{C947FE99-76B3-41FC-884E-55FE48827E5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2407503-46B4-4B63-BDCA-CA95BFA0F011}"/>
              </a:ext>
            </a:extLst>
          </p:cNvPr>
          <p:cNvSpPr>
            <a:spLocks noGrp="1"/>
          </p:cNvSpPr>
          <p:nvPr>
            <p:ph type="sldNum" sz="quarter" idx="12"/>
          </p:nvPr>
        </p:nvSpPr>
        <p:spPr/>
        <p:txBody>
          <a:bodyPr/>
          <a:lstStyle/>
          <a:p>
            <a:fld id="{830C4335-9913-4F80-B9D7-EA4FD23BFB5C}" type="slidenum">
              <a:rPr lang="fr-FR" smtClean="0"/>
              <a:t>‹N°›</a:t>
            </a:fld>
            <a:endParaRPr lang="fr-FR"/>
          </a:p>
        </p:txBody>
      </p:sp>
    </p:spTree>
    <p:extLst>
      <p:ext uri="{BB962C8B-B14F-4D97-AF65-F5344CB8AC3E}">
        <p14:creationId xmlns:p14="http://schemas.microsoft.com/office/powerpoint/2010/main" val="1120520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47B004F5-A212-4218-9F00-2F6FDBEE3A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C22BFD6C-F3A6-4F8C-9F83-EFFDCDE07A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93CD787-9ED9-4BCF-8D59-3C33B390B5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46383D-4381-47DE-9783-DB0BA41BA450}" type="datetimeFigureOut">
              <a:rPr lang="fr-FR" smtClean="0"/>
              <a:t>11/10/2018</a:t>
            </a:fld>
            <a:endParaRPr lang="fr-FR"/>
          </a:p>
        </p:txBody>
      </p:sp>
      <p:sp>
        <p:nvSpPr>
          <p:cNvPr id="5" name="Espace réservé du pied de page 4">
            <a:extLst>
              <a:ext uri="{FF2B5EF4-FFF2-40B4-BE49-F238E27FC236}">
                <a16:creationId xmlns:a16="http://schemas.microsoft.com/office/drawing/2014/main" id="{35D48F7A-9887-46DB-978B-1C07171E17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E028903B-4515-41E6-9849-07A9A7824F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0C4335-9913-4F80-B9D7-EA4FD23BFB5C}" type="slidenum">
              <a:rPr lang="fr-FR" smtClean="0"/>
              <a:t>‹N°›</a:t>
            </a:fld>
            <a:endParaRPr lang="fr-FR"/>
          </a:p>
        </p:txBody>
      </p:sp>
    </p:spTree>
    <p:extLst>
      <p:ext uri="{BB962C8B-B14F-4D97-AF65-F5344CB8AC3E}">
        <p14:creationId xmlns:p14="http://schemas.microsoft.com/office/powerpoint/2010/main" val="10910965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0.jpg"/><Relationship Id="rId5" Type="http://schemas.microsoft.com/office/2007/relationships/hdphoto" Target="../media/hdphoto1.wdp"/><Relationship Id="rId10" Type="http://schemas.openxmlformats.org/officeDocument/2006/relationships/image" Target="../media/image19.png"/><Relationship Id="rId4" Type="http://schemas.openxmlformats.org/officeDocument/2006/relationships/image" Target="../media/image15.png"/><Relationship Id="rId9"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gif"/><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7" Type="http://schemas.microsoft.com/office/2007/relationships/hdphoto" Target="../media/hdphoto3.wdp"/><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2.png"/><Relationship Id="rId4" Type="http://schemas.openxmlformats.org/officeDocument/2006/relationships/image" Target="../media/image11.jpg"/></Relationships>
</file>

<file path=ppt/slides/_rels/slide2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27.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31.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pg"/></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comments" Target="../comments/comment1.xml"/><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12.png"/></Relationships>
</file>

<file path=ppt/slides/_rels/slide4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chart" Target="../charts/chart2.xml"/><Relationship Id="rId1" Type="http://schemas.openxmlformats.org/officeDocument/2006/relationships/slideLayout" Target="../slideLayouts/slideLayout2.xml"/><Relationship Id="rId4" Type="http://schemas.openxmlformats.org/officeDocument/2006/relationships/hyperlink" Target="http://pngimg.com/download/28645" TargetMode="External"/></Relationships>
</file>

<file path=ppt/slides/_rels/slide5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9F1A8B-BFFB-4EE2-A3CF-3031F9545190}"/>
              </a:ext>
            </a:extLst>
          </p:cNvPr>
          <p:cNvSpPr>
            <a:spLocks noGrp="1"/>
          </p:cNvSpPr>
          <p:nvPr>
            <p:ph type="title"/>
          </p:nvPr>
        </p:nvSpPr>
        <p:spPr/>
        <p:txBody>
          <a:bodyPr/>
          <a:lstStyle/>
          <a:p>
            <a:r>
              <a:rPr lang="fr-FR" dirty="0"/>
              <a:t>Page d’</a:t>
            </a:r>
            <a:r>
              <a:rPr lang="fr-FR" dirty="0" err="1"/>
              <a:t>acceuil</a:t>
            </a:r>
            <a:endParaRPr lang="fr-FR" dirty="0"/>
          </a:p>
        </p:txBody>
      </p:sp>
      <p:sp>
        <p:nvSpPr>
          <p:cNvPr id="3" name="Espace réservé du contenu 2">
            <a:extLst>
              <a:ext uri="{FF2B5EF4-FFF2-40B4-BE49-F238E27FC236}">
                <a16:creationId xmlns:a16="http://schemas.microsoft.com/office/drawing/2014/main" id="{CFF353EF-851C-473F-907A-2F35CC97136C}"/>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2933147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28FD4BDA-A229-4EB4-A68F-F8FD6F732A1D}"/>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Context: </a:t>
            </a:r>
            <a:r>
              <a:rPr lang="en-US" sz="4000" b="1" cap="all" dirty="0">
                <a:solidFill>
                  <a:srgbClr val="2F3A46"/>
                </a:solidFill>
                <a:latin typeface="Open Sans" panose="020B0606030504020204" pitchFamily="34" charset="0"/>
              </a:rPr>
              <a:t>CONCEPT OF DOMINANCE</a:t>
            </a:r>
            <a:endParaRPr lang="en-US" sz="4000" dirty="0">
              <a:solidFill>
                <a:srgbClr val="FFC000"/>
              </a:solidFill>
            </a:endParaRPr>
          </a:p>
        </p:txBody>
      </p:sp>
      <p:pic>
        <p:nvPicPr>
          <p:cNvPr id="72" name="Image 71">
            <a:extLst>
              <a:ext uri="{FF2B5EF4-FFF2-40B4-BE49-F238E27FC236}">
                <a16:creationId xmlns:a16="http://schemas.microsoft.com/office/drawing/2014/main" id="{554ABCFF-13B3-4496-A436-AB1B6F0822B6}"/>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610356" y="2380964"/>
            <a:ext cx="1818716" cy="1818716"/>
          </a:xfrm>
          <a:prstGeom prst="rect">
            <a:avLst/>
          </a:prstGeom>
        </p:spPr>
      </p:pic>
      <p:cxnSp>
        <p:nvCxnSpPr>
          <p:cNvPr id="12" name="Connecteur droit 11">
            <a:extLst>
              <a:ext uri="{FF2B5EF4-FFF2-40B4-BE49-F238E27FC236}">
                <a16:creationId xmlns:a16="http://schemas.microsoft.com/office/drawing/2014/main" id="{315CF6B8-E3AC-4643-9E26-552D39F3FE87}"/>
              </a:ext>
            </a:extLst>
          </p:cNvPr>
          <p:cNvCxnSpPr>
            <a:cxnSpLocks/>
          </p:cNvCxnSpPr>
          <p:nvPr/>
        </p:nvCxnSpPr>
        <p:spPr>
          <a:xfrm>
            <a:off x="4023428" y="4328451"/>
            <a:ext cx="1135421" cy="0"/>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grpSp>
        <p:nvGrpSpPr>
          <p:cNvPr id="63" name="Groupe 62">
            <a:extLst>
              <a:ext uri="{FF2B5EF4-FFF2-40B4-BE49-F238E27FC236}">
                <a16:creationId xmlns:a16="http://schemas.microsoft.com/office/drawing/2014/main" id="{FCE277AC-2CB8-4E1F-9EE3-98C30AF847E2}"/>
              </a:ext>
            </a:extLst>
          </p:cNvPr>
          <p:cNvGrpSpPr/>
          <p:nvPr/>
        </p:nvGrpSpPr>
        <p:grpSpPr>
          <a:xfrm>
            <a:off x="5496782" y="2818426"/>
            <a:ext cx="3291618" cy="798004"/>
            <a:chOff x="1691404" y="1317116"/>
            <a:chExt cx="2026648" cy="585734"/>
          </a:xfrm>
        </p:grpSpPr>
        <p:sp>
          <p:nvSpPr>
            <p:cNvPr id="64" name="Organigramme : Terminateur 63">
              <a:extLst>
                <a:ext uri="{FF2B5EF4-FFF2-40B4-BE49-F238E27FC236}">
                  <a16:creationId xmlns:a16="http://schemas.microsoft.com/office/drawing/2014/main" id="{98FF7A68-002F-4299-B671-7719C49E23E8}"/>
                </a:ext>
              </a:extLst>
            </p:cNvPr>
            <p:cNvSpPr/>
            <p:nvPr/>
          </p:nvSpPr>
          <p:spPr>
            <a:xfrm>
              <a:off x="1778496" y="1379181"/>
              <a:ext cx="1872881" cy="437943"/>
            </a:xfrm>
            <a:prstGeom prst="flowChartTerminator">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800" b="1" dirty="0">
                  <a:solidFill>
                    <a:schemeClr val="bg1"/>
                  </a:solidFill>
                </a:rPr>
                <a:t>Personality trait</a:t>
              </a:r>
            </a:p>
          </p:txBody>
        </p:sp>
        <p:sp>
          <p:nvSpPr>
            <p:cNvPr id="65" name="Organigramme : Terminateur 64">
              <a:extLst>
                <a:ext uri="{FF2B5EF4-FFF2-40B4-BE49-F238E27FC236}">
                  <a16:creationId xmlns:a16="http://schemas.microsoft.com/office/drawing/2014/main" id="{3E2862D1-464F-416E-9FEA-57B5A84B375C}"/>
                </a:ext>
              </a:extLst>
            </p:cNvPr>
            <p:cNvSpPr/>
            <p:nvPr/>
          </p:nvSpPr>
          <p:spPr>
            <a:xfrm>
              <a:off x="1691404" y="1317116"/>
              <a:ext cx="2026648" cy="585734"/>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66" name="Connecteur droit 65">
            <a:extLst>
              <a:ext uri="{FF2B5EF4-FFF2-40B4-BE49-F238E27FC236}">
                <a16:creationId xmlns:a16="http://schemas.microsoft.com/office/drawing/2014/main" id="{157D1D8E-8197-40E3-87DC-D5C19B2BD016}"/>
              </a:ext>
            </a:extLst>
          </p:cNvPr>
          <p:cNvCxnSpPr>
            <a:cxnSpLocks/>
            <a:endCxn id="65" idx="1"/>
          </p:cNvCxnSpPr>
          <p:nvPr/>
        </p:nvCxnSpPr>
        <p:spPr>
          <a:xfrm flipV="1">
            <a:off x="5158849" y="3217428"/>
            <a:ext cx="337933" cy="1111023"/>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67" name="Groupe 66">
            <a:extLst>
              <a:ext uri="{FF2B5EF4-FFF2-40B4-BE49-F238E27FC236}">
                <a16:creationId xmlns:a16="http://schemas.microsoft.com/office/drawing/2014/main" id="{D8444728-C4C0-4695-90E1-CECC57BD190D}"/>
              </a:ext>
            </a:extLst>
          </p:cNvPr>
          <p:cNvGrpSpPr/>
          <p:nvPr/>
        </p:nvGrpSpPr>
        <p:grpSpPr>
          <a:xfrm>
            <a:off x="5638239" y="3700986"/>
            <a:ext cx="3422128" cy="2034885"/>
            <a:chOff x="6975106" y="3641501"/>
            <a:chExt cx="2824819" cy="1357159"/>
          </a:xfrm>
        </p:grpSpPr>
        <p:sp>
          <p:nvSpPr>
            <p:cNvPr id="68" name="Rectangle 67">
              <a:extLst>
                <a:ext uri="{FF2B5EF4-FFF2-40B4-BE49-F238E27FC236}">
                  <a16:creationId xmlns:a16="http://schemas.microsoft.com/office/drawing/2014/main" id="{9D9A497A-2C92-4C39-9244-D13688BC26CA}"/>
                </a:ext>
              </a:extLst>
            </p:cNvPr>
            <p:cNvSpPr/>
            <p:nvPr/>
          </p:nvSpPr>
          <p:spPr>
            <a:xfrm>
              <a:off x="6997524" y="3641501"/>
              <a:ext cx="2717089" cy="1357159"/>
            </a:xfrm>
            <a:prstGeom prst="rect">
              <a:avLst/>
            </a:prstGeom>
            <a:solidFill>
              <a:schemeClr val="accent4">
                <a:lumMod val="20000"/>
                <a:lumOff val="80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fr-FR" dirty="0"/>
            </a:p>
          </p:txBody>
        </p:sp>
        <p:sp>
          <p:nvSpPr>
            <p:cNvPr id="69" name="ZoneTexte 68">
              <a:extLst>
                <a:ext uri="{FF2B5EF4-FFF2-40B4-BE49-F238E27FC236}">
                  <a16:creationId xmlns:a16="http://schemas.microsoft.com/office/drawing/2014/main" id="{BA41EFAD-3AFF-4E14-B1AA-1F2A642616AF}"/>
                </a:ext>
              </a:extLst>
            </p:cNvPr>
            <p:cNvSpPr txBox="1"/>
            <p:nvPr/>
          </p:nvSpPr>
          <p:spPr>
            <a:xfrm>
              <a:off x="6975106" y="3799989"/>
              <a:ext cx="2824819" cy="1046879"/>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tx1">
                      <a:lumMod val="50000"/>
                      <a:lumOff val="50000"/>
                    </a:schemeClr>
                  </a:solidFill>
                </a:rPr>
                <a:t>Individual trait</a:t>
              </a:r>
            </a:p>
            <a:p>
              <a:pPr marL="285750" indent="-285750">
                <a:buFont typeface="Arial" panose="020B0604020202020204" pitchFamily="34" charset="0"/>
                <a:buChar char="•"/>
              </a:pPr>
              <a:r>
                <a:rPr lang="en-US" sz="2400" dirty="0">
                  <a:solidFill>
                    <a:schemeClr val="tx1">
                      <a:lumMod val="50000"/>
                      <a:lumOff val="50000"/>
                    </a:schemeClr>
                  </a:solidFill>
                </a:rPr>
                <a:t>Ability to exert power </a:t>
              </a:r>
            </a:p>
            <a:p>
              <a:pPr marL="285750" indent="-285750">
                <a:buFont typeface="Arial" panose="020B0604020202020204" pitchFamily="34" charset="0"/>
                <a:buChar char="•"/>
              </a:pPr>
              <a:r>
                <a:rPr lang="en-US" sz="2400" dirty="0">
                  <a:solidFill>
                    <a:schemeClr val="tx1">
                      <a:lumMod val="50000"/>
                      <a:lumOff val="50000"/>
                    </a:schemeClr>
                  </a:solidFill>
                </a:rPr>
                <a:t>Want to control others</a:t>
              </a:r>
            </a:p>
            <a:p>
              <a:pPr marL="285750" indent="-285750">
                <a:buFont typeface="Arial" panose="020B0604020202020204" pitchFamily="34" charset="0"/>
                <a:buChar char="•"/>
              </a:pPr>
              <a:r>
                <a:rPr lang="en-US" sz="2400" dirty="0">
                  <a:solidFill>
                    <a:schemeClr val="tx1">
                      <a:lumMod val="50000"/>
                      <a:lumOff val="50000"/>
                    </a:schemeClr>
                  </a:solidFill>
                </a:rPr>
                <a:t>Desire of celebrity</a:t>
              </a:r>
            </a:p>
          </p:txBody>
        </p:sp>
      </p:grpSp>
    </p:spTree>
    <p:extLst>
      <p:ext uri="{BB962C8B-B14F-4D97-AF65-F5344CB8AC3E}">
        <p14:creationId xmlns:p14="http://schemas.microsoft.com/office/powerpoint/2010/main" val="29333204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28FD4BDA-A229-4EB4-A68F-F8FD6F732A1D}"/>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Context: </a:t>
            </a:r>
            <a:r>
              <a:rPr lang="en-US" sz="4000" b="1" cap="all" dirty="0">
                <a:solidFill>
                  <a:srgbClr val="2F3A46"/>
                </a:solidFill>
                <a:latin typeface="Open Sans" panose="020B0606030504020204" pitchFamily="34" charset="0"/>
              </a:rPr>
              <a:t>CONCEPT OF DOMINANCE</a:t>
            </a:r>
            <a:endParaRPr lang="en-US" sz="4000" dirty="0">
              <a:solidFill>
                <a:srgbClr val="FFC000"/>
              </a:solidFill>
            </a:endParaRPr>
          </a:p>
        </p:txBody>
      </p:sp>
      <p:pic>
        <p:nvPicPr>
          <p:cNvPr id="9" name="Image 8">
            <a:extLst>
              <a:ext uri="{FF2B5EF4-FFF2-40B4-BE49-F238E27FC236}">
                <a16:creationId xmlns:a16="http://schemas.microsoft.com/office/drawing/2014/main" id="{27C47C5F-C7B2-4386-B9E4-BCF996DCFE84}"/>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153961" y="3324392"/>
            <a:ext cx="1004888" cy="1004888"/>
          </a:xfrm>
          <a:prstGeom prst="rect">
            <a:avLst/>
          </a:prstGeom>
        </p:spPr>
      </p:pic>
      <p:pic>
        <p:nvPicPr>
          <p:cNvPr id="36" name="Image 35">
            <a:extLst>
              <a:ext uri="{FF2B5EF4-FFF2-40B4-BE49-F238E27FC236}">
                <a16:creationId xmlns:a16="http://schemas.microsoft.com/office/drawing/2014/main" id="{4DF5E2C7-7C4E-4B98-83D7-22387A2EE2B3}"/>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2709661" y="3371474"/>
            <a:ext cx="1004888" cy="1004888"/>
          </a:xfrm>
          <a:prstGeom prst="rect">
            <a:avLst/>
          </a:prstGeom>
        </p:spPr>
      </p:pic>
      <p:pic>
        <p:nvPicPr>
          <p:cNvPr id="37" name="Image 36">
            <a:extLst>
              <a:ext uri="{FF2B5EF4-FFF2-40B4-BE49-F238E27FC236}">
                <a16:creationId xmlns:a16="http://schemas.microsoft.com/office/drawing/2014/main" id="{F552E25C-4B40-414F-B490-67C871C6477B}"/>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600160" y="4859397"/>
            <a:ext cx="1004888" cy="1004888"/>
          </a:xfrm>
          <a:prstGeom prst="rect">
            <a:avLst/>
          </a:prstGeom>
        </p:spPr>
      </p:pic>
      <p:pic>
        <p:nvPicPr>
          <p:cNvPr id="39" name="Image 38">
            <a:extLst>
              <a:ext uri="{FF2B5EF4-FFF2-40B4-BE49-F238E27FC236}">
                <a16:creationId xmlns:a16="http://schemas.microsoft.com/office/drawing/2014/main" id="{6D71504B-39C4-4A58-BA8A-D0A9452C4CF2}"/>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19546" y="4859392"/>
            <a:ext cx="1004888" cy="1004888"/>
          </a:xfrm>
          <a:prstGeom prst="rect">
            <a:avLst/>
          </a:prstGeom>
        </p:spPr>
      </p:pic>
      <p:pic>
        <p:nvPicPr>
          <p:cNvPr id="41" name="Image 40">
            <a:extLst>
              <a:ext uri="{FF2B5EF4-FFF2-40B4-BE49-F238E27FC236}">
                <a16:creationId xmlns:a16="http://schemas.microsoft.com/office/drawing/2014/main" id="{FA1F2AD4-4425-4BBF-AF1F-B8330BC65DD7}"/>
              </a:ext>
            </a:extLst>
          </p:cNvPr>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853060" y="4874425"/>
            <a:ext cx="1004888" cy="1004888"/>
          </a:xfrm>
          <a:prstGeom prst="rect">
            <a:avLst/>
          </a:prstGeom>
        </p:spPr>
      </p:pic>
      <p:pic>
        <p:nvPicPr>
          <p:cNvPr id="42" name="Image 41">
            <a:extLst>
              <a:ext uri="{FF2B5EF4-FFF2-40B4-BE49-F238E27FC236}">
                <a16:creationId xmlns:a16="http://schemas.microsoft.com/office/drawing/2014/main" id="{A222DB1C-1A8D-4F6F-BC2A-7645E1CAF1CF}"/>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187258" y="1699019"/>
            <a:ext cx="1004888" cy="1004888"/>
          </a:xfrm>
          <a:prstGeom prst="rect">
            <a:avLst/>
          </a:prstGeom>
        </p:spPr>
      </p:pic>
      <p:pic>
        <p:nvPicPr>
          <p:cNvPr id="44" name="Image 43">
            <a:extLst>
              <a:ext uri="{FF2B5EF4-FFF2-40B4-BE49-F238E27FC236}">
                <a16:creationId xmlns:a16="http://schemas.microsoft.com/office/drawing/2014/main" id="{1DEB6FFC-8689-4E5E-A55E-A700C7881EAA}"/>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47260" y="4860331"/>
            <a:ext cx="1004888" cy="1004888"/>
          </a:xfrm>
          <a:prstGeom prst="rect">
            <a:avLst/>
          </a:prstGeom>
        </p:spPr>
      </p:pic>
      <p:pic>
        <p:nvPicPr>
          <p:cNvPr id="46" name="Image 45">
            <a:extLst>
              <a:ext uri="{FF2B5EF4-FFF2-40B4-BE49-F238E27FC236}">
                <a16:creationId xmlns:a16="http://schemas.microsoft.com/office/drawing/2014/main" id="{A688E604-FDED-4C8B-806B-8A1DA269ECD5}"/>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379239" y="4874425"/>
            <a:ext cx="1004888" cy="1004888"/>
          </a:xfrm>
          <a:prstGeom prst="rect">
            <a:avLst/>
          </a:prstGeom>
        </p:spPr>
      </p:pic>
      <p:pic>
        <p:nvPicPr>
          <p:cNvPr id="47" name="Image 46">
            <a:extLst>
              <a:ext uri="{FF2B5EF4-FFF2-40B4-BE49-F238E27FC236}">
                <a16:creationId xmlns:a16="http://schemas.microsoft.com/office/drawing/2014/main" id="{8B057FA9-515F-44D6-9FC1-80FC4901D5E6}"/>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5697523" y="3297488"/>
            <a:ext cx="1004888" cy="1004888"/>
          </a:xfrm>
          <a:prstGeom prst="rect">
            <a:avLst/>
          </a:prstGeom>
        </p:spPr>
      </p:pic>
      <p:pic>
        <p:nvPicPr>
          <p:cNvPr id="45" name="Image 44">
            <a:extLst>
              <a:ext uri="{FF2B5EF4-FFF2-40B4-BE49-F238E27FC236}">
                <a16:creationId xmlns:a16="http://schemas.microsoft.com/office/drawing/2014/main" id="{FC7BC274-E2AF-461D-BF4F-759A5E70809D}"/>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2690139" y="4874424"/>
            <a:ext cx="1004888" cy="1004888"/>
          </a:xfrm>
          <a:prstGeom prst="rect">
            <a:avLst/>
          </a:prstGeom>
        </p:spPr>
      </p:pic>
      <p:grpSp>
        <p:nvGrpSpPr>
          <p:cNvPr id="59" name="Groupe 58">
            <a:extLst>
              <a:ext uri="{FF2B5EF4-FFF2-40B4-BE49-F238E27FC236}">
                <a16:creationId xmlns:a16="http://schemas.microsoft.com/office/drawing/2014/main" id="{61F4F207-6AE7-4245-82CB-E3B8C3FCEC28}"/>
              </a:ext>
            </a:extLst>
          </p:cNvPr>
          <p:cNvGrpSpPr/>
          <p:nvPr/>
        </p:nvGrpSpPr>
        <p:grpSpPr>
          <a:xfrm>
            <a:off x="7654284" y="1158166"/>
            <a:ext cx="3724916" cy="716901"/>
            <a:chOff x="4769409" y="4600204"/>
            <a:chExt cx="2653181" cy="716901"/>
          </a:xfrm>
        </p:grpSpPr>
        <p:sp>
          <p:nvSpPr>
            <p:cNvPr id="60" name="Organigramme : Terminateur 59">
              <a:extLst>
                <a:ext uri="{FF2B5EF4-FFF2-40B4-BE49-F238E27FC236}">
                  <a16:creationId xmlns:a16="http://schemas.microsoft.com/office/drawing/2014/main" id="{47C7C291-4B35-4598-B536-04CB5220ABEA}"/>
                </a:ext>
              </a:extLst>
            </p:cNvPr>
            <p:cNvSpPr/>
            <p:nvPr/>
          </p:nvSpPr>
          <p:spPr>
            <a:xfrm>
              <a:off x="4863861" y="4669647"/>
              <a:ext cx="2490651" cy="578016"/>
            </a:xfrm>
            <a:prstGeom prst="flowChartTermina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b="1" dirty="0">
                  <a:solidFill>
                    <a:schemeClr val="bg1"/>
                  </a:solidFill>
                </a:rPr>
                <a:t>Social status</a:t>
              </a:r>
            </a:p>
          </p:txBody>
        </p:sp>
        <p:sp>
          <p:nvSpPr>
            <p:cNvPr id="61" name="Organigramme : Terminateur 60">
              <a:extLst>
                <a:ext uri="{FF2B5EF4-FFF2-40B4-BE49-F238E27FC236}">
                  <a16:creationId xmlns:a16="http://schemas.microsoft.com/office/drawing/2014/main" id="{EF9A6D11-0066-4615-9F0B-90D7F602536D}"/>
                </a:ext>
              </a:extLst>
            </p:cNvPr>
            <p:cNvSpPr/>
            <p:nvPr/>
          </p:nvSpPr>
          <p:spPr>
            <a:xfrm>
              <a:off x="4769409" y="4600204"/>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62" name="Image 61">
            <a:extLst>
              <a:ext uri="{FF2B5EF4-FFF2-40B4-BE49-F238E27FC236}">
                <a16:creationId xmlns:a16="http://schemas.microsoft.com/office/drawing/2014/main" id="{397C21B3-7CBE-4F6A-96E8-C66FAA70129C}"/>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000801" y="4859392"/>
            <a:ext cx="1004888" cy="1004888"/>
          </a:xfrm>
          <a:prstGeom prst="rect">
            <a:avLst/>
          </a:prstGeom>
        </p:spPr>
      </p:pic>
      <p:sp>
        <p:nvSpPr>
          <p:cNvPr id="63" name="Parenthèse fermante 62">
            <a:extLst>
              <a:ext uri="{FF2B5EF4-FFF2-40B4-BE49-F238E27FC236}">
                <a16:creationId xmlns:a16="http://schemas.microsoft.com/office/drawing/2014/main" id="{96D4617B-7E5D-49C0-8F93-222BE85CECE4}"/>
              </a:ext>
            </a:extLst>
          </p:cNvPr>
          <p:cNvSpPr/>
          <p:nvPr/>
        </p:nvSpPr>
        <p:spPr>
          <a:xfrm rot="16200000">
            <a:off x="4634721" y="1648315"/>
            <a:ext cx="104133" cy="3034287"/>
          </a:xfrm>
          <a:prstGeom prst="rightBracket">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fr-FR"/>
          </a:p>
        </p:txBody>
      </p:sp>
      <p:cxnSp>
        <p:nvCxnSpPr>
          <p:cNvPr id="65" name="Connecteur droit 64">
            <a:extLst>
              <a:ext uri="{FF2B5EF4-FFF2-40B4-BE49-F238E27FC236}">
                <a16:creationId xmlns:a16="http://schemas.microsoft.com/office/drawing/2014/main" id="{B472C62F-0ACE-4E62-B6E5-74C8685398C4}"/>
              </a:ext>
            </a:extLst>
          </p:cNvPr>
          <p:cNvCxnSpPr>
            <a:cxnSpLocks/>
          </p:cNvCxnSpPr>
          <p:nvPr/>
        </p:nvCxnSpPr>
        <p:spPr>
          <a:xfrm>
            <a:off x="4710114" y="2935301"/>
            <a:ext cx="1" cy="29205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72" name="Parenthèse fermante 71">
            <a:extLst>
              <a:ext uri="{FF2B5EF4-FFF2-40B4-BE49-F238E27FC236}">
                <a16:creationId xmlns:a16="http://schemas.microsoft.com/office/drawing/2014/main" id="{DBE98437-69F8-445F-AEF5-50EC448D7D65}"/>
              </a:ext>
            </a:extLst>
          </p:cNvPr>
          <p:cNvSpPr/>
          <p:nvPr/>
        </p:nvSpPr>
        <p:spPr>
          <a:xfrm rot="16200000">
            <a:off x="4612345" y="3958475"/>
            <a:ext cx="102047" cy="1398469"/>
          </a:xfrm>
          <a:prstGeom prst="rightBracket">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fr-FR"/>
          </a:p>
        </p:txBody>
      </p:sp>
      <p:sp>
        <p:nvSpPr>
          <p:cNvPr id="74" name="Parenthèse fermante 73">
            <a:extLst>
              <a:ext uri="{FF2B5EF4-FFF2-40B4-BE49-F238E27FC236}">
                <a16:creationId xmlns:a16="http://schemas.microsoft.com/office/drawing/2014/main" id="{1B5E499E-7839-4D6B-BB2F-F80EAA936720}"/>
              </a:ext>
            </a:extLst>
          </p:cNvPr>
          <p:cNvSpPr/>
          <p:nvPr/>
        </p:nvSpPr>
        <p:spPr>
          <a:xfrm rot="16200000">
            <a:off x="6093870" y="3950812"/>
            <a:ext cx="102047" cy="1409621"/>
          </a:xfrm>
          <a:prstGeom prst="rightBracket">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fr-FR"/>
          </a:p>
        </p:txBody>
      </p:sp>
      <p:sp>
        <p:nvSpPr>
          <p:cNvPr id="76" name="Parenthèse fermante 75">
            <a:extLst>
              <a:ext uri="{FF2B5EF4-FFF2-40B4-BE49-F238E27FC236}">
                <a16:creationId xmlns:a16="http://schemas.microsoft.com/office/drawing/2014/main" id="{14DB882E-BE2D-48E9-8A97-E5C96FFD9483}"/>
              </a:ext>
            </a:extLst>
          </p:cNvPr>
          <p:cNvSpPr/>
          <p:nvPr/>
        </p:nvSpPr>
        <p:spPr>
          <a:xfrm rot="16200000">
            <a:off x="3141973" y="3950811"/>
            <a:ext cx="102047" cy="1409621"/>
          </a:xfrm>
          <a:prstGeom prst="rightBracket">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fr-FR"/>
          </a:p>
        </p:txBody>
      </p:sp>
      <p:cxnSp>
        <p:nvCxnSpPr>
          <p:cNvPr id="80" name="Connecteur droit 79">
            <a:extLst>
              <a:ext uri="{FF2B5EF4-FFF2-40B4-BE49-F238E27FC236}">
                <a16:creationId xmlns:a16="http://schemas.microsoft.com/office/drawing/2014/main" id="{64C544CA-AB9A-425A-9CD3-38588A146025}"/>
              </a:ext>
            </a:extLst>
          </p:cNvPr>
          <p:cNvCxnSpPr>
            <a:cxnSpLocks/>
          </p:cNvCxnSpPr>
          <p:nvPr/>
        </p:nvCxnSpPr>
        <p:spPr>
          <a:xfrm>
            <a:off x="6113036" y="4419647"/>
            <a:ext cx="1" cy="29205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1" name="Connecteur droit 80">
            <a:extLst>
              <a:ext uri="{FF2B5EF4-FFF2-40B4-BE49-F238E27FC236}">
                <a16:creationId xmlns:a16="http://schemas.microsoft.com/office/drawing/2014/main" id="{55E3A558-5335-4C20-8FDB-7DF5D531A34E}"/>
              </a:ext>
            </a:extLst>
          </p:cNvPr>
          <p:cNvCxnSpPr>
            <a:cxnSpLocks/>
          </p:cNvCxnSpPr>
          <p:nvPr/>
        </p:nvCxnSpPr>
        <p:spPr>
          <a:xfrm>
            <a:off x="4703416" y="4414591"/>
            <a:ext cx="1" cy="29205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2" name="Connecteur droit 81">
            <a:extLst>
              <a:ext uri="{FF2B5EF4-FFF2-40B4-BE49-F238E27FC236}">
                <a16:creationId xmlns:a16="http://schemas.microsoft.com/office/drawing/2014/main" id="{A0568422-5AB3-4A97-B490-0AD87292EB9D}"/>
              </a:ext>
            </a:extLst>
          </p:cNvPr>
          <p:cNvCxnSpPr>
            <a:cxnSpLocks/>
          </p:cNvCxnSpPr>
          <p:nvPr/>
        </p:nvCxnSpPr>
        <p:spPr>
          <a:xfrm>
            <a:off x="3227466" y="4428827"/>
            <a:ext cx="1" cy="29205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83" name="Organigramme : Alternative 82">
            <a:extLst>
              <a:ext uri="{FF2B5EF4-FFF2-40B4-BE49-F238E27FC236}">
                <a16:creationId xmlns:a16="http://schemas.microsoft.com/office/drawing/2014/main" id="{393CCAB3-98C3-4350-8A4E-FC8DADA301FD}"/>
              </a:ext>
            </a:extLst>
          </p:cNvPr>
          <p:cNvSpPr/>
          <p:nvPr/>
        </p:nvSpPr>
        <p:spPr>
          <a:xfrm>
            <a:off x="2000800" y="1524000"/>
            <a:ext cx="5351347" cy="4893733"/>
          </a:xfrm>
          <a:prstGeom prst="flowChartAlternateProcess">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4" name="Connecteur droit 83">
            <a:extLst>
              <a:ext uri="{FF2B5EF4-FFF2-40B4-BE49-F238E27FC236}">
                <a16:creationId xmlns:a16="http://schemas.microsoft.com/office/drawing/2014/main" id="{254FC22C-10E2-4508-AEA4-F9D34EA29DCF}"/>
              </a:ext>
            </a:extLst>
          </p:cNvPr>
          <p:cNvCxnSpPr>
            <a:cxnSpLocks/>
          </p:cNvCxnSpPr>
          <p:nvPr/>
        </p:nvCxnSpPr>
        <p:spPr>
          <a:xfrm>
            <a:off x="6849704" y="1227609"/>
            <a:ext cx="995987" cy="0"/>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85" name="Connecteur droit 84">
            <a:extLst>
              <a:ext uri="{FF2B5EF4-FFF2-40B4-BE49-F238E27FC236}">
                <a16:creationId xmlns:a16="http://schemas.microsoft.com/office/drawing/2014/main" id="{134B1993-7365-4D9F-9637-9658B138E73B}"/>
              </a:ext>
            </a:extLst>
          </p:cNvPr>
          <p:cNvCxnSpPr>
            <a:cxnSpLocks/>
          </p:cNvCxnSpPr>
          <p:nvPr/>
        </p:nvCxnSpPr>
        <p:spPr>
          <a:xfrm flipV="1">
            <a:off x="6347260" y="1218390"/>
            <a:ext cx="502444" cy="30561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2A442BBC-DA0D-4477-8C1F-D1791D6ABDE1}"/>
              </a:ext>
            </a:extLst>
          </p:cNvPr>
          <p:cNvSpPr/>
          <p:nvPr/>
        </p:nvSpPr>
        <p:spPr>
          <a:xfrm>
            <a:off x="7725697" y="1975372"/>
            <a:ext cx="3557925" cy="365501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7" name="ZoneTexte 96">
            <a:extLst>
              <a:ext uri="{FF2B5EF4-FFF2-40B4-BE49-F238E27FC236}">
                <a16:creationId xmlns:a16="http://schemas.microsoft.com/office/drawing/2014/main" id="{4E6CF25A-DF5C-4842-9B9F-5D69C702FBA3}"/>
              </a:ext>
            </a:extLst>
          </p:cNvPr>
          <p:cNvSpPr txBox="1"/>
          <p:nvPr/>
        </p:nvSpPr>
        <p:spPr>
          <a:xfrm>
            <a:off x="7855788" y="2201463"/>
            <a:ext cx="3235501" cy="1938992"/>
          </a:xfrm>
          <a:prstGeom prst="rect">
            <a:avLst/>
          </a:prstGeom>
          <a:noFill/>
        </p:spPr>
        <p:txBody>
          <a:bodyPr wrap="none" rtlCol="0">
            <a:spAutoFit/>
          </a:bodyPr>
          <a:lstStyle/>
          <a:p>
            <a:pPr marL="285750" indent="-285750">
              <a:buFont typeface="Arial" panose="020B0604020202020204" pitchFamily="34" charset="0"/>
              <a:buChar char="•"/>
            </a:pPr>
            <a:r>
              <a:rPr lang="en-US" sz="2000" dirty="0">
                <a:solidFill>
                  <a:schemeClr val="accent3">
                    <a:lumMod val="50000"/>
                  </a:schemeClr>
                </a:solidFill>
              </a:rPr>
              <a:t>Position in social hierarchy</a:t>
            </a:r>
          </a:p>
          <a:p>
            <a:pPr marL="285750" indent="-285750">
              <a:buFont typeface="Arial" panose="020B0604020202020204" pitchFamily="34" charset="0"/>
              <a:buChar char="•"/>
            </a:pPr>
            <a:endParaRPr lang="en-US" sz="2000" dirty="0">
              <a:solidFill>
                <a:schemeClr val="accent3">
                  <a:lumMod val="50000"/>
                </a:schemeClr>
              </a:solidFill>
            </a:endParaRPr>
          </a:p>
          <a:p>
            <a:pPr marL="285750" indent="-285750">
              <a:buFont typeface="Arial" panose="020B0604020202020204" pitchFamily="34" charset="0"/>
              <a:buChar char="•"/>
            </a:pPr>
            <a:r>
              <a:rPr lang="en-US" sz="2000" dirty="0">
                <a:solidFill>
                  <a:schemeClr val="accent3">
                    <a:lumMod val="50000"/>
                  </a:schemeClr>
                </a:solidFill>
              </a:rPr>
              <a:t>Dominance acquiesce</a:t>
            </a:r>
          </a:p>
          <a:p>
            <a:pPr marL="285750" indent="-285750">
              <a:buFont typeface="Arial" panose="020B0604020202020204" pitchFamily="34" charset="0"/>
              <a:buChar char="•"/>
            </a:pPr>
            <a:endParaRPr lang="en-US" sz="2000" dirty="0">
              <a:solidFill>
                <a:schemeClr val="accent3">
                  <a:lumMod val="50000"/>
                </a:schemeClr>
              </a:solidFill>
            </a:endParaRPr>
          </a:p>
          <a:p>
            <a:pPr marL="285750" indent="-285750">
              <a:buFont typeface="Arial" panose="020B0604020202020204" pitchFamily="34" charset="0"/>
              <a:buChar char="•"/>
            </a:pPr>
            <a:endParaRPr lang="en-US" sz="2000" dirty="0">
              <a:solidFill>
                <a:schemeClr val="accent3">
                  <a:lumMod val="50000"/>
                </a:schemeClr>
              </a:solidFill>
            </a:endParaRPr>
          </a:p>
          <a:p>
            <a:pPr marL="285750" indent="-285750">
              <a:buFont typeface="Arial" panose="020B0604020202020204" pitchFamily="34" charset="0"/>
              <a:buChar char="•"/>
            </a:pPr>
            <a:r>
              <a:rPr lang="en-US" sz="2000" dirty="0">
                <a:solidFill>
                  <a:schemeClr val="accent3">
                    <a:lumMod val="50000"/>
                  </a:schemeClr>
                </a:solidFill>
              </a:rPr>
              <a:t>Dominance </a:t>
            </a:r>
            <a:r>
              <a:rPr lang="en-US" sz="2000" dirty="0" err="1">
                <a:solidFill>
                  <a:schemeClr val="accent3">
                    <a:lumMod val="50000"/>
                  </a:schemeClr>
                </a:solidFill>
              </a:rPr>
              <a:t>gagnée</a:t>
            </a:r>
            <a:r>
              <a:rPr lang="en-US" sz="2000" dirty="0">
                <a:solidFill>
                  <a:schemeClr val="accent3">
                    <a:lumMod val="50000"/>
                  </a:schemeClr>
                </a:solidFill>
              </a:rPr>
              <a:t> </a:t>
            </a:r>
          </a:p>
        </p:txBody>
      </p:sp>
    </p:spTree>
    <p:extLst>
      <p:ext uri="{BB962C8B-B14F-4D97-AF65-F5344CB8AC3E}">
        <p14:creationId xmlns:p14="http://schemas.microsoft.com/office/powerpoint/2010/main" val="20622216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28FD4BDA-A229-4EB4-A68F-F8FD6F732A1D}"/>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Context: </a:t>
            </a:r>
            <a:r>
              <a:rPr lang="en-US" sz="4000" b="1" cap="all" dirty="0">
                <a:solidFill>
                  <a:srgbClr val="2F3A46"/>
                </a:solidFill>
                <a:latin typeface="Open Sans" panose="020B0606030504020204" pitchFamily="34" charset="0"/>
              </a:rPr>
              <a:t>CONCEPT OF DOMINANCE</a:t>
            </a:r>
            <a:endParaRPr lang="en-US" sz="4000" dirty="0">
              <a:solidFill>
                <a:srgbClr val="FFC000"/>
              </a:solidFill>
            </a:endParaRPr>
          </a:p>
        </p:txBody>
      </p:sp>
      <p:pic>
        <p:nvPicPr>
          <p:cNvPr id="9" name="Image 8">
            <a:extLst>
              <a:ext uri="{FF2B5EF4-FFF2-40B4-BE49-F238E27FC236}">
                <a16:creationId xmlns:a16="http://schemas.microsoft.com/office/drawing/2014/main" id="{27C47C5F-C7B2-4386-B9E4-BCF996DCFE84}"/>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153961" y="3324392"/>
            <a:ext cx="1004888" cy="1004888"/>
          </a:xfrm>
          <a:prstGeom prst="rect">
            <a:avLst/>
          </a:prstGeom>
        </p:spPr>
      </p:pic>
      <p:pic>
        <p:nvPicPr>
          <p:cNvPr id="36" name="Image 35">
            <a:extLst>
              <a:ext uri="{FF2B5EF4-FFF2-40B4-BE49-F238E27FC236}">
                <a16:creationId xmlns:a16="http://schemas.microsoft.com/office/drawing/2014/main" id="{4DF5E2C7-7C4E-4B98-83D7-22387A2EE2B3}"/>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2709661" y="3371474"/>
            <a:ext cx="1004888" cy="1004888"/>
          </a:xfrm>
          <a:prstGeom prst="rect">
            <a:avLst/>
          </a:prstGeom>
        </p:spPr>
      </p:pic>
      <p:pic>
        <p:nvPicPr>
          <p:cNvPr id="37" name="Image 36">
            <a:extLst>
              <a:ext uri="{FF2B5EF4-FFF2-40B4-BE49-F238E27FC236}">
                <a16:creationId xmlns:a16="http://schemas.microsoft.com/office/drawing/2014/main" id="{F552E25C-4B40-414F-B490-67C871C6477B}"/>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600160" y="4859397"/>
            <a:ext cx="1004888" cy="1004888"/>
          </a:xfrm>
          <a:prstGeom prst="rect">
            <a:avLst/>
          </a:prstGeom>
        </p:spPr>
      </p:pic>
      <p:pic>
        <p:nvPicPr>
          <p:cNvPr id="39" name="Image 38">
            <a:extLst>
              <a:ext uri="{FF2B5EF4-FFF2-40B4-BE49-F238E27FC236}">
                <a16:creationId xmlns:a16="http://schemas.microsoft.com/office/drawing/2014/main" id="{6D71504B-39C4-4A58-BA8A-D0A9452C4CF2}"/>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19546" y="4859392"/>
            <a:ext cx="1004888" cy="1004888"/>
          </a:xfrm>
          <a:prstGeom prst="rect">
            <a:avLst/>
          </a:prstGeom>
        </p:spPr>
      </p:pic>
      <p:pic>
        <p:nvPicPr>
          <p:cNvPr id="41" name="Image 40">
            <a:extLst>
              <a:ext uri="{FF2B5EF4-FFF2-40B4-BE49-F238E27FC236}">
                <a16:creationId xmlns:a16="http://schemas.microsoft.com/office/drawing/2014/main" id="{FA1F2AD4-4425-4BBF-AF1F-B8330BC65DD7}"/>
              </a:ext>
            </a:extLst>
          </p:cNvPr>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853060" y="4874425"/>
            <a:ext cx="1004888" cy="1004888"/>
          </a:xfrm>
          <a:prstGeom prst="rect">
            <a:avLst/>
          </a:prstGeom>
        </p:spPr>
      </p:pic>
      <p:pic>
        <p:nvPicPr>
          <p:cNvPr id="42" name="Image 41">
            <a:extLst>
              <a:ext uri="{FF2B5EF4-FFF2-40B4-BE49-F238E27FC236}">
                <a16:creationId xmlns:a16="http://schemas.microsoft.com/office/drawing/2014/main" id="{A222DB1C-1A8D-4F6F-BC2A-7645E1CAF1CF}"/>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187258" y="1699019"/>
            <a:ext cx="1004888" cy="1004888"/>
          </a:xfrm>
          <a:prstGeom prst="rect">
            <a:avLst/>
          </a:prstGeom>
        </p:spPr>
      </p:pic>
      <p:pic>
        <p:nvPicPr>
          <p:cNvPr id="46" name="Image 45">
            <a:extLst>
              <a:ext uri="{FF2B5EF4-FFF2-40B4-BE49-F238E27FC236}">
                <a16:creationId xmlns:a16="http://schemas.microsoft.com/office/drawing/2014/main" id="{A688E604-FDED-4C8B-806B-8A1DA269ECD5}"/>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379239" y="4874425"/>
            <a:ext cx="1004888" cy="1004888"/>
          </a:xfrm>
          <a:prstGeom prst="rect">
            <a:avLst/>
          </a:prstGeom>
        </p:spPr>
      </p:pic>
      <p:pic>
        <p:nvPicPr>
          <p:cNvPr id="47" name="Image 46">
            <a:extLst>
              <a:ext uri="{FF2B5EF4-FFF2-40B4-BE49-F238E27FC236}">
                <a16:creationId xmlns:a16="http://schemas.microsoft.com/office/drawing/2014/main" id="{8B057FA9-515F-44D6-9FC1-80FC4901D5E6}"/>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5697523" y="3297488"/>
            <a:ext cx="1004888" cy="1004888"/>
          </a:xfrm>
          <a:prstGeom prst="rect">
            <a:avLst/>
          </a:prstGeom>
        </p:spPr>
      </p:pic>
      <p:pic>
        <p:nvPicPr>
          <p:cNvPr id="45" name="Image 44">
            <a:extLst>
              <a:ext uri="{FF2B5EF4-FFF2-40B4-BE49-F238E27FC236}">
                <a16:creationId xmlns:a16="http://schemas.microsoft.com/office/drawing/2014/main" id="{FC7BC274-E2AF-461D-BF4F-759A5E70809D}"/>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2690139" y="4874424"/>
            <a:ext cx="1004888" cy="1004888"/>
          </a:xfrm>
          <a:prstGeom prst="rect">
            <a:avLst/>
          </a:prstGeom>
        </p:spPr>
      </p:pic>
      <p:grpSp>
        <p:nvGrpSpPr>
          <p:cNvPr id="59" name="Groupe 58">
            <a:extLst>
              <a:ext uri="{FF2B5EF4-FFF2-40B4-BE49-F238E27FC236}">
                <a16:creationId xmlns:a16="http://schemas.microsoft.com/office/drawing/2014/main" id="{61F4F207-6AE7-4245-82CB-E3B8C3FCEC28}"/>
              </a:ext>
            </a:extLst>
          </p:cNvPr>
          <p:cNvGrpSpPr/>
          <p:nvPr/>
        </p:nvGrpSpPr>
        <p:grpSpPr>
          <a:xfrm>
            <a:off x="7654284" y="1158166"/>
            <a:ext cx="3724916" cy="716901"/>
            <a:chOff x="4769409" y="4600204"/>
            <a:chExt cx="2653181" cy="716901"/>
          </a:xfrm>
        </p:grpSpPr>
        <p:sp>
          <p:nvSpPr>
            <p:cNvPr id="60" name="Organigramme : Terminateur 59">
              <a:extLst>
                <a:ext uri="{FF2B5EF4-FFF2-40B4-BE49-F238E27FC236}">
                  <a16:creationId xmlns:a16="http://schemas.microsoft.com/office/drawing/2014/main" id="{47C7C291-4B35-4598-B536-04CB5220ABEA}"/>
                </a:ext>
              </a:extLst>
            </p:cNvPr>
            <p:cNvSpPr/>
            <p:nvPr/>
          </p:nvSpPr>
          <p:spPr>
            <a:xfrm>
              <a:off x="4863861" y="4669647"/>
              <a:ext cx="2490651" cy="578016"/>
            </a:xfrm>
            <a:prstGeom prst="flowChartTerminator">
              <a:avLst/>
            </a:prstGeom>
            <a:gradFill>
              <a:gsLst>
                <a:gs pos="0">
                  <a:schemeClr val="tx2">
                    <a:lumMod val="75000"/>
                  </a:schemeClr>
                </a:gs>
                <a:gs pos="50000">
                  <a:schemeClr val="tx2">
                    <a:lumMod val="75000"/>
                  </a:schemeClr>
                </a:gs>
                <a:gs pos="100000">
                  <a:schemeClr val="tx2">
                    <a:lumMod val="50000"/>
                  </a:schemeClr>
                </a:gs>
              </a:gsLst>
            </a:gradFill>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1"/>
                  </a:solidFill>
                </a:rPr>
                <a:t>Interpersonal relation</a:t>
              </a:r>
            </a:p>
          </p:txBody>
        </p:sp>
        <p:sp>
          <p:nvSpPr>
            <p:cNvPr id="61" name="Organigramme : Terminateur 60">
              <a:extLst>
                <a:ext uri="{FF2B5EF4-FFF2-40B4-BE49-F238E27FC236}">
                  <a16:creationId xmlns:a16="http://schemas.microsoft.com/office/drawing/2014/main" id="{EF9A6D11-0066-4615-9F0B-90D7F602536D}"/>
                </a:ext>
              </a:extLst>
            </p:cNvPr>
            <p:cNvSpPr/>
            <p:nvPr/>
          </p:nvSpPr>
          <p:spPr>
            <a:xfrm>
              <a:off x="4769409" y="4600204"/>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83" name="Organigramme : Alternative 82">
            <a:extLst>
              <a:ext uri="{FF2B5EF4-FFF2-40B4-BE49-F238E27FC236}">
                <a16:creationId xmlns:a16="http://schemas.microsoft.com/office/drawing/2014/main" id="{393CCAB3-98C3-4350-8A4E-FC8DADA301FD}"/>
              </a:ext>
            </a:extLst>
          </p:cNvPr>
          <p:cNvSpPr/>
          <p:nvPr/>
        </p:nvSpPr>
        <p:spPr>
          <a:xfrm>
            <a:off x="2000800" y="1524000"/>
            <a:ext cx="5351347" cy="4893733"/>
          </a:xfrm>
          <a:prstGeom prst="flowChartAlternateProcess">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4" name="Connecteur droit 83">
            <a:extLst>
              <a:ext uri="{FF2B5EF4-FFF2-40B4-BE49-F238E27FC236}">
                <a16:creationId xmlns:a16="http://schemas.microsoft.com/office/drawing/2014/main" id="{254FC22C-10E2-4508-AEA4-F9D34EA29DCF}"/>
              </a:ext>
            </a:extLst>
          </p:cNvPr>
          <p:cNvCxnSpPr>
            <a:cxnSpLocks/>
          </p:cNvCxnSpPr>
          <p:nvPr/>
        </p:nvCxnSpPr>
        <p:spPr>
          <a:xfrm>
            <a:off x="6849704" y="1227609"/>
            <a:ext cx="995987" cy="0"/>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85" name="Connecteur droit 84">
            <a:extLst>
              <a:ext uri="{FF2B5EF4-FFF2-40B4-BE49-F238E27FC236}">
                <a16:creationId xmlns:a16="http://schemas.microsoft.com/office/drawing/2014/main" id="{134B1993-7365-4D9F-9637-9658B138E73B}"/>
              </a:ext>
            </a:extLst>
          </p:cNvPr>
          <p:cNvCxnSpPr>
            <a:cxnSpLocks/>
          </p:cNvCxnSpPr>
          <p:nvPr/>
        </p:nvCxnSpPr>
        <p:spPr>
          <a:xfrm flipV="1">
            <a:off x="6347260" y="1218390"/>
            <a:ext cx="502444" cy="30561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2A442BBC-DA0D-4477-8C1F-D1791D6ABDE1}"/>
              </a:ext>
            </a:extLst>
          </p:cNvPr>
          <p:cNvSpPr/>
          <p:nvPr/>
        </p:nvSpPr>
        <p:spPr>
          <a:xfrm>
            <a:off x="7725697" y="1975372"/>
            <a:ext cx="3557925" cy="365501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3" name="Connecteur droit avec flèche 2">
            <a:extLst>
              <a:ext uri="{FF2B5EF4-FFF2-40B4-BE49-F238E27FC236}">
                <a16:creationId xmlns:a16="http://schemas.microsoft.com/office/drawing/2014/main" id="{2587C66A-1A0D-4372-AD6A-E080E878BB77}"/>
              </a:ext>
            </a:extLst>
          </p:cNvPr>
          <p:cNvCxnSpPr>
            <a:cxnSpLocks/>
          </p:cNvCxnSpPr>
          <p:nvPr/>
        </p:nvCxnSpPr>
        <p:spPr>
          <a:xfrm flipH="1">
            <a:off x="3936036" y="4324519"/>
            <a:ext cx="502444" cy="498063"/>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38" name="Connecteur droit avec flèche 37">
            <a:extLst>
              <a:ext uri="{FF2B5EF4-FFF2-40B4-BE49-F238E27FC236}">
                <a16:creationId xmlns:a16="http://schemas.microsoft.com/office/drawing/2014/main" id="{5923BA63-A4F0-4778-B571-53C7FA6F228F}"/>
              </a:ext>
            </a:extLst>
          </p:cNvPr>
          <p:cNvCxnSpPr>
            <a:cxnSpLocks/>
            <a:stCxn id="9" idx="2"/>
            <a:endCxn id="39" idx="0"/>
          </p:cNvCxnSpPr>
          <p:nvPr/>
        </p:nvCxnSpPr>
        <p:spPr>
          <a:xfrm flipH="1">
            <a:off x="4621990" y="4329280"/>
            <a:ext cx="34415" cy="530112"/>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43" name="Connecteur droit avec flèche 42">
            <a:extLst>
              <a:ext uri="{FF2B5EF4-FFF2-40B4-BE49-F238E27FC236}">
                <a16:creationId xmlns:a16="http://schemas.microsoft.com/office/drawing/2014/main" id="{C3AEDE1C-E1DC-432A-B5E3-DB6C0AAEA828}"/>
              </a:ext>
            </a:extLst>
          </p:cNvPr>
          <p:cNvCxnSpPr>
            <a:cxnSpLocks/>
          </p:cNvCxnSpPr>
          <p:nvPr/>
        </p:nvCxnSpPr>
        <p:spPr>
          <a:xfrm flipH="1">
            <a:off x="3253003" y="4147699"/>
            <a:ext cx="952923" cy="674883"/>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48" name="Connecteur droit avec flèche 47">
            <a:extLst>
              <a:ext uri="{FF2B5EF4-FFF2-40B4-BE49-F238E27FC236}">
                <a16:creationId xmlns:a16="http://schemas.microsoft.com/office/drawing/2014/main" id="{45ACE3BF-C3E9-4092-94D1-44A46E746E79}"/>
              </a:ext>
            </a:extLst>
          </p:cNvPr>
          <p:cNvCxnSpPr>
            <a:cxnSpLocks/>
            <a:endCxn id="41" idx="0"/>
          </p:cNvCxnSpPr>
          <p:nvPr/>
        </p:nvCxnSpPr>
        <p:spPr>
          <a:xfrm>
            <a:off x="4873439" y="4154094"/>
            <a:ext cx="482065" cy="720331"/>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49" name="Connecteur droit avec flèche 48">
            <a:extLst>
              <a:ext uri="{FF2B5EF4-FFF2-40B4-BE49-F238E27FC236}">
                <a16:creationId xmlns:a16="http://schemas.microsoft.com/office/drawing/2014/main" id="{BEBCCE53-57ED-4D96-999C-4CA8ECE498EE}"/>
              </a:ext>
            </a:extLst>
          </p:cNvPr>
          <p:cNvCxnSpPr>
            <a:cxnSpLocks/>
          </p:cNvCxnSpPr>
          <p:nvPr/>
        </p:nvCxnSpPr>
        <p:spPr>
          <a:xfrm>
            <a:off x="4927792" y="3942678"/>
            <a:ext cx="1070141" cy="915785"/>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50" name="Connecteur droit avec flèche 49">
            <a:extLst>
              <a:ext uri="{FF2B5EF4-FFF2-40B4-BE49-F238E27FC236}">
                <a16:creationId xmlns:a16="http://schemas.microsoft.com/office/drawing/2014/main" id="{8C30F79A-D8EF-4013-B045-C85D25D087B5}"/>
              </a:ext>
            </a:extLst>
          </p:cNvPr>
          <p:cNvCxnSpPr>
            <a:cxnSpLocks/>
          </p:cNvCxnSpPr>
          <p:nvPr/>
        </p:nvCxnSpPr>
        <p:spPr>
          <a:xfrm>
            <a:off x="5114471" y="3763277"/>
            <a:ext cx="792900" cy="0"/>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54" name="Connecteur droit avec flèche 53">
            <a:extLst>
              <a:ext uri="{FF2B5EF4-FFF2-40B4-BE49-F238E27FC236}">
                <a16:creationId xmlns:a16="http://schemas.microsoft.com/office/drawing/2014/main" id="{C5A6D17F-7395-49A9-8637-1D14958AD2F2}"/>
              </a:ext>
            </a:extLst>
          </p:cNvPr>
          <p:cNvCxnSpPr>
            <a:cxnSpLocks/>
          </p:cNvCxnSpPr>
          <p:nvPr/>
        </p:nvCxnSpPr>
        <p:spPr>
          <a:xfrm>
            <a:off x="3485233" y="3733487"/>
            <a:ext cx="792900" cy="0"/>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55" name="Connecteur droit avec flèche 54">
            <a:extLst>
              <a:ext uri="{FF2B5EF4-FFF2-40B4-BE49-F238E27FC236}">
                <a16:creationId xmlns:a16="http://schemas.microsoft.com/office/drawing/2014/main" id="{EA069D24-9284-4595-9293-90D98FFB7AC2}"/>
              </a:ext>
            </a:extLst>
          </p:cNvPr>
          <p:cNvCxnSpPr>
            <a:cxnSpLocks/>
          </p:cNvCxnSpPr>
          <p:nvPr/>
        </p:nvCxnSpPr>
        <p:spPr>
          <a:xfrm flipH="1">
            <a:off x="4668526" y="2663664"/>
            <a:ext cx="7947" cy="714928"/>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342463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F2253C6-E440-43F3-A0B1-15FCB9EF6AFE}"/>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Context: </a:t>
            </a:r>
            <a:r>
              <a:rPr lang="en-US" sz="4000" b="1" cap="all" dirty="0">
                <a:solidFill>
                  <a:srgbClr val="2F3A46"/>
                </a:solidFill>
                <a:latin typeface="Open Sans" panose="020B0606030504020204" pitchFamily="34" charset="0"/>
              </a:rPr>
              <a:t>expression of dominance</a:t>
            </a:r>
            <a:endParaRPr lang="en-US" sz="4000" dirty="0">
              <a:solidFill>
                <a:srgbClr val="FFC000"/>
              </a:solidFill>
            </a:endParaRPr>
          </a:p>
        </p:txBody>
      </p:sp>
      <p:sp>
        <p:nvSpPr>
          <p:cNvPr id="2" name="Rectangle 1">
            <a:extLst>
              <a:ext uri="{FF2B5EF4-FFF2-40B4-BE49-F238E27FC236}">
                <a16:creationId xmlns:a16="http://schemas.microsoft.com/office/drawing/2014/main" id="{D380D176-8072-4C85-8136-D478BCAAA9E7}"/>
              </a:ext>
            </a:extLst>
          </p:cNvPr>
          <p:cNvSpPr/>
          <p:nvPr/>
        </p:nvSpPr>
        <p:spPr>
          <a:xfrm>
            <a:off x="482576" y="1254512"/>
            <a:ext cx="5394117" cy="79800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2800" b="1" dirty="0">
                <a:latin typeface="Open"/>
              </a:rPr>
              <a:t>Verbal </a:t>
            </a:r>
            <a:r>
              <a:rPr lang="fr-FR" sz="2800" b="1" dirty="0" err="1">
                <a:latin typeface="Open"/>
              </a:rPr>
              <a:t>behaviors</a:t>
            </a:r>
            <a:endParaRPr lang="fr-FR" sz="2800" b="1" dirty="0">
              <a:latin typeface="Open"/>
            </a:endParaRPr>
          </a:p>
        </p:txBody>
      </p:sp>
      <p:sp>
        <p:nvSpPr>
          <p:cNvPr id="6" name="Rectangle 5">
            <a:extLst>
              <a:ext uri="{FF2B5EF4-FFF2-40B4-BE49-F238E27FC236}">
                <a16:creationId xmlns:a16="http://schemas.microsoft.com/office/drawing/2014/main" id="{5F8F8916-9CC2-4BF5-9DD2-0FD75A97EA93}"/>
              </a:ext>
            </a:extLst>
          </p:cNvPr>
          <p:cNvSpPr/>
          <p:nvPr/>
        </p:nvSpPr>
        <p:spPr>
          <a:xfrm>
            <a:off x="6269200" y="1254512"/>
            <a:ext cx="5394117" cy="798004"/>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lvl="0" algn="ctr"/>
            <a:r>
              <a:rPr lang="fr-FR" sz="2800" b="1" dirty="0">
                <a:solidFill>
                  <a:prstClr val="white"/>
                </a:solidFill>
                <a:latin typeface="Open"/>
              </a:rPr>
              <a:t>Non-verbal </a:t>
            </a:r>
            <a:r>
              <a:rPr lang="fr-FR" sz="2800" b="1" dirty="0" err="1">
                <a:solidFill>
                  <a:prstClr val="white"/>
                </a:solidFill>
                <a:latin typeface="Open"/>
              </a:rPr>
              <a:t>behaviors</a:t>
            </a:r>
            <a:endParaRPr lang="fr-FR" sz="2800" b="1" dirty="0">
              <a:solidFill>
                <a:prstClr val="white"/>
              </a:solidFill>
              <a:latin typeface="Open"/>
            </a:endParaRPr>
          </a:p>
        </p:txBody>
      </p:sp>
      <p:sp>
        <p:nvSpPr>
          <p:cNvPr id="3" name="Rectangle 2">
            <a:extLst>
              <a:ext uri="{FF2B5EF4-FFF2-40B4-BE49-F238E27FC236}">
                <a16:creationId xmlns:a16="http://schemas.microsoft.com/office/drawing/2014/main" id="{C50546E2-2D02-4F9D-A9C2-6F48BF14F8CD}"/>
              </a:ext>
            </a:extLst>
          </p:cNvPr>
          <p:cNvSpPr/>
          <p:nvPr/>
        </p:nvSpPr>
        <p:spPr>
          <a:xfrm>
            <a:off x="6269200" y="2152185"/>
            <a:ext cx="5394117" cy="4120376"/>
          </a:xfrm>
          <a:prstGeom prst="rect">
            <a:avLst/>
          </a:prstGeom>
          <a:no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dirty="0"/>
          </a:p>
        </p:txBody>
      </p:sp>
      <p:sp>
        <p:nvSpPr>
          <p:cNvPr id="7" name="ZoneTexte 6">
            <a:extLst>
              <a:ext uri="{FF2B5EF4-FFF2-40B4-BE49-F238E27FC236}">
                <a16:creationId xmlns:a16="http://schemas.microsoft.com/office/drawing/2014/main" id="{8B91C9A3-B8B4-423A-B280-69FF0BFEDAF9}"/>
              </a:ext>
            </a:extLst>
          </p:cNvPr>
          <p:cNvSpPr txBox="1"/>
          <p:nvPr/>
        </p:nvSpPr>
        <p:spPr>
          <a:xfrm>
            <a:off x="2597595" y="2801442"/>
            <a:ext cx="184731" cy="369332"/>
          </a:xfrm>
          <a:prstGeom prst="rect">
            <a:avLst/>
          </a:prstGeom>
          <a:noFill/>
        </p:spPr>
        <p:txBody>
          <a:bodyPr wrap="none" rtlCol="0">
            <a:spAutoFit/>
          </a:bodyPr>
          <a:lstStyle/>
          <a:p>
            <a:endParaRPr lang="fr-FR" dirty="0"/>
          </a:p>
        </p:txBody>
      </p:sp>
      <p:pic>
        <p:nvPicPr>
          <p:cNvPr id="8" name="Image 7">
            <a:extLst>
              <a:ext uri="{FF2B5EF4-FFF2-40B4-BE49-F238E27FC236}">
                <a16:creationId xmlns:a16="http://schemas.microsoft.com/office/drawing/2014/main" id="{A790C782-13CB-47A6-9BC7-74CD0B2C5A54}"/>
              </a:ext>
            </a:extLst>
          </p:cNvPr>
          <p:cNvPicPr>
            <a:picLocks noChangeAspect="1"/>
          </p:cNvPicPr>
          <p:nvPr/>
        </p:nvPicPr>
        <p:blipFill>
          <a:blip r:embed="rId3"/>
          <a:stretch>
            <a:fillRect/>
          </a:stretch>
        </p:blipFill>
        <p:spPr>
          <a:xfrm>
            <a:off x="482576" y="3571819"/>
            <a:ext cx="755493" cy="1145254"/>
          </a:xfrm>
          <a:prstGeom prst="rect">
            <a:avLst/>
          </a:prstGeom>
        </p:spPr>
      </p:pic>
      <p:sp>
        <p:nvSpPr>
          <p:cNvPr id="9" name="ZoneTexte 8">
            <a:extLst>
              <a:ext uri="{FF2B5EF4-FFF2-40B4-BE49-F238E27FC236}">
                <a16:creationId xmlns:a16="http://schemas.microsoft.com/office/drawing/2014/main" id="{87382E30-8B45-4004-8C89-E55938E82960}"/>
              </a:ext>
            </a:extLst>
          </p:cNvPr>
          <p:cNvSpPr txBox="1"/>
          <p:nvPr/>
        </p:nvSpPr>
        <p:spPr>
          <a:xfrm>
            <a:off x="7478097" y="2562394"/>
            <a:ext cx="4106244" cy="646331"/>
          </a:xfrm>
          <a:prstGeom prst="rect">
            <a:avLst/>
          </a:prstGeom>
          <a:noFill/>
        </p:spPr>
        <p:txBody>
          <a:bodyPr wrap="square" rtlCol="0">
            <a:spAutoFit/>
          </a:bodyPr>
          <a:lstStyle/>
          <a:p>
            <a:r>
              <a:rPr lang="fr-FR" dirty="0" err="1"/>
              <a:t>kinesic</a:t>
            </a:r>
            <a:r>
              <a:rPr lang="fr-FR" dirty="0"/>
              <a:t> </a:t>
            </a:r>
            <a:r>
              <a:rPr lang="fr-FR" dirty="0" err="1"/>
              <a:t>cues</a:t>
            </a:r>
            <a:r>
              <a:rPr lang="fr-FR" dirty="0"/>
              <a:t> (Posture, body </a:t>
            </a:r>
            <a:r>
              <a:rPr lang="fr-FR" dirty="0" err="1"/>
              <a:t>movement</a:t>
            </a:r>
            <a:r>
              <a:rPr lang="fr-FR" dirty="0"/>
              <a:t>, </a:t>
            </a:r>
            <a:r>
              <a:rPr lang="fr-FR" dirty="0" err="1"/>
              <a:t>gestures</a:t>
            </a:r>
            <a:r>
              <a:rPr lang="fr-FR" dirty="0"/>
              <a:t>, facial expressions)</a:t>
            </a:r>
          </a:p>
        </p:txBody>
      </p:sp>
      <p:pic>
        <p:nvPicPr>
          <p:cNvPr id="11" name="Image 10">
            <a:extLst>
              <a:ext uri="{FF2B5EF4-FFF2-40B4-BE49-F238E27FC236}">
                <a16:creationId xmlns:a16="http://schemas.microsoft.com/office/drawing/2014/main" id="{E1D18520-2E02-4E78-84B6-5631B40C4249}"/>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Effect>
                      <a14:brightnessContrast bright="20000" contrast="-40000"/>
                    </a14:imgEffect>
                  </a14:imgLayer>
                </a14:imgProps>
              </a:ext>
            </a:extLst>
          </a:blip>
          <a:stretch>
            <a:fillRect/>
          </a:stretch>
        </p:blipFill>
        <p:spPr>
          <a:xfrm>
            <a:off x="6398166" y="2394034"/>
            <a:ext cx="1027335" cy="1078116"/>
          </a:xfrm>
          <a:prstGeom prst="rect">
            <a:avLst/>
          </a:prstGeom>
        </p:spPr>
      </p:pic>
      <p:pic>
        <p:nvPicPr>
          <p:cNvPr id="15" name="Image 14">
            <a:extLst>
              <a:ext uri="{FF2B5EF4-FFF2-40B4-BE49-F238E27FC236}">
                <a16:creationId xmlns:a16="http://schemas.microsoft.com/office/drawing/2014/main" id="{50F72C2D-7D79-497F-AF48-C459CF90A6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2329" y="3571819"/>
            <a:ext cx="1185768" cy="1185768"/>
          </a:xfrm>
          <a:prstGeom prst="rect">
            <a:avLst/>
          </a:prstGeom>
        </p:spPr>
      </p:pic>
      <p:pic>
        <p:nvPicPr>
          <p:cNvPr id="17" name="Image 16">
            <a:extLst>
              <a:ext uri="{FF2B5EF4-FFF2-40B4-BE49-F238E27FC236}">
                <a16:creationId xmlns:a16="http://schemas.microsoft.com/office/drawing/2014/main" id="{B0B6C606-D065-44B5-AB5B-CE3D68FA63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01048" y="4757587"/>
            <a:ext cx="940609" cy="940609"/>
          </a:xfrm>
          <a:prstGeom prst="rect">
            <a:avLst/>
          </a:prstGeom>
        </p:spPr>
      </p:pic>
      <p:pic>
        <p:nvPicPr>
          <p:cNvPr id="19" name="Image 18">
            <a:extLst>
              <a:ext uri="{FF2B5EF4-FFF2-40B4-BE49-F238E27FC236}">
                <a16:creationId xmlns:a16="http://schemas.microsoft.com/office/drawing/2014/main" id="{0898B91B-32D0-486A-B651-5ED11EC679CC}"/>
              </a:ext>
            </a:extLst>
          </p:cNvPr>
          <p:cNvPicPr>
            <a:picLocks noChangeAspect="1"/>
          </p:cNvPicPr>
          <p:nvPr/>
        </p:nvPicPr>
        <p:blipFill>
          <a:blip r:embed="rId8">
            <a:extLst>
              <a:ext uri="{BEBA8EAE-BF5A-486C-A8C5-ECC9F3942E4B}">
                <a14:imgProps xmlns:a14="http://schemas.microsoft.com/office/drawing/2010/main">
                  <a14:imgLayer r:embed="rId9">
                    <a14:imgEffect>
                      <a14:saturation sat="66000"/>
                    </a14:imgEffect>
                  </a14:imgLayer>
                </a14:imgProps>
              </a:ext>
              <a:ext uri="{28A0092B-C50C-407E-A947-70E740481C1C}">
                <a14:useLocalDpi xmlns:a14="http://schemas.microsoft.com/office/drawing/2010/main" val="0"/>
              </a:ext>
            </a:extLst>
          </a:blip>
          <a:stretch>
            <a:fillRect/>
          </a:stretch>
        </p:blipFill>
        <p:spPr>
          <a:xfrm>
            <a:off x="6292329" y="5726196"/>
            <a:ext cx="1131804" cy="1131804"/>
          </a:xfrm>
          <a:prstGeom prst="rect">
            <a:avLst/>
          </a:prstGeom>
        </p:spPr>
      </p:pic>
      <p:pic>
        <p:nvPicPr>
          <p:cNvPr id="20" name="Image 19">
            <a:extLst>
              <a:ext uri="{FF2B5EF4-FFF2-40B4-BE49-F238E27FC236}">
                <a16:creationId xmlns:a16="http://schemas.microsoft.com/office/drawing/2014/main" id="{5E236A89-4FB8-47B3-B31C-194E56631DCF}"/>
              </a:ext>
            </a:extLst>
          </p:cNvPr>
          <p:cNvPicPr>
            <a:picLocks noChangeAspect="1"/>
          </p:cNvPicPr>
          <p:nvPr/>
        </p:nvPicPr>
        <p:blipFill>
          <a:blip r:embed="rId10"/>
          <a:stretch>
            <a:fillRect/>
          </a:stretch>
        </p:blipFill>
        <p:spPr>
          <a:xfrm>
            <a:off x="5971185" y="2411179"/>
            <a:ext cx="374386" cy="995635"/>
          </a:xfrm>
          <a:prstGeom prst="rect">
            <a:avLst/>
          </a:prstGeom>
        </p:spPr>
      </p:pic>
      <p:sp>
        <p:nvSpPr>
          <p:cNvPr id="21" name="ZoneTexte 20">
            <a:extLst>
              <a:ext uri="{FF2B5EF4-FFF2-40B4-BE49-F238E27FC236}">
                <a16:creationId xmlns:a16="http://schemas.microsoft.com/office/drawing/2014/main" id="{85A1D7FC-9F6C-4EDD-8807-D1E08880A075}"/>
              </a:ext>
            </a:extLst>
          </p:cNvPr>
          <p:cNvSpPr txBox="1"/>
          <p:nvPr/>
        </p:nvSpPr>
        <p:spPr>
          <a:xfrm>
            <a:off x="1492118" y="2478276"/>
            <a:ext cx="4106244" cy="369332"/>
          </a:xfrm>
          <a:prstGeom prst="rect">
            <a:avLst/>
          </a:prstGeom>
          <a:noFill/>
        </p:spPr>
        <p:txBody>
          <a:bodyPr wrap="square" rtlCol="0">
            <a:spAutoFit/>
          </a:bodyPr>
          <a:lstStyle/>
          <a:p>
            <a:r>
              <a:rPr lang="en-US"/>
              <a:t>Speech frequency , interruption</a:t>
            </a:r>
          </a:p>
        </p:txBody>
      </p:sp>
      <p:pic>
        <p:nvPicPr>
          <p:cNvPr id="23" name="Image 22">
            <a:extLst>
              <a:ext uri="{FF2B5EF4-FFF2-40B4-BE49-F238E27FC236}">
                <a16:creationId xmlns:a16="http://schemas.microsoft.com/office/drawing/2014/main" id="{58E0F4E8-A263-4BA3-96EC-173B54BF7975}"/>
              </a:ext>
            </a:extLst>
          </p:cNvPr>
          <p:cNvPicPr>
            <a:picLocks noChangeAspect="1"/>
          </p:cNvPicPr>
          <p:nvPr/>
        </p:nvPicPr>
        <p:blipFill>
          <a:blip r:embed="rId11">
            <a:grayscl/>
            <a:extLst>
              <a:ext uri="{28A0092B-C50C-407E-A947-70E740481C1C}">
                <a14:useLocalDpi xmlns:a14="http://schemas.microsoft.com/office/drawing/2010/main" val="0"/>
              </a:ext>
            </a:extLst>
          </a:blip>
          <a:stretch>
            <a:fillRect/>
          </a:stretch>
        </p:blipFill>
        <p:spPr>
          <a:xfrm>
            <a:off x="561181" y="2331541"/>
            <a:ext cx="878341" cy="1020427"/>
          </a:xfrm>
          <a:prstGeom prst="rect">
            <a:avLst/>
          </a:prstGeom>
        </p:spPr>
      </p:pic>
      <p:sp>
        <p:nvSpPr>
          <p:cNvPr id="24" name="ZoneTexte 23">
            <a:extLst>
              <a:ext uri="{FF2B5EF4-FFF2-40B4-BE49-F238E27FC236}">
                <a16:creationId xmlns:a16="http://schemas.microsoft.com/office/drawing/2014/main" id="{4C85A71E-D4E0-403D-937D-C99755F2EB49}"/>
              </a:ext>
            </a:extLst>
          </p:cNvPr>
          <p:cNvSpPr txBox="1"/>
          <p:nvPr/>
        </p:nvSpPr>
        <p:spPr>
          <a:xfrm>
            <a:off x="7716961" y="3933870"/>
            <a:ext cx="4106244" cy="369332"/>
          </a:xfrm>
          <a:prstGeom prst="rect">
            <a:avLst/>
          </a:prstGeom>
          <a:noFill/>
        </p:spPr>
        <p:txBody>
          <a:bodyPr wrap="square" rtlCol="0">
            <a:spAutoFit/>
          </a:bodyPr>
          <a:lstStyle/>
          <a:p>
            <a:r>
              <a:rPr lang="fr-FR" dirty="0" err="1"/>
              <a:t>Initiate</a:t>
            </a:r>
            <a:r>
              <a:rPr lang="fr-FR" dirty="0"/>
              <a:t> interaction and </a:t>
            </a:r>
            <a:r>
              <a:rPr lang="fr-FR" dirty="0" err="1"/>
              <a:t>behaviors</a:t>
            </a:r>
            <a:endParaRPr lang="fr-FR" dirty="0"/>
          </a:p>
        </p:txBody>
      </p:sp>
      <p:sp>
        <p:nvSpPr>
          <p:cNvPr id="25" name="ZoneTexte 24">
            <a:extLst>
              <a:ext uri="{FF2B5EF4-FFF2-40B4-BE49-F238E27FC236}">
                <a16:creationId xmlns:a16="http://schemas.microsoft.com/office/drawing/2014/main" id="{307B3A71-07F6-4852-BCFF-7AC4C1ACE3D0}"/>
              </a:ext>
            </a:extLst>
          </p:cNvPr>
          <p:cNvSpPr txBox="1"/>
          <p:nvPr/>
        </p:nvSpPr>
        <p:spPr>
          <a:xfrm>
            <a:off x="1438163" y="3795370"/>
            <a:ext cx="4106244" cy="1477328"/>
          </a:xfrm>
          <a:prstGeom prst="rect">
            <a:avLst/>
          </a:prstGeom>
          <a:noFill/>
        </p:spPr>
        <p:txBody>
          <a:bodyPr wrap="square" rtlCol="0">
            <a:spAutoFit/>
          </a:bodyPr>
          <a:lstStyle/>
          <a:p>
            <a:r>
              <a:rPr lang="en-US" dirty="0"/>
              <a:t>Communication strategies</a:t>
            </a:r>
          </a:p>
          <a:p>
            <a:pPr marL="342900" indent="-342900">
              <a:buFont typeface="+mj-lt"/>
              <a:buAutoNum type="arabicPeriod"/>
            </a:pPr>
            <a:r>
              <a:rPr lang="en-US" dirty="0"/>
              <a:t>Direct strategies</a:t>
            </a:r>
          </a:p>
          <a:p>
            <a:pPr marL="342900" indent="-342900">
              <a:buFont typeface="+mj-lt"/>
              <a:buAutoNum type="arabicPeriod"/>
            </a:pPr>
            <a:endParaRPr lang="en-US" dirty="0"/>
          </a:p>
          <a:p>
            <a:pPr marL="342900" indent="-342900">
              <a:buFont typeface="+mj-lt"/>
              <a:buAutoNum type="arabicPeriod"/>
            </a:pPr>
            <a:r>
              <a:rPr lang="en-US" dirty="0"/>
              <a:t>Indirect strategies</a:t>
            </a:r>
          </a:p>
          <a:p>
            <a:endParaRPr lang="en-US" dirty="0"/>
          </a:p>
        </p:txBody>
      </p:sp>
      <p:sp>
        <p:nvSpPr>
          <p:cNvPr id="27" name="ZoneTexte 26">
            <a:extLst>
              <a:ext uri="{FF2B5EF4-FFF2-40B4-BE49-F238E27FC236}">
                <a16:creationId xmlns:a16="http://schemas.microsoft.com/office/drawing/2014/main" id="{F8DFC945-3D93-4927-BDFA-983AF73B2471}"/>
              </a:ext>
            </a:extLst>
          </p:cNvPr>
          <p:cNvSpPr txBox="1"/>
          <p:nvPr/>
        </p:nvSpPr>
        <p:spPr>
          <a:xfrm>
            <a:off x="7763370" y="5043225"/>
            <a:ext cx="4106244" cy="369332"/>
          </a:xfrm>
          <a:prstGeom prst="rect">
            <a:avLst/>
          </a:prstGeom>
          <a:noFill/>
        </p:spPr>
        <p:txBody>
          <a:bodyPr wrap="square" rtlCol="0">
            <a:spAutoFit/>
          </a:bodyPr>
          <a:lstStyle/>
          <a:p>
            <a:r>
              <a:rPr lang="fr-FR" dirty="0"/>
              <a:t>High vocal </a:t>
            </a:r>
            <a:r>
              <a:rPr lang="fr-FR" dirty="0" err="1"/>
              <a:t>tone</a:t>
            </a:r>
            <a:r>
              <a:rPr lang="fr-FR" dirty="0"/>
              <a:t> and </a:t>
            </a:r>
            <a:r>
              <a:rPr lang="fr-FR" dirty="0" err="1"/>
              <a:t>frequency</a:t>
            </a:r>
            <a:endParaRPr lang="fr-FR" dirty="0"/>
          </a:p>
        </p:txBody>
      </p:sp>
      <p:sp>
        <p:nvSpPr>
          <p:cNvPr id="28" name="ZoneTexte 27">
            <a:extLst>
              <a:ext uri="{FF2B5EF4-FFF2-40B4-BE49-F238E27FC236}">
                <a16:creationId xmlns:a16="http://schemas.microsoft.com/office/drawing/2014/main" id="{A3AB90F0-0AAE-4177-9837-AF4587DE1422}"/>
              </a:ext>
            </a:extLst>
          </p:cNvPr>
          <p:cNvSpPr txBox="1"/>
          <p:nvPr/>
        </p:nvSpPr>
        <p:spPr>
          <a:xfrm>
            <a:off x="7763370" y="6107432"/>
            <a:ext cx="4106244" cy="369332"/>
          </a:xfrm>
          <a:prstGeom prst="rect">
            <a:avLst/>
          </a:prstGeom>
          <a:noFill/>
        </p:spPr>
        <p:txBody>
          <a:bodyPr wrap="square" rtlCol="0">
            <a:spAutoFit/>
          </a:bodyPr>
          <a:lstStyle/>
          <a:p>
            <a:r>
              <a:rPr lang="fr-FR" dirty="0"/>
              <a:t>Facial expression</a:t>
            </a:r>
          </a:p>
        </p:txBody>
      </p:sp>
    </p:spTree>
    <p:extLst>
      <p:ext uri="{BB962C8B-B14F-4D97-AF65-F5344CB8AC3E}">
        <p14:creationId xmlns:p14="http://schemas.microsoft.com/office/powerpoint/2010/main" val="2220396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F2253C6-E440-43F3-A0B1-15FCB9EF6AFE}"/>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Context: </a:t>
            </a:r>
            <a:r>
              <a:rPr lang="en-US" sz="4000" b="1" cap="all" dirty="0">
                <a:solidFill>
                  <a:srgbClr val="2F3A46"/>
                </a:solidFill>
                <a:latin typeface="Open Sans" panose="020B0606030504020204" pitchFamily="34" charset="0"/>
              </a:rPr>
              <a:t>expression of </a:t>
            </a:r>
            <a:r>
              <a:rPr lang="en-US" sz="4000" b="1" cap="all" dirty="0" err="1">
                <a:solidFill>
                  <a:srgbClr val="2F3A46"/>
                </a:solidFill>
                <a:latin typeface="Open Sans" panose="020B0606030504020204" pitchFamily="34" charset="0"/>
              </a:rPr>
              <a:t>dOMINANCE</a:t>
            </a:r>
            <a:endParaRPr lang="en-US" sz="4000" dirty="0">
              <a:solidFill>
                <a:srgbClr val="FFC000"/>
              </a:solidFill>
            </a:endParaRPr>
          </a:p>
        </p:txBody>
      </p:sp>
      <p:pic>
        <p:nvPicPr>
          <p:cNvPr id="6" name="Picture 2" descr="Résultat de recherche d'images pour &quot;Bossy or wimpy: expressing social dominance by combining gaze and linguistic behaviors&quot;">
            <a:extLst>
              <a:ext uri="{FF2B5EF4-FFF2-40B4-BE49-F238E27FC236}">
                <a16:creationId xmlns:a16="http://schemas.microsoft.com/office/drawing/2014/main" id="{479ABB3E-1ADD-448D-8431-1BC0EE7D24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761" y="1788390"/>
            <a:ext cx="3469325" cy="1586839"/>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 6">
            <a:extLst>
              <a:ext uri="{FF2B5EF4-FFF2-40B4-BE49-F238E27FC236}">
                <a16:creationId xmlns:a16="http://schemas.microsoft.com/office/drawing/2014/main" id="{FE960D9C-B698-4644-B2DD-0802C223D1E9}"/>
              </a:ext>
            </a:extLst>
          </p:cNvPr>
          <p:cNvPicPr>
            <a:picLocks noChangeAspect="1"/>
          </p:cNvPicPr>
          <p:nvPr/>
        </p:nvPicPr>
        <p:blipFill>
          <a:blip r:embed="rId3"/>
          <a:stretch>
            <a:fillRect/>
          </a:stretch>
        </p:blipFill>
        <p:spPr>
          <a:xfrm>
            <a:off x="5070209" y="1578041"/>
            <a:ext cx="2023671" cy="2089215"/>
          </a:xfrm>
          <a:prstGeom prst="rect">
            <a:avLst/>
          </a:prstGeom>
        </p:spPr>
      </p:pic>
      <p:sp>
        <p:nvSpPr>
          <p:cNvPr id="8" name="ZoneTexte 7">
            <a:extLst>
              <a:ext uri="{FF2B5EF4-FFF2-40B4-BE49-F238E27FC236}">
                <a16:creationId xmlns:a16="http://schemas.microsoft.com/office/drawing/2014/main" id="{8AEE2983-7108-48FD-A64D-1A1DD0545DE9}"/>
              </a:ext>
            </a:extLst>
          </p:cNvPr>
          <p:cNvSpPr txBox="1"/>
          <p:nvPr/>
        </p:nvSpPr>
        <p:spPr>
          <a:xfrm>
            <a:off x="4527413" y="3680300"/>
            <a:ext cx="2939216" cy="1261884"/>
          </a:xfrm>
          <a:prstGeom prst="rect">
            <a:avLst/>
          </a:prstGeom>
          <a:noFill/>
        </p:spPr>
        <p:txBody>
          <a:bodyPr wrap="square" rtlCol="0">
            <a:spAutoFit/>
          </a:bodyPr>
          <a:lstStyle/>
          <a:p>
            <a:pPr lvl="1"/>
            <a:r>
              <a:rPr lang="en-US" sz="2000" dirty="0"/>
              <a:t>(</a:t>
            </a:r>
            <a:r>
              <a:rPr lang="fr-FR" sz="2000" dirty="0"/>
              <a:t>Gebhard </a:t>
            </a:r>
            <a:r>
              <a:rPr lang="fr-FR" sz="2000" i="1" dirty="0"/>
              <a:t>et al,14)</a:t>
            </a:r>
            <a:endParaRPr lang="en-US" sz="2000" dirty="0"/>
          </a:p>
          <a:p>
            <a:pPr lvl="1"/>
            <a:r>
              <a:rPr lang="en-US" sz="2000" b="1" dirty="0"/>
              <a:t>Head tilts </a:t>
            </a:r>
          </a:p>
          <a:p>
            <a:pPr lvl="1"/>
            <a:r>
              <a:rPr lang="en-US" dirty="0"/>
              <a:t>raised head associated to a dominant behavior</a:t>
            </a:r>
            <a:endParaRPr lang="fr-FR" dirty="0"/>
          </a:p>
        </p:txBody>
      </p:sp>
      <p:sp>
        <p:nvSpPr>
          <p:cNvPr id="9" name="ZoneTexte 8">
            <a:extLst>
              <a:ext uri="{FF2B5EF4-FFF2-40B4-BE49-F238E27FC236}">
                <a16:creationId xmlns:a16="http://schemas.microsoft.com/office/drawing/2014/main" id="{3A393BC3-351F-4C2F-8E43-27022ACCA941}"/>
              </a:ext>
            </a:extLst>
          </p:cNvPr>
          <p:cNvSpPr txBox="1"/>
          <p:nvPr/>
        </p:nvSpPr>
        <p:spPr>
          <a:xfrm>
            <a:off x="627417" y="3680300"/>
            <a:ext cx="2756446" cy="1015663"/>
          </a:xfrm>
          <a:prstGeom prst="rect">
            <a:avLst/>
          </a:prstGeom>
          <a:noFill/>
        </p:spPr>
        <p:txBody>
          <a:bodyPr wrap="square" rtlCol="0">
            <a:spAutoFit/>
          </a:bodyPr>
          <a:lstStyle/>
          <a:p>
            <a:r>
              <a:rPr lang="en-US" sz="2000" dirty="0"/>
              <a:t>(</a:t>
            </a:r>
            <a:r>
              <a:rPr lang="fr-FR" sz="2000" dirty="0"/>
              <a:t>Bee, André </a:t>
            </a:r>
            <a:r>
              <a:rPr lang="fr-FR" sz="2000" i="1" dirty="0"/>
              <a:t>et al, 10</a:t>
            </a:r>
            <a:r>
              <a:rPr lang="fr-FR" sz="2000" dirty="0"/>
              <a:t>)</a:t>
            </a:r>
            <a:endParaRPr lang="en-US" sz="2000" b="1" dirty="0"/>
          </a:p>
          <a:p>
            <a:r>
              <a:rPr lang="en-US" sz="2000" b="1" dirty="0"/>
              <a:t>Gaze and posture </a:t>
            </a:r>
          </a:p>
          <a:p>
            <a:endParaRPr lang="fr-FR" sz="2000" dirty="0"/>
          </a:p>
        </p:txBody>
      </p:sp>
    </p:spTree>
    <p:extLst>
      <p:ext uri="{BB962C8B-B14F-4D97-AF65-F5344CB8AC3E}">
        <p14:creationId xmlns:p14="http://schemas.microsoft.com/office/powerpoint/2010/main" val="3495395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83">
            <a:extLst>
              <a:ext uri="{FF2B5EF4-FFF2-40B4-BE49-F238E27FC236}">
                <a16:creationId xmlns:a16="http://schemas.microsoft.com/office/drawing/2014/main" id="{A80A4A2A-A9D3-42A7-A97C-87FEC34802BB}"/>
              </a:ext>
            </a:extLst>
          </p:cNvPr>
          <p:cNvCxnSpPr>
            <a:cxnSpLocks/>
          </p:cNvCxnSpPr>
          <p:nvPr/>
        </p:nvCxnSpPr>
        <p:spPr>
          <a:xfrm flipV="1">
            <a:off x="5693060" y="1918529"/>
            <a:ext cx="1776903" cy="1291944"/>
          </a:xfrm>
          <a:prstGeom prst="line">
            <a:avLst/>
          </a:prstGeom>
          <a:ln w="152400">
            <a:solidFill>
              <a:schemeClr val="accent4"/>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Straight Connector 74">
            <a:extLst>
              <a:ext uri="{FF2B5EF4-FFF2-40B4-BE49-F238E27FC236}">
                <a16:creationId xmlns:a16="http://schemas.microsoft.com/office/drawing/2014/main" id="{9CBE53C0-71AF-468F-844C-81AF23316322}"/>
              </a:ext>
            </a:extLst>
          </p:cNvPr>
          <p:cNvCxnSpPr>
            <a:cxnSpLocks/>
          </p:cNvCxnSpPr>
          <p:nvPr/>
        </p:nvCxnSpPr>
        <p:spPr>
          <a:xfrm>
            <a:off x="5759898" y="3518637"/>
            <a:ext cx="2022753" cy="0"/>
          </a:xfrm>
          <a:prstGeom prst="line">
            <a:avLst/>
          </a:prstGeom>
          <a:ln w="152400">
            <a:solidFill>
              <a:schemeClr val="accent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Straight Connector 74">
            <a:extLst>
              <a:ext uri="{FF2B5EF4-FFF2-40B4-BE49-F238E27FC236}">
                <a16:creationId xmlns:a16="http://schemas.microsoft.com/office/drawing/2014/main" id="{97C79BE9-9E49-40FA-9844-109721902340}"/>
              </a:ext>
            </a:extLst>
          </p:cNvPr>
          <p:cNvCxnSpPr>
            <a:cxnSpLocks/>
          </p:cNvCxnSpPr>
          <p:nvPr/>
        </p:nvCxnSpPr>
        <p:spPr>
          <a:xfrm>
            <a:off x="5759898" y="3826802"/>
            <a:ext cx="1310470" cy="1096414"/>
          </a:xfrm>
          <a:prstGeom prst="line">
            <a:avLst/>
          </a:prstGeom>
          <a:ln w="152400">
            <a:solidFill>
              <a:schemeClr val="accent6"/>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3" name="Ellipse 42">
            <a:extLst>
              <a:ext uri="{FF2B5EF4-FFF2-40B4-BE49-F238E27FC236}">
                <a16:creationId xmlns:a16="http://schemas.microsoft.com/office/drawing/2014/main" id="{B7302EB4-8D55-44EF-BF3C-DFA321CC9918}"/>
              </a:ext>
            </a:extLst>
          </p:cNvPr>
          <p:cNvSpPr/>
          <p:nvPr/>
        </p:nvSpPr>
        <p:spPr>
          <a:xfrm>
            <a:off x="751040" y="1422272"/>
            <a:ext cx="5167454" cy="4850289"/>
          </a:xfrm>
          <a:prstGeom prst="ellipse">
            <a:avLst/>
          </a:prstGeom>
          <a:solidFill>
            <a:schemeClr val="accent3">
              <a:lumMod val="20000"/>
              <a:lumOff val="80000"/>
            </a:schemeClr>
          </a:solidFill>
          <a:ln>
            <a:noFill/>
          </a:ln>
          <a:effectLst>
            <a:outerShdw blurRad="50800" dist="38100" algn="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fr-FR"/>
          </a:p>
        </p:txBody>
      </p:sp>
      <p:sp>
        <p:nvSpPr>
          <p:cNvPr id="4" name="Titre 1">
            <a:extLst>
              <a:ext uri="{FF2B5EF4-FFF2-40B4-BE49-F238E27FC236}">
                <a16:creationId xmlns:a16="http://schemas.microsoft.com/office/drawing/2014/main" id="{4F2253C6-E440-43F3-A0B1-15FCB9EF6AFE}"/>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Context: </a:t>
            </a:r>
            <a:r>
              <a:rPr lang="en-US" sz="4000" b="1" cap="all" dirty="0">
                <a:solidFill>
                  <a:srgbClr val="2F3A46"/>
                </a:solidFill>
                <a:latin typeface="Open Sans" panose="020B0606030504020204" pitchFamily="34" charset="0"/>
              </a:rPr>
              <a:t>expression of dominance</a:t>
            </a:r>
            <a:endParaRPr lang="en-US" sz="4000" dirty="0">
              <a:solidFill>
                <a:srgbClr val="FFC000"/>
              </a:solidFill>
            </a:endParaRPr>
          </a:p>
        </p:txBody>
      </p:sp>
      <p:sp>
        <p:nvSpPr>
          <p:cNvPr id="6" name="Rectangle 5">
            <a:extLst>
              <a:ext uri="{FF2B5EF4-FFF2-40B4-BE49-F238E27FC236}">
                <a16:creationId xmlns:a16="http://schemas.microsoft.com/office/drawing/2014/main" id="{5F8F8916-9CC2-4BF5-9DD2-0FD75A97EA93}"/>
              </a:ext>
            </a:extLst>
          </p:cNvPr>
          <p:cNvSpPr/>
          <p:nvPr/>
        </p:nvSpPr>
        <p:spPr>
          <a:xfrm>
            <a:off x="6934857" y="1510655"/>
            <a:ext cx="3016274" cy="462255"/>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lvl="0" algn="ctr"/>
            <a:r>
              <a:rPr lang="fr-FR" sz="2400" b="1" dirty="0">
                <a:solidFill>
                  <a:prstClr val="white"/>
                </a:solidFill>
                <a:latin typeface="Open"/>
              </a:rPr>
              <a:t>Non-verbal </a:t>
            </a:r>
            <a:r>
              <a:rPr lang="fr-FR" sz="2400" b="1" dirty="0" err="1">
                <a:solidFill>
                  <a:prstClr val="white"/>
                </a:solidFill>
                <a:latin typeface="Open"/>
              </a:rPr>
              <a:t>behaviors</a:t>
            </a:r>
            <a:endParaRPr lang="fr-FR" sz="2400" b="1" dirty="0">
              <a:solidFill>
                <a:prstClr val="white"/>
              </a:solidFill>
              <a:latin typeface="Open"/>
            </a:endParaRPr>
          </a:p>
        </p:txBody>
      </p:sp>
      <p:sp>
        <p:nvSpPr>
          <p:cNvPr id="3" name="Rectangle 2">
            <a:extLst>
              <a:ext uri="{FF2B5EF4-FFF2-40B4-BE49-F238E27FC236}">
                <a16:creationId xmlns:a16="http://schemas.microsoft.com/office/drawing/2014/main" id="{C50546E2-2D02-4F9D-A9C2-6F48BF14F8CD}"/>
              </a:ext>
            </a:extLst>
          </p:cNvPr>
          <p:cNvSpPr/>
          <p:nvPr/>
        </p:nvSpPr>
        <p:spPr>
          <a:xfrm>
            <a:off x="6974876" y="2152185"/>
            <a:ext cx="5394117" cy="4120376"/>
          </a:xfrm>
          <a:prstGeom prst="rect">
            <a:avLst/>
          </a:prstGeom>
          <a:no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dirty="0"/>
          </a:p>
        </p:txBody>
      </p:sp>
      <p:sp>
        <p:nvSpPr>
          <p:cNvPr id="12" name="Bulle narrative : ronde 11">
            <a:extLst>
              <a:ext uri="{FF2B5EF4-FFF2-40B4-BE49-F238E27FC236}">
                <a16:creationId xmlns:a16="http://schemas.microsoft.com/office/drawing/2014/main" id="{6F7A5D65-D6DE-415E-B9C5-027E85CAC5FD}"/>
              </a:ext>
            </a:extLst>
          </p:cNvPr>
          <p:cNvSpPr/>
          <p:nvPr/>
        </p:nvSpPr>
        <p:spPr>
          <a:xfrm>
            <a:off x="3269241" y="1547812"/>
            <a:ext cx="1145104" cy="720813"/>
          </a:xfrm>
          <a:prstGeom prst="wedgeEllipseCallout">
            <a:avLst>
              <a:gd name="adj1" fmla="val 25166"/>
              <a:gd name="adj2" fmla="val 91246"/>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9" name="Bulle narrative : ronde 28">
            <a:extLst>
              <a:ext uri="{FF2B5EF4-FFF2-40B4-BE49-F238E27FC236}">
                <a16:creationId xmlns:a16="http://schemas.microsoft.com/office/drawing/2014/main" id="{B9C00121-3E4E-4F6F-8CEB-EB33F299CFE6}"/>
              </a:ext>
            </a:extLst>
          </p:cNvPr>
          <p:cNvSpPr/>
          <p:nvPr/>
        </p:nvSpPr>
        <p:spPr>
          <a:xfrm>
            <a:off x="2335340" y="1544495"/>
            <a:ext cx="1145104" cy="720813"/>
          </a:xfrm>
          <a:prstGeom prst="wedgeEllipseCallout">
            <a:avLst>
              <a:gd name="adj1" fmla="val -33911"/>
              <a:gd name="adj2" fmla="val 88015"/>
            </a:avLst>
          </a:prstGeom>
          <a:solidFill>
            <a:schemeClr val="accent3">
              <a:lumMod val="5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fr-FR"/>
          </a:p>
        </p:txBody>
      </p:sp>
      <p:sp>
        <p:nvSpPr>
          <p:cNvPr id="2" name="Rectangle 1">
            <a:extLst>
              <a:ext uri="{FF2B5EF4-FFF2-40B4-BE49-F238E27FC236}">
                <a16:creationId xmlns:a16="http://schemas.microsoft.com/office/drawing/2014/main" id="{D380D176-8072-4C85-8136-D478BCAAA9E7}"/>
              </a:ext>
            </a:extLst>
          </p:cNvPr>
          <p:cNvSpPr/>
          <p:nvPr/>
        </p:nvSpPr>
        <p:spPr>
          <a:xfrm>
            <a:off x="7648796" y="3287509"/>
            <a:ext cx="2613992" cy="462256"/>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2400" b="1" dirty="0">
                <a:latin typeface="Open"/>
              </a:rPr>
              <a:t>Verbal </a:t>
            </a:r>
            <a:r>
              <a:rPr lang="fr-FR" sz="2400" b="1" dirty="0" err="1">
                <a:latin typeface="Open"/>
              </a:rPr>
              <a:t>behaviors</a:t>
            </a:r>
            <a:endParaRPr lang="fr-FR" sz="2400" b="1" dirty="0">
              <a:latin typeface="Open"/>
            </a:endParaRPr>
          </a:p>
        </p:txBody>
      </p:sp>
      <p:sp>
        <p:nvSpPr>
          <p:cNvPr id="22" name="Rectangle 21">
            <a:extLst>
              <a:ext uri="{FF2B5EF4-FFF2-40B4-BE49-F238E27FC236}">
                <a16:creationId xmlns:a16="http://schemas.microsoft.com/office/drawing/2014/main" id="{1166C6A8-D5F6-4BAD-B899-6605BDBCD75D}"/>
              </a:ext>
            </a:extLst>
          </p:cNvPr>
          <p:cNvSpPr/>
          <p:nvPr/>
        </p:nvSpPr>
        <p:spPr>
          <a:xfrm>
            <a:off x="6974876" y="4811076"/>
            <a:ext cx="2742307" cy="435684"/>
          </a:xfrm>
          <a:prstGeom prst="rect">
            <a:avLst/>
          </a:prstGeom>
          <a:solidFill>
            <a:schemeClr val="accent6"/>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2400" b="1" dirty="0">
                <a:latin typeface="Open"/>
              </a:rPr>
              <a:t>Strategic </a:t>
            </a:r>
            <a:r>
              <a:rPr lang="fr-FR" sz="2400" b="1" dirty="0" err="1">
                <a:latin typeface="Open"/>
              </a:rPr>
              <a:t>behaviors</a:t>
            </a:r>
            <a:endParaRPr lang="fr-FR" sz="2400" b="1" dirty="0">
              <a:latin typeface="Open"/>
            </a:endParaRPr>
          </a:p>
        </p:txBody>
      </p:sp>
      <p:sp>
        <p:nvSpPr>
          <p:cNvPr id="42" name="ZoneTexte 41">
            <a:extLst>
              <a:ext uri="{FF2B5EF4-FFF2-40B4-BE49-F238E27FC236}">
                <a16:creationId xmlns:a16="http://schemas.microsoft.com/office/drawing/2014/main" id="{90BD41F7-3EE9-417D-9440-18C84CC1164C}"/>
              </a:ext>
            </a:extLst>
          </p:cNvPr>
          <p:cNvSpPr txBox="1"/>
          <p:nvPr/>
        </p:nvSpPr>
        <p:spPr>
          <a:xfrm>
            <a:off x="4852604" y="6000201"/>
            <a:ext cx="6986849" cy="461665"/>
          </a:xfrm>
          <a:prstGeom prst="rect">
            <a:avLst/>
          </a:prstGeom>
          <a:noFill/>
        </p:spPr>
        <p:txBody>
          <a:bodyPr wrap="none" rtlCol="0">
            <a:spAutoFit/>
          </a:bodyPr>
          <a:lstStyle/>
          <a:p>
            <a:r>
              <a:rPr lang="en-US" sz="2400" b="1" dirty="0"/>
              <a:t>How dominance influences the negotiation strategy ?</a:t>
            </a:r>
          </a:p>
        </p:txBody>
      </p:sp>
      <p:pic>
        <p:nvPicPr>
          <p:cNvPr id="10" name="Image 9">
            <a:extLst>
              <a:ext uri="{FF2B5EF4-FFF2-40B4-BE49-F238E27FC236}">
                <a16:creationId xmlns:a16="http://schemas.microsoft.com/office/drawing/2014/main" id="{51BF8C44-1B38-4686-BEA4-DB9B368D74C9}"/>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4656" y="2152185"/>
            <a:ext cx="3771815" cy="3647426"/>
          </a:xfrm>
          <a:prstGeom prst="rect">
            <a:avLst/>
          </a:prstGeom>
        </p:spPr>
      </p:pic>
      <p:pic>
        <p:nvPicPr>
          <p:cNvPr id="31" name="Image 30">
            <a:extLst>
              <a:ext uri="{FF2B5EF4-FFF2-40B4-BE49-F238E27FC236}">
                <a16:creationId xmlns:a16="http://schemas.microsoft.com/office/drawing/2014/main" id="{D1343C83-572E-4081-811B-84DCD9EFEB5F}"/>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891908" y="2486534"/>
            <a:ext cx="493127" cy="591707"/>
          </a:xfrm>
          <a:prstGeom prst="rect">
            <a:avLst/>
          </a:prstGeom>
        </p:spPr>
      </p:pic>
      <p:pic>
        <p:nvPicPr>
          <p:cNvPr id="32" name="Image 31">
            <a:extLst>
              <a:ext uri="{FF2B5EF4-FFF2-40B4-BE49-F238E27FC236}">
                <a16:creationId xmlns:a16="http://schemas.microsoft.com/office/drawing/2014/main" id="{B0B64118-D4CC-4A8B-A6B9-292FAC9D5E96}"/>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4284195" y="2486534"/>
            <a:ext cx="493127" cy="591707"/>
          </a:xfrm>
          <a:prstGeom prst="rect">
            <a:avLst/>
          </a:prstGeom>
        </p:spPr>
      </p:pic>
    </p:spTree>
    <p:extLst>
      <p:ext uri="{BB962C8B-B14F-4D97-AF65-F5344CB8AC3E}">
        <p14:creationId xmlns:p14="http://schemas.microsoft.com/office/powerpoint/2010/main" val="391115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4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596A0CE4-4451-42D2-A046-FA089C9F80A8}"/>
              </a:ext>
            </a:extLst>
          </p:cNvPr>
          <p:cNvSpPr>
            <a:spLocks noGrp="1"/>
          </p:cNvSpPr>
          <p:nvPr>
            <p:ph type="sldNum" sz="quarter" idx="12"/>
          </p:nvPr>
        </p:nvSpPr>
        <p:spPr/>
        <p:txBody>
          <a:bodyPr/>
          <a:lstStyle/>
          <a:p>
            <a:fld id="{EAE346B8-B207-44B2-9593-768E5DB0BF9F}" type="slidenum">
              <a:rPr lang="fr-FR" smtClean="0"/>
              <a:t>16</a:t>
            </a:fld>
            <a:endParaRPr lang="fr-FR"/>
          </a:p>
        </p:txBody>
      </p:sp>
      <p:sp>
        <p:nvSpPr>
          <p:cNvPr id="5" name="Titre 1">
            <a:extLst>
              <a:ext uri="{FF2B5EF4-FFF2-40B4-BE49-F238E27FC236}">
                <a16:creationId xmlns:a16="http://schemas.microsoft.com/office/drawing/2014/main" id="{A09EAE38-D660-4141-8DD2-16A77CE2D8B4}"/>
              </a:ext>
            </a:extLst>
          </p:cNvPr>
          <p:cNvSpPr>
            <a:spLocks noGrp="1"/>
          </p:cNvSpPr>
          <p:nvPr>
            <p:ph type="title"/>
          </p:nvPr>
        </p:nvSpPr>
        <p:spPr>
          <a:xfrm>
            <a:off x="346276" y="205142"/>
            <a:ext cx="11845724" cy="1064475"/>
          </a:xfrm>
        </p:spPr>
        <p:txBody>
          <a:bodyPr>
            <a:normAutofit/>
          </a:bodyPr>
          <a:lstStyle/>
          <a:p>
            <a:r>
              <a:rPr lang="en-US" sz="3200" b="1" cap="all" dirty="0">
                <a:solidFill>
                  <a:schemeClr val="accent4"/>
                </a:solidFill>
                <a:latin typeface="Open Sans" panose="020B0606030504020204" pitchFamily="34" charset="0"/>
              </a:rPr>
              <a:t>Negotiation strategy: </a:t>
            </a:r>
            <a:r>
              <a:rPr lang="en-US" sz="3200" b="1" cap="all" dirty="0">
                <a:solidFill>
                  <a:srgbClr val="2F3A46"/>
                </a:solidFill>
                <a:latin typeface="Open Sans" panose="020B0606030504020204" pitchFamily="34" charset="0"/>
              </a:rPr>
              <a:t>Behaviors OF DOMINANCE</a:t>
            </a:r>
            <a:endParaRPr lang="fr-FR" sz="3200" b="1" cap="all" dirty="0">
              <a:solidFill>
                <a:srgbClr val="2F3A46"/>
              </a:solidFill>
              <a:latin typeface="Open Sans" panose="020B0606030504020204" pitchFamily="34" charset="0"/>
            </a:endParaRPr>
          </a:p>
        </p:txBody>
      </p:sp>
      <p:grpSp>
        <p:nvGrpSpPr>
          <p:cNvPr id="35" name="Groupe 34">
            <a:extLst>
              <a:ext uri="{FF2B5EF4-FFF2-40B4-BE49-F238E27FC236}">
                <a16:creationId xmlns:a16="http://schemas.microsoft.com/office/drawing/2014/main" id="{6105C4DC-4A1B-4C13-A9A9-713ABFA8F422}"/>
              </a:ext>
            </a:extLst>
          </p:cNvPr>
          <p:cNvGrpSpPr/>
          <p:nvPr/>
        </p:nvGrpSpPr>
        <p:grpSpPr>
          <a:xfrm>
            <a:off x="9013535" y="2365426"/>
            <a:ext cx="3072114" cy="2561018"/>
            <a:chOff x="8810982" y="1065256"/>
            <a:chExt cx="3447628" cy="2580769"/>
          </a:xfrm>
        </p:grpSpPr>
        <p:grpSp>
          <p:nvGrpSpPr>
            <p:cNvPr id="11" name="Groupe 10">
              <a:extLst>
                <a:ext uri="{FF2B5EF4-FFF2-40B4-BE49-F238E27FC236}">
                  <a16:creationId xmlns:a16="http://schemas.microsoft.com/office/drawing/2014/main" id="{E3781057-70A6-4F00-B3EC-E5F44BC7EFE7}"/>
                </a:ext>
              </a:extLst>
            </p:cNvPr>
            <p:cNvGrpSpPr/>
            <p:nvPr/>
          </p:nvGrpSpPr>
          <p:grpSpPr>
            <a:xfrm>
              <a:off x="9019871" y="1065256"/>
              <a:ext cx="3238739" cy="2580769"/>
              <a:chOff x="8722139" y="1065256"/>
              <a:chExt cx="3556408" cy="2567391"/>
            </a:xfrm>
          </p:grpSpPr>
          <p:pic>
            <p:nvPicPr>
              <p:cNvPr id="9" name="Image 8">
                <a:extLst>
                  <a:ext uri="{FF2B5EF4-FFF2-40B4-BE49-F238E27FC236}">
                    <a16:creationId xmlns:a16="http://schemas.microsoft.com/office/drawing/2014/main" id="{48D08D55-FB63-4E85-B1EF-9773DC68328B}"/>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722139" y="1065256"/>
                <a:ext cx="3333192" cy="2567391"/>
              </a:xfrm>
              <a:prstGeom prst="rect">
                <a:avLst/>
              </a:prstGeom>
            </p:spPr>
          </p:pic>
          <p:sp>
            <p:nvSpPr>
              <p:cNvPr id="6" name="ZoneTexte 5">
                <a:extLst>
                  <a:ext uri="{FF2B5EF4-FFF2-40B4-BE49-F238E27FC236}">
                    <a16:creationId xmlns:a16="http://schemas.microsoft.com/office/drawing/2014/main" id="{502848C5-C2CC-4DF3-8807-DC702F01A1FE}"/>
                  </a:ext>
                </a:extLst>
              </p:cNvPr>
              <p:cNvSpPr txBox="1"/>
              <p:nvPr/>
            </p:nvSpPr>
            <p:spPr>
              <a:xfrm>
                <a:off x="10683446" y="2361733"/>
                <a:ext cx="1595101" cy="370251"/>
              </a:xfrm>
              <a:prstGeom prst="rect">
                <a:avLst/>
              </a:prstGeom>
              <a:noFill/>
            </p:spPr>
            <p:txBody>
              <a:bodyPr wrap="square" rtlCol="0">
                <a:spAutoFit/>
              </a:bodyPr>
              <a:lstStyle/>
              <a:p>
                <a:r>
                  <a:rPr lang="fr-FR" b="1" dirty="0"/>
                  <a:t>DOMINANT</a:t>
                </a:r>
              </a:p>
            </p:txBody>
          </p:sp>
        </p:grpSp>
        <p:sp>
          <p:nvSpPr>
            <p:cNvPr id="8" name="ZoneTexte 7">
              <a:extLst>
                <a:ext uri="{FF2B5EF4-FFF2-40B4-BE49-F238E27FC236}">
                  <a16:creationId xmlns:a16="http://schemas.microsoft.com/office/drawing/2014/main" id="{45B47E07-F23D-40F8-82A9-1242C3732897}"/>
                </a:ext>
              </a:extLst>
            </p:cNvPr>
            <p:cNvSpPr txBox="1"/>
            <p:nvPr/>
          </p:nvSpPr>
          <p:spPr>
            <a:xfrm>
              <a:off x="8810982" y="1889232"/>
              <a:ext cx="1689715" cy="372180"/>
            </a:xfrm>
            <a:prstGeom prst="rect">
              <a:avLst/>
            </a:prstGeom>
            <a:noFill/>
          </p:spPr>
          <p:txBody>
            <a:bodyPr wrap="square" rtlCol="0">
              <a:spAutoFit/>
            </a:bodyPr>
            <a:lstStyle/>
            <a:p>
              <a:r>
                <a:rPr lang="fr-FR" b="1" dirty="0"/>
                <a:t>SUBMISSIVE</a:t>
              </a:r>
              <a:endParaRPr lang="fr-FR" sz="1600" b="1" dirty="0"/>
            </a:p>
          </p:txBody>
        </p:sp>
      </p:grpSp>
      <p:sp>
        <p:nvSpPr>
          <p:cNvPr id="36" name="ZoneTexte 35">
            <a:extLst>
              <a:ext uri="{FF2B5EF4-FFF2-40B4-BE49-F238E27FC236}">
                <a16:creationId xmlns:a16="http://schemas.microsoft.com/office/drawing/2014/main" id="{9C96FEE6-9543-4651-B016-5D2B6CB7EA88}"/>
              </a:ext>
            </a:extLst>
          </p:cNvPr>
          <p:cNvSpPr txBox="1"/>
          <p:nvPr/>
        </p:nvSpPr>
        <p:spPr>
          <a:xfrm>
            <a:off x="246852" y="1320773"/>
            <a:ext cx="5428474" cy="369332"/>
          </a:xfrm>
          <a:prstGeom prst="rect">
            <a:avLst/>
          </a:prstGeom>
          <a:noFill/>
        </p:spPr>
        <p:txBody>
          <a:bodyPr wrap="none" rtlCol="0">
            <a:spAutoFit/>
          </a:bodyPr>
          <a:lstStyle/>
          <a:p>
            <a:r>
              <a:rPr lang="en-US" b="1" dirty="0">
                <a:solidFill>
                  <a:schemeClr val="accent4"/>
                </a:solidFill>
                <a:latin typeface="Open Sans" panose="020B0606030504020204"/>
              </a:rPr>
              <a:t>BEHAVIOURS OF DOMINANCE IN NEGOTIATION</a:t>
            </a:r>
          </a:p>
        </p:txBody>
      </p:sp>
      <p:grpSp>
        <p:nvGrpSpPr>
          <p:cNvPr id="39" name="Group 107">
            <a:extLst>
              <a:ext uri="{FF2B5EF4-FFF2-40B4-BE49-F238E27FC236}">
                <a16:creationId xmlns:a16="http://schemas.microsoft.com/office/drawing/2014/main" id="{3C26675C-6C31-4CD3-A3D4-82BFBB6CD0F3}"/>
              </a:ext>
            </a:extLst>
          </p:cNvPr>
          <p:cNvGrpSpPr/>
          <p:nvPr/>
        </p:nvGrpSpPr>
        <p:grpSpPr>
          <a:xfrm>
            <a:off x="1332421" y="2005755"/>
            <a:ext cx="7858174" cy="843720"/>
            <a:chOff x="8889371" y="1937292"/>
            <a:chExt cx="8953739" cy="1031203"/>
          </a:xfrm>
        </p:grpSpPr>
        <p:sp>
          <p:nvSpPr>
            <p:cNvPr id="49" name="TextBox 114">
              <a:extLst>
                <a:ext uri="{FF2B5EF4-FFF2-40B4-BE49-F238E27FC236}">
                  <a16:creationId xmlns:a16="http://schemas.microsoft.com/office/drawing/2014/main" id="{A02657FF-69BF-495E-A1F5-E3574FEBF64B}"/>
                </a:ext>
              </a:extLst>
            </p:cNvPr>
            <p:cNvSpPr txBox="1"/>
            <p:nvPr/>
          </p:nvSpPr>
          <p:spPr>
            <a:xfrm>
              <a:off x="8889371" y="1937292"/>
              <a:ext cx="8595517" cy="526634"/>
            </a:xfrm>
            <a:prstGeom prst="rect">
              <a:avLst/>
            </a:prstGeom>
            <a:noFill/>
          </p:spPr>
          <p:txBody>
            <a:bodyPr wrap="square" lIns="0" rIns="0" rtlCol="0" anchor="b">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b="1" kern="0" dirty="0">
                  <a:solidFill>
                    <a:schemeClr val="accent1">
                      <a:lumMod val="75000"/>
                    </a:schemeClr>
                  </a:solidFill>
                </a:rPr>
                <a:t>Level of demand and concession </a:t>
              </a:r>
              <a:r>
                <a:rPr lang="en-US" sz="2000" b="1" kern="0" dirty="0">
                  <a:solidFill>
                    <a:schemeClr val="accent1">
                      <a:lumMod val="75000"/>
                    </a:schemeClr>
                  </a:solidFill>
                </a:rPr>
                <a:t>(</a:t>
              </a:r>
              <a:r>
                <a:rPr lang="en-US" sz="2000" b="1" kern="0" dirty="0" err="1">
                  <a:solidFill>
                    <a:schemeClr val="accent1">
                      <a:lumMod val="75000"/>
                    </a:schemeClr>
                  </a:solidFill>
                </a:rPr>
                <a:t>Dedreu</a:t>
              </a:r>
              <a:r>
                <a:rPr lang="en-US" sz="2000" b="1" kern="0" dirty="0">
                  <a:solidFill>
                    <a:schemeClr val="accent1">
                      <a:lumMod val="75000"/>
                    </a:schemeClr>
                  </a:solidFill>
                </a:rPr>
                <a:t> et al 95)</a:t>
              </a:r>
              <a:endParaRPr lang="en-US" sz="2400" b="1" kern="0" dirty="0">
                <a:solidFill>
                  <a:schemeClr val="accent1">
                    <a:lumMod val="75000"/>
                  </a:schemeClr>
                </a:solidFill>
              </a:endParaRPr>
            </a:p>
          </p:txBody>
        </p:sp>
        <p:sp>
          <p:nvSpPr>
            <p:cNvPr id="50" name="Rectangle 49">
              <a:extLst>
                <a:ext uri="{FF2B5EF4-FFF2-40B4-BE49-F238E27FC236}">
                  <a16:creationId xmlns:a16="http://schemas.microsoft.com/office/drawing/2014/main" id="{19F58BA9-8A8B-44F1-AA54-3D29B792CD48}"/>
                </a:ext>
              </a:extLst>
            </p:cNvPr>
            <p:cNvSpPr/>
            <p:nvPr/>
          </p:nvSpPr>
          <p:spPr>
            <a:xfrm>
              <a:off x="9058777" y="2476053"/>
              <a:ext cx="8784333" cy="492442"/>
            </a:xfrm>
            <a:prstGeom prst="rect">
              <a:avLst/>
            </a:prstGeom>
          </p:spPr>
          <p:txBody>
            <a:bodyPr wrap="square" lIns="0" rIns="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900"/>
                </a:spcBef>
              </a:pPr>
              <a:r>
                <a:rPr lang="en-US" dirty="0">
                  <a:latin typeface="Open Sans" panose="020B0606030504020204"/>
                </a:rPr>
                <a:t>Dominance is associated to a high level of demand and a low level of concessions</a:t>
              </a:r>
            </a:p>
          </p:txBody>
        </p:sp>
      </p:grpSp>
      <p:grpSp>
        <p:nvGrpSpPr>
          <p:cNvPr id="52" name="Groupe 51">
            <a:extLst>
              <a:ext uri="{FF2B5EF4-FFF2-40B4-BE49-F238E27FC236}">
                <a16:creationId xmlns:a16="http://schemas.microsoft.com/office/drawing/2014/main" id="{598C5384-A538-4F41-996B-E857E53C38E9}"/>
              </a:ext>
            </a:extLst>
          </p:cNvPr>
          <p:cNvGrpSpPr/>
          <p:nvPr/>
        </p:nvGrpSpPr>
        <p:grpSpPr>
          <a:xfrm>
            <a:off x="685040" y="3437275"/>
            <a:ext cx="8469332" cy="1086312"/>
            <a:chOff x="685041" y="4590462"/>
            <a:chExt cx="6713617" cy="1086312"/>
          </a:xfrm>
        </p:grpSpPr>
        <p:grpSp>
          <p:nvGrpSpPr>
            <p:cNvPr id="40" name="Group 108">
              <a:extLst>
                <a:ext uri="{FF2B5EF4-FFF2-40B4-BE49-F238E27FC236}">
                  <a16:creationId xmlns:a16="http://schemas.microsoft.com/office/drawing/2014/main" id="{853E55C3-0BC5-496D-8C67-FD1B55960E2E}"/>
                </a:ext>
              </a:extLst>
            </p:cNvPr>
            <p:cNvGrpSpPr/>
            <p:nvPr/>
          </p:nvGrpSpPr>
          <p:grpSpPr>
            <a:xfrm>
              <a:off x="1169505" y="4590462"/>
              <a:ext cx="6229153" cy="1086312"/>
              <a:chOff x="8889372" y="1889411"/>
              <a:chExt cx="2968267" cy="1448415"/>
            </a:xfrm>
          </p:grpSpPr>
          <p:sp>
            <p:nvSpPr>
              <p:cNvPr id="47" name="TextBox 112">
                <a:extLst>
                  <a:ext uri="{FF2B5EF4-FFF2-40B4-BE49-F238E27FC236}">
                    <a16:creationId xmlns:a16="http://schemas.microsoft.com/office/drawing/2014/main" id="{C8B1D572-2C8B-49B8-8AC2-CF5BD1E19063}"/>
                  </a:ext>
                </a:extLst>
              </p:cNvPr>
              <p:cNvSpPr txBox="1"/>
              <p:nvPr/>
            </p:nvSpPr>
            <p:spPr>
              <a:xfrm>
                <a:off x="8889372" y="1889411"/>
                <a:ext cx="2812674" cy="574516"/>
              </a:xfrm>
              <a:prstGeom prst="rect">
                <a:avLst/>
              </a:prstGeom>
              <a:noFill/>
            </p:spPr>
            <p:txBody>
              <a:bodyPr wrap="square" lIns="0" rIns="0" rtlCol="0" anchor="b">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2200" b="1" dirty="0">
                    <a:solidFill>
                      <a:schemeClr val="accent4"/>
                    </a:solidFill>
                  </a:rPr>
                  <a:t>Self vs other </a:t>
                </a:r>
                <a:r>
                  <a:rPr lang="da-DK" sz="2000" b="1" dirty="0">
                    <a:solidFill>
                      <a:schemeClr val="accent4"/>
                    </a:solidFill>
                  </a:rPr>
                  <a:t>(Fiske 93, DeDreu et al 95)</a:t>
                </a:r>
                <a:endParaRPr lang="en-US" sz="2200" b="1" dirty="0">
                  <a:solidFill>
                    <a:schemeClr val="accent4"/>
                  </a:solidFill>
                </a:endParaRPr>
              </a:p>
            </p:txBody>
          </p:sp>
          <p:sp>
            <p:nvSpPr>
              <p:cNvPr id="48" name="Rectangle 47">
                <a:extLst>
                  <a:ext uri="{FF2B5EF4-FFF2-40B4-BE49-F238E27FC236}">
                    <a16:creationId xmlns:a16="http://schemas.microsoft.com/office/drawing/2014/main" id="{93784A63-AF50-4090-B476-EF768192B29B}"/>
                  </a:ext>
                </a:extLst>
              </p:cNvPr>
              <p:cNvSpPr/>
              <p:nvPr/>
            </p:nvSpPr>
            <p:spPr>
              <a:xfrm>
                <a:off x="8889372" y="2476052"/>
                <a:ext cx="2968267" cy="861774"/>
              </a:xfrm>
              <a:prstGeom prst="rect">
                <a:avLst/>
              </a:prstGeom>
            </p:spPr>
            <p:txBody>
              <a:bodyPr wrap="square" lIns="0" rIns="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spcBef>
                    <a:spcPts val="900"/>
                  </a:spcBef>
                </a:pPr>
                <a:r>
                  <a:rPr lang="en-US" dirty="0">
                    <a:solidFill>
                      <a:prstClr val="black"/>
                    </a:solidFill>
                    <a:latin typeface="Open Sans" panose="020B0606030504020204"/>
                  </a:rPr>
                  <a:t>Dominant individuals are self-centered and only interested in satisfying their own preferences.</a:t>
                </a:r>
                <a:endParaRPr lang="en-US" sz="1050" dirty="0">
                  <a:latin typeface="Open Sans" panose="020B0606030504020204"/>
                </a:endParaRPr>
              </a:p>
            </p:txBody>
          </p:sp>
        </p:grpSp>
        <p:sp>
          <p:nvSpPr>
            <p:cNvPr id="44" name="Rectangle 43">
              <a:extLst>
                <a:ext uri="{FF2B5EF4-FFF2-40B4-BE49-F238E27FC236}">
                  <a16:creationId xmlns:a16="http://schemas.microsoft.com/office/drawing/2014/main" id="{65669169-D3C1-4BA3-9FB2-7FDD65389F25}"/>
                </a:ext>
              </a:extLst>
            </p:cNvPr>
            <p:cNvSpPr/>
            <p:nvPr/>
          </p:nvSpPr>
          <p:spPr>
            <a:xfrm>
              <a:off x="685041" y="4611920"/>
              <a:ext cx="279323"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100" b="1" dirty="0"/>
                <a:t>2</a:t>
              </a:r>
            </a:p>
          </p:txBody>
        </p:sp>
      </p:grpSp>
      <p:sp>
        <p:nvSpPr>
          <p:cNvPr id="54" name="Rectangle 53">
            <a:extLst>
              <a:ext uri="{FF2B5EF4-FFF2-40B4-BE49-F238E27FC236}">
                <a16:creationId xmlns:a16="http://schemas.microsoft.com/office/drawing/2014/main" id="{7B137723-0287-44A7-BCEF-EA53B7E7CC02}"/>
              </a:ext>
            </a:extLst>
          </p:cNvPr>
          <p:cNvSpPr/>
          <p:nvPr/>
        </p:nvSpPr>
        <p:spPr>
          <a:xfrm>
            <a:off x="685040" y="2062238"/>
            <a:ext cx="374404" cy="374404"/>
          </a:xfrm>
          <a:prstGeom prst="rect">
            <a:avLst/>
          </a:prstGeom>
          <a:solidFill>
            <a:schemeClr val="accent1">
              <a:lumMod val="75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100" b="1" kern="0" dirty="0">
                <a:solidFill>
                  <a:prstClr val="white"/>
                </a:solidFill>
                <a:latin typeface="Calibri"/>
              </a:rPr>
              <a:t>1</a:t>
            </a: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grpSp>
        <p:nvGrpSpPr>
          <p:cNvPr id="59" name="Group 109">
            <a:extLst>
              <a:ext uri="{FF2B5EF4-FFF2-40B4-BE49-F238E27FC236}">
                <a16:creationId xmlns:a16="http://schemas.microsoft.com/office/drawing/2014/main" id="{67B4893E-1698-4439-BD93-73290F2210C3}"/>
              </a:ext>
            </a:extLst>
          </p:cNvPr>
          <p:cNvGrpSpPr/>
          <p:nvPr/>
        </p:nvGrpSpPr>
        <p:grpSpPr>
          <a:xfrm>
            <a:off x="1332421" y="4880632"/>
            <a:ext cx="6451550" cy="1201729"/>
            <a:chOff x="8889372" y="1889411"/>
            <a:chExt cx="2812674" cy="1602304"/>
          </a:xfrm>
        </p:grpSpPr>
        <p:sp>
          <p:nvSpPr>
            <p:cNvPr id="60" name="TextBox 110">
              <a:extLst>
                <a:ext uri="{FF2B5EF4-FFF2-40B4-BE49-F238E27FC236}">
                  <a16:creationId xmlns:a16="http://schemas.microsoft.com/office/drawing/2014/main" id="{EB9C8B63-117B-46D2-A777-C1522E167CAD}"/>
                </a:ext>
              </a:extLst>
            </p:cNvPr>
            <p:cNvSpPr txBox="1"/>
            <p:nvPr/>
          </p:nvSpPr>
          <p:spPr>
            <a:xfrm>
              <a:off x="8889372" y="1889411"/>
              <a:ext cx="2812674" cy="574516"/>
            </a:xfrm>
            <a:prstGeom prst="rect">
              <a:avLst/>
            </a:prstGeom>
            <a:noFill/>
          </p:spPr>
          <p:txBody>
            <a:bodyPr wrap="square" lIns="0" rIns="0" rtlCol="0" anchor="b">
              <a:spAutoFit/>
            </a:bodyPr>
            <a:lstStyle/>
            <a:p>
              <a:pPr lvl="0"/>
              <a:r>
                <a:rPr lang="en-US" sz="2200" b="1" kern="0" dirty="0">
                  <a:solidFill>
                    <a:srgbClr val="4B2C50"/>
                  </a:solidFill>
                </a:rPr>
                <a:t>Lead of the negotiation </a:t>
              </a:r>
              <a:r>
                <a:rPr lang="en-US" sz="2000" b="1" kern="0" dirty="0">
                  <a:solidFill>
                    <a:srgbClr val="4B2C50"/>
                  </a:solidFill>
                </a:rPr>
                <a:t>(</a:t>
              </a:r>
              <a:r>
                <a:rPr lang="en-US" sz="2000" b="1" kern="0" dirty="0" err="1">
                  <a:solidFill>
                    <a:srgbClr val="4B2C50"/>
                  </a:solidFill>
                </a:rPr>
                <a:t>Dedreu,VanKleef</a:t>
              </a:r>
              <a:r>
                <a:rPr lang="en-US" sz="2000" b="1" kern="0" dirty="0">
                  <a:solidFill>
                    <a:srgbClr val="4B2C50"/>
                  </a:solidFill>
                </a:rPr>
                <a:t>, 04)</a:t>
              </a:r>
            </a:p>
          </p:txBody>
        </p:sp>
        <p:sp>
          <p:nvSpPr>
            <p:cNvPr id="61" name="Rectangle 60">
              <a:extLst>
                <a:ext uri="{FF2B5EF4-FFF2-40B4-BE49-F238E27FC236}">
                  <a16:creationId xmlns:a16="http://schemas.microsoft.com/office/drawing/2014/main" id="{79474A9F-684E-47F5-A206-3BCD95B80ECF}"/>
                </a:ext>
              </a:extLst>
            </p:cNvPr>
            <p:cNvSpPr/>
            <p:nvPr/>
          </p:nvSpPr>
          <p:spPr>
            <a:xfrm>
              <a:off x="8889372" y="2476053"/>
              <a:ext cx="2812674" cy="1015662"/>
            </a:xfrm>
            <a:prstGeom prst="rect">
              <a:avLst/>
            </a:prstGeom>
          </p:spPr>
          <p:txBody>
            <a:bodyPr wrap="square" lIns="0" rIns="0">
              <a:spAutoFit/>
            </a:bodyPr>
            <a:lstStyle/>
            <a:p>
              <a:pPr lvl="0" algn="just">
                <a:spcBef>
                  <a:spcPts val="900"/>
                </a:spcBef>
              </a:pPr>
              <a:r>
                <a:rPr lang="en-US" dirty="0">
                  <a:solidFill>
                    <a:prstClr val="black"/>
                  </a:solidFill>
                  <a:latin typeface="Open Sans" panose="020B0606030504020204"/>
                </a:rPr>
                <a:t>Dominant individuals tends to make the first move</a:t>
              </a:r>
            </a:p>
            <a:p>
              <a:pPr algn="just">
                <a:spcBef>
                  <a:spcPts val="900"/>
                </a:spcBef>
              </a:pPr>
              <a:r>
                <a:rPr lang="en-US" dirty="0">
                  <a:solidFill>
                    <a:prstClr val="black"/>
                  </a:solidFill>
                </a:rPr>
                <a:t>Control of the flow of the negotiation</a:t>
              </a:r>
            </a:p>
          </p:txBody>
        </p:sp>
      </p:grpSp>
      <p:sp>
        <p:nvSpPr>
          <p:cNvPr id="62" name="Rectangle 61">
            <a:extLst>
              <a:ext uri="{FF2B5EF4-FFF2-40B4-BE49-F238E27FC236}">
                <a16:creationId xmlns:a16="http://schemas.microsoft.com/office/drawing/2014/main" id="{4B72C539-540E-4851-8EB9-73A0DD933E6E}"/>
              </a:ext>
            </a:extLst>
          </p:cNvPr>
          <p:cNvSpPr/>
          <p:nvPr/>
        </p:nvSpPr>
        <p:spPr>
          <a:xfrm>
            <a:off x="686938" y="4881943"/>
            <a:ext cx="374404" cy="374404"/>
          </a:xfrm>
          <a:prstGeom prst="rect">
            <a:avLst/>
          </a:prstGeom>
          <a:solidFill>
            <a:srgbClr val="4B2C50"/>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100" b="1" kern="0" dirty="0">
                <a:solidFill>
                  <a:prstClr val="white"/>
                </a:solidFill>
                <a:latin typeface="Calibri"/>
              </a:rPr>
              <a:t>3</a:t>
            </a: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29288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AF6271-CED5-4005-BC69-0BF9B1D0EE63}"/>
              </a:ext>
            </a:extLst>
          </p:cNvPr>
          <p:cNvSpPr/>
          <p:nvPr/>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itle 3">
            <a:extLst>
              <a:ext uri="{FF2B5EF4-FFF2-40B4-BE49-F238E27FC236}">
                <a16:creationId xmlns:a16="http://schemas.microsoft.com/office/drawing/2014/main" id="{02A09FFD-81D6-4FF6-B8B5-EF8A1664DBCA}"/>
              </a:ext>
            </a:extLst>
          </p:cNvPr>
          <p:cNvSpPr txBox="1">
            <a:spLocks/>
          </p:cNvSpPr>
          <p:nvPr/>
        </p:nvSpPr>
        <p:spPr>
          <a:xfrm>
            <a:off x="1058119" y="2141316"/>
            <a:ext cx="10075762" cy="2158678"/>
          </a:xfrm>
          <a:prstGeom prst="rect">
            <a:avLst/>
          </a:prstGeom>
        </p:spPr>
        <p:txBody>
          <a:bodyPr vert="horz" lIns="91440" tIns="45720" rIns="91440" bIns="45720" rtlCol="0" anchor="b">
            <a:noAutofit/>
          </a:bodyPr>
          <a:lstStyle>
            <a:lvl1pPr algn="ctr" defTabSz="914400" rtl="0" eaLnBrk="1" latinLnBrk="0" hangingPunct="1">
              <a:spcBef>
                <a:spcPct val="0"/>
              </a:spcBef>
              <a:buNone/>
              <a:defRPr lang="en-US" sz="4500" b="1" kern="1200" cap="all" normalizeH="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all" spc="0" normalizeH="0" baseline="0" dirty="0">
                <a:ln>
                  <a:noFill/>
                </a:ln>
                <a:solidFill>
                  <a:schemeClr val="accent2"/>
                </a:solidFill>
                <a:effectLst/>
                <a:uLnTx/>
                <a:uFillTx/>
                <a:latin typeface="Open Sans" panose="020B0606030504020204" pitchFamily="34" charset="0"/>
              </a:rPr>
              <a:t>Model</a:t>
            </a:r>
            <a:r>
              <a:rPr kumimoji="0" lang="fr-FR" sz="4000" b="1" i="0" u="none" strike="noStrike" kern="1200" cap="all" spc="0" normalizeH="0" baseline="0" noProof="0" dirty="0">
                <a:ln>
                  <a:noFill/>
                </a:ln>
                <a:solidFill>
                  <a:schemeClr val="accent2"/>
                </a:solidFill>
                <a:effectLst/>
                <a:uLnTx/>
                <a:uFillTx/>
                <a:latin typeface="Open Sans" panose="020B0606030504020204" pitchFamily="34" charset="0"/>
              </a:rPr>
              <a:t> of collaborative </a:t>
            </a:r>
            <a:r>
              <a:rPr kumimoji="0" lang="fr-FR" sz="4000" b="1" i="0" u="none" strike="noStrike" kern="1200" cap="all" spc="0" normalizeH="0" baseline="0" noProof="0" dirty="0" err="1">
                <a:ln>
                  <a:noFill/>
                </a:ln>
                <a:solidFill>
                  <a:schemeClr val="accent2"/>
                </a:solidFill>
                <a:effectLst/>
                <a:uLnTx/>
                <a:uFillTx/>
                <a:latin typeface="Open Sans" panose="020B0606030504020204" pitchFamily="34" charset="0"/>
              </a:rPr>
              <a:t>negotiation</a:t>
            </a:r>
            <a:r>
              <a:rPr kumimoji="0" lang="fr-FR" sz="4000" b="1" i="0" u="none" strike="noStrike" kern="1200" cap="all" spc="0" normalizeH="0" baseline="0" noProof="0" dirty="0">
                <a:ln>
                  <a:noFill/>
                </a:ln>
                <a:solidFill>
                  <a:schemeClr val="accent2"/>
                </a:solidFill>
                <a:effectLst/>
                <a:uLnTx/>
                <a:uFillTx/>
                <a:latin typeface="Open Sans" panose="020B0606030504020204" pitchFamily="34" charset="0"/>
              </a:rPr>
              <a:t>: </a:t>
            </a:r>
            <a:r>
              <a:rPr kumimoji="0" lang="fr-FR" sz="4000" b="1" i="0" u="none" strike="noStrike" kern="1200" cap="all" spc="0" normalizeH="0" baseline="0" noProof="0" dirty="0" err="1">
                <a:ln>
                  <a:noFill/>
                </a:ln>
                <a:effectLst/>
                <a:uLnTx/>
                <a:uFillTx/>
                <a:latin typeface="Open Sans" panose="020B0606030504020204" pitchFamily="34" charset="0"/>
              </a:rPr>
              <a:t>decision</a:t>
            </a:r>
            <a:r>
              <a:rPr kumimoji="0" lang="fr-FR" sz="4000" b="1" i="0" u="none" strike="noStrike" kern="1200" cap="all" spc="0" normalizeH="0" baseline="0" noProof="0" dirty="0">
                <a:ln>
                  <a:noFill/>
                </a:ln>
                <a:effectLst/>
                <a:uLnTx/>
                <a:uFillTx/>
                <a:latin typeface="Open Sans" panose="020B0606030504020204" pitchFamily="34" charset="0"/>
              </a:rPr>
              <a:t> </a:t>
            </a:r>
            <a:r>
              <a:rPr kumimoji="0" lang="fr-FR" sz="4000" b="1" i="0" u="none" strike="noStrike" kern="1200" cap="all" spc="0" normalizeH="0" baseline="0" noProof="0" dirty="0" err="1">
                <a:ln>
                  <a:noFill/>
                </a:ln>
                <a:effectLst/>
                <a:uLnTx/>
                <a:uFillTx/>
                <a:latin typeface="Open Sans" panose="020B0606030504020204" pitchFamily="34" charset="0"/>
              </a:rPr>
              <a:t>based</a:t>
            </a:r>
            <a:r>
              <a:rPr kumimoji="0" lang="fr-FR" sz="4000" b="1" i="0" u="none" strike="noStrike" kern="1200" cap="all" spc="0" normalizeH="0" baseline="0" noProof="0" dirty="0">
                <a:ln>
                  <a:noFill/>
                </a:ln>
                <a:effectLst/>
                <a:uLnTx/>
                <a:uFillTx/>
                <a:latin typeface="Open Sans" panose="020B0606030504020204" pitchFamily="34" charset="0"/>
              </a:rPr>
              <a:t> on </a:t>
            </a:r>
            <a:r>
              <a:rPr kumimoji="0" lang="fr-FR" sz="4000" b="1" i="0" u="none" strike="noStrike" kern="1200" cap="all" spc="0" normalizeH="0" baseline="0" noProof="0" dirty="0" err="1">
                <a:ln>
                  <a:noFill/>
                </a:ln>
                <a:effectLst/>
                <a:uLnTx/>
                <a:uFillTx/>
                <a:latin typeface="Open Sans" panose="020B0606030504020204" pitchFamily="34" charset="0"/>
              </a:rPr>
              <a:t>behavior</a:t>
            </a:r>
            <a:r>
              <a:rPr kumimoji="0" lang="fr-FR" sz="4000" b="1" i="0" u="none" strike="noStrike" kern="1200" cap="all" spc="0" normalizeH="0" baseline="0" noProof="0" dirty="0">
                <a:ln>
                  <a:noFill/>
                </a:ln>
                <a:effectLst/>
                <a:uLnTx/>
                <a:uFillTx/>
                <a:latin typeface="Open Sans" panose="020B0606030504020204" pitchFamily="34" charset="0"/>
              </a:rPr>
              <a:t> of dominance</a:t>
            </a:r>
            <a:endParaRPr kumimoji="0" lang="fr-FR" sz="4000" b="1" i="0" u="none" strike="noStrike" kern="1200" cap="all" spc="0" normalizeH="0" baseline="0" noProof="0" dirty="0">
              <a:ln>
                <a:noFill/>
              </a:ln>
              <a:solidFill>
                <a:schemeClr val="accent2"/>
              </a:solidFill>
              <a:effectLst/>
              <a:uLnTx/>
              <a:uFillTx/>
              <a:latin typeface="Open Sans" panose="020B0606030504020204" pitchFamily="34" charset="0"/>
            </a:endParaRPr>
          </a:p>
        </p:txBody>
      </p:sp>
      <p:sp>
        <p:nvSpPr>
          <p:cNvPr id="2" name="Espace réservé du numéro de diapositive 1">
            <a:extLst>
              <a:ext uri="{FF2B5EF4-FFF2-40B4-BE49-F238E27FC236}">
                <a16:creationId xmlns:a16="http://schemas.microsoft.com/office/drawing/2014/main" id="{B936740F-35E9-40EE-8F1E-47C69E1E1976}"/>
              </a:ext>
            </a:extLst>
          </p:cNvPr>
          <p:cNvSpPr>
            <a:spLocks noGrp="1"/>
          </p:cNvSpPr>
          <p:nvPr>
            <p:ph type="sldNum" sz="quarter" idx="12"/>
          </p:nvPr>
        </p:nvSpPr>
        <p:spPr/>
        <p:txBody>
          <a:bodyPr/>
          <a:lstStyle/>
          <a:p>
            <a:fld id="{EAE346B8-B207-44B2-9593-768E5DB0BF9F}" type="slidenum">
              <a:rPr lang="fr-FR" smtClean="0"/>
              <a:t>17</a:t>
            </a:fld>
            <a:endParaRPr lang="fr-FR"/>
          </a:p>
        </p:txBody>
      </p:sp>
      <p:sp>
        <p:nvSpPr>
          <p:cNvPr id="3" name="ZoneTexte 2">
            <a:extLst>
              <a:ext uri="{FF2B5EF4-FFF2-40B4-BE49-F238E27FC236}">
                <a16:creationId xmlns:a16="http://schemas.microsoft.com/office/drawing/2014/main" id="{A749EB1D-0284-47C5-9920-07607C2D2656}"/>
              </a:ext>
            </a:extLst>
          </p:cNvPr>
          <p:cNvSpPr txBox="1"/>
          <p:nvPr/>
        </p:nvSpPr>
        <p:spPr>
          <a:xfrm>
            <a:off x="2129509" y="5394331"/>
            <a:ext cx="6327886" cy="369332"/>
          </a:xfrm>
          <a:prstGeom prst="rect">
            <a:avLst/>
          </a:prstGeom>
          <a:noFill/>
        </p:spPr>
        <p:txBody>
          <a:bodyPr wrap="none" rtlCol="0">
            <a:spAutoFit/>
          </a:bodyPr>
          <a:lstStyle/>
          <a:p>
            <a:r>
              <a:rPr lang="fr-FR" b="1" dirty="0" err="1">
                <a:solidFill>
                  <a:schemeClr val="bg1"/>
                </a:solidFill>
              </a:rPr>
              <a:t>Implementation</a:t>
            </a:r>
            <a:r>
              <a:rPr lang="fr-FR" b="1" dirty="0">
                <a:solidFill>
                  <a:schemeClr val="bg1"/>
                </a:solidFill>
              </a:rPr>
              <a:t> of the </a:t>
            </a:r>
            <a:r>
              <a:rPr lang="fr-FR" b="1" dirty="0" err="1">
                <a:solidFill>
                  <a:schemeClr val="bg1"/>
                </a:solidFill>
              </a:rPr>
              <a:t>three</a:t>
            </a:r>
            <a:r>
              <a:rPr lang="fr-FR" b="1" dirty="0">
                <a:solidFill>
                  <a:schemeClr val="bg1"/>
                </a:solidFill>
              </a:rPr>
              <a:t> </a:t>
            </a:r>
            <a:r>
              <a:rPr lang="fr-FR" b="1" dirty="0" err="1">
                <a:solidFill>
                  <a:schemeClr val="bg1"/>
                </a:solidFill>
              </a:rPr>
              <a:t>principles</a:t>
            </a:r>
            <a:r>
              <a:rPr lang="fr-FR" b="1" dirty="0">
                <a:solidFill>
                  <a:schemeClr val="bg1"/>
                </a:solidFill>
              </a:rPr>
              <a:t> in a </a:t>
            </a:r>
            <a:r>
              <a:rPr lang="fr-FR" b="1" dirty="0" err="1">
                <a:solidFill>
                  <a:schemeClr val="bg1"/>
                </a:solidFill>
              </a:rPr>
              <a:t>conversational</a:t>
            </a:r>
            <a:r>
              <a:rPr lang="fr-FR" b="1" dirty="0">
                <a:solidFill>
                  <a:schemeClr val="bg1"/>
                </a:solidFill>
              </a:rPr>
              <a:t> agent</a:t>
            </a:r>
          </a:p>
        </p:txBody>
      </p:sp>
    </p:spTree>
    <p:extLst>
      <p:ext uri="{BB962C8B-B14F-4D97-AF65-F5344CB8AC3E}">
        <p14:creationId xmlns:p14="http://schemas.microsoft.com/office/powerpoint/2010/main" val="37247602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e 4">
            <a:extLst>
              <a:ext uri="{FF2B5EF4-FFF2-40B4-BE49-F238E27FC236}">
                <a16:creationId xmlns:a16="http://schemas.microsoft.com/office/drawing/2014/main" id="{78972537-EDB6-40F1-8F49-27EE5B876914}"/>
              </a:ext>
            </a:extLst>
          </p:cNvPr>
          <p:cNvGrpSpPr/>
          <p:nvPr/>
        </p:nvGrpSpPr>
        <p:grpSpPr>
          <a:xfrm>
            <a:off x="8349278" y="4977187"/>
            <a:ext cx="1915875" cy="1465312"/>
            <a:chOff x="8349278" y="4977187"/>
            <a:chExt cx="1915875" cy="1465312"/>
          </a:xfrm>
        </p:grpSpPr>
        <p:sp>
          <p:nvSpPr>
            <p:cNvPr id="60" name="Shape 174">
              <a:extLst>
                <a:ext uri="{FF2B5EF4-FFF2-40B4-BE49-F238E27FC236}">
                  <a16:creationId xmlns:a16="http://schemas.microsoft.com/office/drawing/2014/main" id="{A2982279-EE49-407B-BA78-9C3D4B66726D}"/>
                </a:ext>
              </a:extLst>
            </p:cNvPr>
            <p:cNvSpPr/>
            <p:nvPr/>
          </p:nvSpPr>
          <p:spPr>
            <a:xfrm>
              <a:off x="8349278" y="5335052"/>
              <a:ext cx="1910639" cy="1107447"/>
            </a:xfrm>
            <a:prstGeom prst="rect">
              <a:avLst/>
            </a:prstGeom>
            <a:solidFill>
              <a:schemeClr val="bg2"/>
            </a:solidFill>
            <a:ln w="1270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61" name="Shape 150">
              <a:extLst>
                <a:ext uri="{FF2B5EF4-FFF2-40B4-BE49-F238E27FC236}">
                  <a16:creationId xmlns:a16="http://schemas.microsoft.com/office/drawing/2014/main" id="{0B5A5B44-4906-44D4-B50F-1F9F4C147064}"/>
                </a:ext>
              </a:extLst>
            </p:cNvPr>
            <p:cNvSpPr/>
            <p:nvPr/>
          </p:nvSpPr>
          <p:spPr>
            <a:xfrm>
              <a:off x="8354514" y="4977187"/>
              <a:ext cx="1910639" cy="373219"/>
            </a:xfrm>
            <a:prstGeom prst="rect">
              <a:avLst/>
            </a:prstGeom>
            <a:solidFill>
              <a:schemeClr val="bg2"/>
            </a:solidFill>
            <a:ln w="1905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schemeClr val="tx2">
                      <a:lumMod val="75000"/>
                    </a:schemeClr>
                  </a:solidFill>
                  <a:effectLst/>
                  <a:uLnTx/>
                  <a:uFillTx/>
                  <a:latin typeface="Open Sans"/>
                  <a:ea typeface="Calibri"/>
                  <a:cs typeface="Calibri"/>
                  <a:sym typeface="Calibri"/>
                </a:rPr>
                <a:t>Communication</a:t>
              </a:r>
              <a:endParaRPr kumimoji="0" sz="1400" b="0" i="0" u="none" strike="noStrike" kern="0" cap="none" spc="0" normalizeH="0" baseline="0" noProof="0" dirty="0">
                <a:ln>
                  <a:noFill/>
                </a:ln>
                <a:solidFill>
                  <a:schemeClr val="tx2">
                    <a:lumMod val="75000"/>
                  </a:schemeClr>
                </a:solidFill>
                <a:effectLst/>
                <a:uLnTx/>
                <a:uFillTx/>
                <a:latin typeface="Open Sans"/>
                <a:cs typeface="Arial"/>
                <a:sym typeface="Arial"/>
              </a:endParaRPr>
            </a:p>
          </p:txBody>
        </p:sp>
      </p:grpSp>
      <p:cxnSp>
        <p:nvCxnSpPr>
          <p:cNvPr id="53" name="Shape 163">
            <a:extLst>
              <a:ext uri="{FF2B5EF4-FFF2-40B4-BE49-F238E27FC236}">
                <a16:creationId xmlns:a16="http://schemas.microsoft.com/office/drawing/2014/main" id="{8EB08E9C-F5FD-43F9-B6AD-4E35DF9F6757}"/>
              </a:ext>
            </a:extLst>
          </p:cNvPr>
          <p:cNvCxnSpPr>
            <a:cxnSpLocks/>
          </p:cNvCxnSpPr>
          <p:nvPr/>
        </p:nvCxnSpPr>
        <p:spPr>
          <a:xfrm>
            <a:off x="7881563" y="5714420"/>
            <a:ext cx="2704954" cy="0"/>
          </a:xfrm>
          <a:prstGeom prst="straightConnector1">
            <a:avLst/>
          </a:prstGeom>
          <a:noFill/>
          <a:ln w="9525" cap="flat" cmpd="sng">
            <a:solidFill>
              <a:srgbClr val="44546A"/>
            </a:solidFill>
            <a:prstDash val="solid"/>
            <a:round/>
            <a:headEnd type="none" w="lg" len="lg"/>
            <a:tailEnd type="triangle" w="lg" len="lg"/>
          </a:ln>
        </p:spPr>
      </p:cxnSp>
      <p:sp>
        <p:nvSpPr>
          <p:cNvPr id="54" name="Shape 164">
            <a:extLst>
              <a:ext uri="{FF2B5EF4-FFF2-40B4-BE49-F238E27FC236}">
                <a16:creationId xmlns:a16="http://schemas.microsoft.com/office/drawing/2014/main" id="{12048250-41A8-4A20-9DE8-E998120E0253}"/>
              </a:ext>
            </a:extLst>
          </p:cNvPr>
          <p:cNvSpPr/>
          <p:nvPr/>
        </p:nvSpPr>
        <p:spPr>
          <a:xfrm>
            <a:off x="8558222" y="5416377"/>
            <a:ext cx="1489202" cy="434576"/>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lvl="0" algn="ctr">
              <a:defRPr/>
            </a:pPr>
            <a:r>
              <a:rPr lang="fr-FR" b="1" kern="0" dirty="0" err="1">
                <a:solidFill>
                  <a:srgbClr val="FFFFFF"/>
                </a:solidFill>
                <a:ea typeface="Calibri"/>
                <a:cs typeface="Calibri"/>
                <a:sym typeface="Calibri"/>
              </a:rPr>
              <a:t>Utterance</a:t>
            </a:r>
            <a:r>
              <a:rPr lang="fr-FR" b="1" kern="0" baseline="-25000" dirty="0" err="1">
                <a:solidFill>
                  <a:srgbClr val="FFFFFF"/>
                </a:solidFill>
                <a:ea typeface="Calibri"/>
                <a:cs typeface="Calibri"/>
                <a:sym typeface="Calibri"/>
              </a:rPr>
              <a:t>Self</a:t>
            </a:r>
            <a:endParaRPr lang="fr-FR" b="1" kern="0" baseline="-25000" dirty="0">
              <a:solidFill>
                <a:srgbClr val="FFFFFF"/>
              </a:solidFill>
              <a:ea typeface="Calibri"/>
              <a:cs typeface="Calibri"/>
              <a:sym typeface="Calibri"/>
            </a:endParaRPr>
          </a:p>
        </p:txBody>
      </p:sp>
      <p:cxnSp>
        <p:nvCxnSpPr>
          <p:cNvPr id="55" name="Shape 165">
            <a:extLst>
              <a:ext uri="{FF2B5EF4-FFF2-40B4-BE49-F238E27FC236}">
                <a16:creationId xmlns:a16="http://schemas.microsoft.com/office/drawing/2014/main" id="{111D3ED8-77FC-47AC-85B1-09457316AC52}"/>
              </a:ext>
            </a:extLst>
          </p:cNvPr>
          <p:cNvCxnSpPr>
            <a:cxnSpLocks/>
          </p:cNvCxnSpPr>
          <p:nvPr/>
        </p:nvCxnSpPr>
        <p:spPr>
          <a:xfrm flipH="1">
            <a:off x="7881563" y="6095453"/>
            <a:ext cx="2654202" cy="0"/>
          </a:xfrm>
          <a:prstGeom prst="straightConnector1">
            <a:avLst/>
          </a:prstGeom>
          <a:noFill/>
          <a:ln w="9525" cap="flat" cmpd="sng">
            <a:solidFill>
              <a:srgbClr val="44546A"/>
            </a:solidFill>
            <a:prstDash val="solid"/>
            <a:round/>
            <a:headEnd type="none" w="lg" len="lg"/>
            <a:tailEnd type="triangle" w="lg" len="lg"/>
          </a:ln>
        </p:spPr>
      </p:cxnSp>
      <p:sp>
        <p:nvSpPr>
          <p:cNvPr id="56" name="Shape 166">
            <a:extLst>
              <a:ext uri="{FF2B5EF4-FFF2-40B4-BE49-F238E27FC236}">
                <a16:creationId xmlns:a16="http://schemas.microsoft.com/office/drawing/2014/main" id="{8667A191-BC06-4877-86C6-0063468C5FB6}"/>
              </a:ext>
            </a:extLst>
          </p:cNvPr>
          <p:cNvSpPr/>
          <p:nvPr/>
        </p:nvSpPr>
        <p:spPr>
          <a:xfrm>
            <a:off x="8558711" y="5940137"/>
            <a:ext cx="1502247" cy="395148"/>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Utterance</a:t>
            </a:r>
            <a:r>
              <a:rPr kumimoji="0" lang="fr-FR" b="1" i="0" u="none" strike="noStrike" kern="0" cap="none" spc="0" normalizeH="0" baseline="-25000" noProof="0" dirty="0" err="1">
                <a:ln>
                  <a:noFill/>
                </a:ln>
                <a:solidFill>
                  <a:srgbClr val="FFFFFF"/>
                </a:solidFill>
                <a:effectLst/>
                <a:uLnTx/>
                <a:uFillTx/>
                <a:ea typeface="Calibri"/>
                <a:cs typeface="Calibri"/>
                <a:sym typeface="Calibri"/>
              </a:rPr>
              <a:t>other</a:t>
            </a:r>
            <a:endParaRPr kumimoji="0" b="1" i="0" u="none" strike="noStrike" kern="0" cap="none" spc="0" normalizeH="0" baseline="-25000" noProof="0" dirty="0">
              <a:ln>
                <a:noFill/>
              </a:ln>
              <a:solidFill>
                <a:srgbClr val="FFFFFF"/>
              </a:solidFill>
              <a:effectLst/>
              <a:uLnTx/>
              <a:uFillTx/>
              <a:ea typeface="Calibri"/>
              <a:cs typeface="Calibri"/>
              <a:sym typeface="Calibri"/>
            </a:endParaRPr>
          </a:p>
        </p:txBody>
      </p:sp>
      <p:sp>
        <p:nvSpPr>
          <p:cNvPr id="75" name="Shape 171">
            <a:extLst>
              <a:ext uri="{FF2B5EF4-FFF2-40B4-BE49-F238E27FC236}">
                <a16:creationId xmlns:a16="http://schemas.microsoft.com/office/drawing/2014/main" id="{F63B5C9C-FE54-4353-8A76-D2D31724F7C4}"/>
              </a:ext>
            </a:extLst>
          </p:cNvPr>
          <p:cNvSpPr/>
          <p:nvPr/>
        </p:nvSpPr>
        <p:spPr>
          <a:xfrm>
            <a:off x="148944" y="4146189"/>
            <a:ext cx="1479017" cy="478421"/>
          </a:xfrm>
          <a:prstGeom prst="roundRect">
            <a:avLst>
              <a:gd name="adj" fmla="val 16667"/>
            </a:avLst>
          </a:prstGeom>
          <a:solidFill>
            <a:schemeClr val="accent1">
              <a:lumMod val="75000"/>
            </a:schemeClr>
          </a:solidFill>
          <a:ln w="9525" cap="flat" cmpd="sng">
            <a:noFill/>
            <a:prstDash val="solid"/>
            <a:round/>
            <a:headEnd type="none" w="med" len="med"/>
            <a:tailEnd type="none" w="med" len="med"/>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schemeClr val="bg2"/>
                </a:solidFill>
                <a:effectLst/>
                <a:uLnTx/>
                <a:uFillTx/>
                <a:latin typeface="Arial"/>
                <a:cs typeface="Arial"/>
                <a:sym typeface="Arial"/>
              </a:rPr>
              <a:t>Adaptation</a:t>
            </a:r>
            <a:endParaRPr kumimoji="0" b="1" i="0" u="none" strike="noStrike" kern="0" cap="none" spc="0" normalizeH="0" baseline="0" noProof="0" dirty="0">
              <a:ln>
                <a:noFill/>
              </a:ln>
              <a:solidFill>
                <a:schemeClr val="bg2"/>
              </a:solidFill>
              <a:effectLst/>
              <a:uLnTx/>
              <a:uFillTx/>
              <a:latin typeface="Arial"/>
              <a:cs typeface="Arial"/>
              <a:sym typeface="Arial"/>
            </a:endParaRPr>
          </a:p>
        </p:txBody>
      </p:sp>
      <p:pic>
        <p:nvPicPr>
          <p:cNvPr id="81" name="Image 23">
            <a:extLst>
              <a:ext uri="{FF2B5EF4-FFF2-40B4-BE49-F238E27FC236}">
                <a16:creationId xmlns:a16="http://schemas.microsoft.com/office/drawing/2014/main" id="{DAAE4931-CCE3-4C6D-A37F-AA4DEFE080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5076" y="5217787"/>
            <a:ext cx="1131131" cy="1107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Titre 1">
            <a:extLst>
              <a:ext uri="{FF2B5EF4-FFF2-40B4-BE49-F238E27FC236}">
                <a16:creationId xmlns:a16="http://schemas.microsoft.com/office/drawing/2014/main" id="{59659A95-81F0-49A0-8540-3D74B7FC2FA8}"/>
              </a:ext>
            </a:extLst>
          </p:cNvPr>
          <p:cNvSpPr>
            <a:spLocks noGrp="1"/>
          </p:cNvSpPr>
          <p:nvPr>
            <p:ph type="title"/>
          </p:nvPr>
        </p:nvSpPr>
        <p:spPr>
          <a:xfrm>
            <a:off x="346276" y="205142"/>
            <a:ext cx="10515600" cy="1064475"/>
          </a:xfrm>
        </p:spPr>
        <p:txBody>
          <a:bodyPr>
            <a:normAutofit/>
          </a:bodyPr>
          <a:lstStyle/>
          <a:p>
            <a:r>
              <a:rPr lang="en-US" sz="3200" b="1" cap="all" dirty="0">
                <a:solidFill>
                  <a:srgbClr val="2F3A46"/>
                </a:solidFill>
                <a:latin typeface="Open Sans" panose="020B0606030504020204" pitchFamily="34" charset="0"/>
              </a:rPr>
              <a:t>OVERVIEW OF THE MODEL OF NEGOTIATION</a:t>
            </a:r>
            <a:endParaRPr lang="fr-FR" sz="3200" b="1" cap="all" dirty="0">
              <a:solidFill>
                <a:srgbClr val="2F3A46"/>
              </a:solidFill>
              <a:latin typeface="Open Sans" panose="020B0606030504020204" pitchFamily="34" charset="0"/>
            </a:endParaRPr>
          </a:p>
        </p:txBody>
      </p:sp>
      <p:sp>
        <p:nvSpPr>
          <p:cNvPr id="43" name="Shape 175">
            <a:extLst>
              <a:ext uri="{FF2B5EF4-FFF2-40B4-BE49-F238E27FC236}">
                <a16:creationId xmlns:a16="http://schemas.microsoft.com/office/drawing/2014/main" id="{F8055136-3244-497E-8B58-B39F2D338C6F}"/>
              </a:ext>
            </a:extLst>
          </p:cNvPr>
          <p:cNvSpPr/>
          <p:nvPr/>
        </p:nvSpPr>
        <p:spPr>
          <a:xfrm>
            <a:off x="6356746" y="2556079"/>
            <a:ext cx="1992532" cy="1559239"/>
          </a:xfrm>
          <a:prstGeom prst="cloudCallout">
            <a:avLst>
              <a:gd name="adj1" fmla="val 6367"/>
              <a:gd name="adj2" fmla="val 117160"/>
            </a:avLst>
          </a:prstGeom>
          <a:solidFill>
            <a:schemeClr val="accent3">
              <a:lumMod val="40000"/>
              <a:lumOff val="60000"/>
            </a:schemeClr>
          </a:solidFill>
          <a:ln w="12700" cap="flat" cmpd="sng">
            <a:solidFill>
              <a:schemeClr val="tx2">
                <a:lumMod val="75000"/>
              </a:schemeClr>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ea typeface="Calibri"/>
              <a:cs typeface="Calibri"/>
              <a:sym typeface="Calibri"/>
            </a:endParaRPr>
          </a:p>
        </p:txBody>
      </p:sp>
      <p:grpSp>
        <p:nvGrpSpPr>
          <p:cNvPr id="31" name="Groupe 30">
            <a:extLst>
              <a:ext uri="{FF2B5EF4-FFF2-40B4-BE49-F238E27FC236}">
                <a16:creationId xmlns:a16="http://schemas.microsoft.com/office/drawing/2014/main" id="{EDF8BA1B-8A47-45B8-9AEA-594D9477C9A2}"/>
              </a:ext>
            </a:extLst>
          </p:cNvPr>
          <p:cNvGrpSpPr/>
          <p:nvPr/>
        </p:nvGrpSpPr>
        <p:grpSpPr>
          <a:xfrm>
            <a:off x="6216234" y="1908510"/>
            <a:ext cx="2544463" cy="2237679"/>
            <a:chOff x="6216234" y="1908510"/>
            <a:chExt cx="2544463" cy="2237679"/>
          </a:xfrm>
        </p:grpSpPr>
        <p:sp>
          <p:nvSpPr>
            <p:cNvPr id="57" name="Shape 174">
              <a:extLst>
                <a:ext uri="{FF2B5EF4-FFF2-40B4-BE49-F238E27FC236}">
                  <a16:creationId xmlns:a16="http://schemas.microsoft.com/office/drawing/2014/main" id="{15BE0158-C325-442B-83DB-675C351231B6}"/>
                </a:ext>
              </a:extLst>
            </p:cNvPr>
            <p:cNvSpPr/>
            <p:nvPr/>
          </p:nvSpPr>
          <p:spPr>
            <a:xfrm>
              <a:off x="6346706" y="2703868"/>
              <a:ext cx="2413991" cy="1442321"/>
            </a:xfrm>
            <a:prstGeom prst="rect">
              <a:avLst/>
            </a:prstGeom>
            <a:solidFill>
              <a:schemeClr val="bg2"/>
            </a:solidFill>
            <a:ln w="1270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52" name="Shape 150">
              <a:extLst>
                <a:ext uri="{FF2B5EF4-FFF2-40B4-BE49-F238E27FC236}">
                  <a16:creationId xmlns:a16="http://schemas.microsoft.com/office/drawing/2014/main" id="{1D37F322-A732-409C-B14D-F3D4449D0E8C}"/>
                </a:ext>
              </a:extLst>
            </p:cNvPr>
            <p:cNvSpPr/>
            <p:nvPr/>
          </p:nvSpPr>
          <p:spPr>
            <a:xfrm>
              <a:off x="6346706" y="2157874"/>
              <a:ext cx="2413991" cy="573608"/>
            </a:xfrm>
            <a:prstGeom prst="rect">
              <a:avLst/>
            </a:prstGeom>
            <a:solidFill>
              <a:schemeClr val="bg2"/>
            </a:solidFill>
            <a:ln w="1905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000" b="1" i="0" u="none" strike="noStrike" kern="0" cap="none" spc="0" normalizeH="0" baseline="0" noProof="0" dirty="0">
                  <a:ln>
                    <a:noFill/>
                  </a:ln>
                  <a:solidFill>
                    <a:schemeClr val="tx2">
                      <a:lumMod val="75000"/>
                    </a:schemeClr>
                  </a:solidFill>
                  <a:effectLst/>
                  <a:uLnTx/>
                  <a:uFillTx/>
                  <a:latin typeface="Open Sans"/>
                  <a:ea typeface="Calibri"/>
                  <a:cs typeface="Calibri"/>
                  <a:sym typeface="Calibri"/>
                </a:rPr>
                <a:t>Mental model</a:t>
              </a:r>
              <a:endParaRPr kumimoji="0" sz="1600" b="0" i="0" u="none" strike="noStrike" kern="0" cap="none" spc="0" normalizeH="0" baseline="0" noProof="0" dirty="0">
                <a:ln>
                  <a:noFill/>
                </a:ln>
                <a:solidFill>
                  <a:schemeClr val="tx2">
                    <a:lumMod val="75000"/>
                  </a:schemeClr>
                </a:solidFill>
                <a:effectLst/>
                <a:uLnTx/>
                <a:uFillTx/>
                <a:latin typeface="Open Sans"/>
                <a:cs typeface="Arial"/>
                <a:sym typeface="Arial"/>
              </a:endParaRPr>
            </a:p>
          </p:txBody>
        </p:sp>
        <p:sp>
          <p:nvSpPr>
            <p:cNvPr id="58" name="Shape 147">
              <a:extLst>
                <a:ext uri="{FF2B5EF4-FFF2-40B4-BE49-F238E27FC236}">
                  <a16:creationId xmlns:a16="http://schemas.microsoft.com/office/drawing/2014/main" id="{56E03EF6-21D0-442B-A6C3-4C8C24EF2170}"/>
                </a:ext>
              </a:extLst>
            </p:cNvPr>
            <p:cNvSpPr/>
            <p:nvPr/>
          </p:nvSpPr>
          <p:spPr>
            <a:xfrm>
              <a:off x="6440715" y="2816775"/>
              <a:ext cx="679418" cy="328141"/>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Pow</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59" name="Shape 148">
              <a:extLst>
                <a:ext uri="{FF2B5EF4-FFF2-40B4-BE49-F238E27FC236}">
                  <a16:creationId xmlns:a16="http://schemas.microsoft.com/office/drawing/2014/main" id="{472F07AB-C19E-4B23-AC97-9AEB39A77427}"/>
                </a:ext>
              </a:extLst>
            </p:cNvPr>
            <p:cNvSpPr/>
            <p:nvPr/>
          </p:nvSpPr>
          <p:spPr>
            <a:xfrm>
              <a:off x="7263441" y="2828937"/>
              <a:ext cx="1392824" cy="324573"/>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Preferences</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72" name="Shape 172">
              <a:extLst>
                <a:ext uri="{FF2B5EF4-FFF2-40B4-BE49-F238E27FC236}">
                  <a16:creationId xmlns:a16="http://schemas.microsoft.com/office/drawing/2014/main" id="{335A035E-EC17-43D0-812E-3C504AC72BDF}"/>
                </a:ext>
              </a:extLst>
            </p:cNvPr>
            <p:cNvSpPr/>
            <p:nvPr/>
          </p:nvSpPr>
          <p:spPr>
            <a:xfrm>
              <a:off x="6216234" y="1908510"/>
              <a:ext cx="458841" cy="478502"/>
            </a:xfrm>
            <a:prstGeom prst="ellipse">
              <a:avLst/>
            </a:prstGeom>
            <a:solidFill>
              <a:schemeClr val="tx2">
                <a:lumMod val="75000"/>
              </a:schemeClr>
            </a:solidFill>
            <a:ln w="12700" cap="flat" cmpd="sng">
              <a:noFill/>
              <a:prstDash val="solid"/>
              <a:miter lim="8000"/>
              <a:headEnd type="none" w="med" len="med"/>
              <a:tailEnd type="none" w="med" len="med"/>
            </a:ln>
          </p:spPr>
          <p:txBody>
            <a:bodyPr spcFirstLastPara="1" wrap="square" lIns="91425" tIns="91425" rIns="91425" bIns="91425" anchor="ctr" anchorCtr="0">
              <a:noAutofit/>
            </a:bodyPr>
            <a:lstStyle/>
            <a:p>
              <a:pPr algn="ctr"/>
              <a:r>
                <a:rPr lang="fr-FR" sz="2000" b="1" kern="0" dirty="0">
                  <a:solidFill>
                    <a:schemeClr val="bg2"/>
                  </a:solidFill>
                  <a:latin typeface="Arial"/>
                  <a:cs typeface="Arial"/>
                  <a:sym typeface="Arial"/>
                </a:rPr>
                <a:t>1</a:t>
              </a:r>
              <a:endParaRPr sz="2000" b="1" kern="0" dirty="0">
                <a:solidFill>
                  <a:schemeClr val="bg2"/>
                </a:solidFill>
                <a:latin typeface="Arial"/>
                <a:cs typeface="Arial"/>
                <a:sym typeface="Arial"/>
              </a:endParaRPr>
            </a:p>
          </p:txBody>
        </p:sp>
        <p:sp>
          <p:nvSpPr>
            <p:cNvPr id="83" name="Shape 146">
              <a:extLst>
                <a:ext uri="{FF2B5EF4-FFF2-40B4-BE49-F238E27FC236}">
                  <a16:creationId xmlns:a16="http://schemas.microsoft.com/office/drawing/2014/main" id="{45B60DE2-8482-410C-8796-612299C8ECEA}"/>
                </a:ext>
              </a:extLst>
            </p:cNvPr>
            <p:cNvSpPr/>
            <p:nvPr/>
          </p:nvSpPr>
          <p:spPr>
            <a:xfrm>
              <a:off x="6834847" y="3603480"/>
              <a:ext cx="1352872" cy="466147"/>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algn="ctr"/>
              <a:r>
                <a:rPr lang="fr-FR" b="1" kern="0" dirty="0" err="1">
                  <a:solidFill>
                    <a:srgbClr val="FFFFFF"/>
                  </a:solidFill>
                  <a:cs typeface="Calibri"/>
                  <a:sym typeface="Calibri"/>
                </a:rPr>
                <a:t>Decisional</a:t>
              </a:r>
              <a:r>
                <a:rPr lang="fr-FR" b="1" kern="0" dirty="0">
                  <a:solidFill>
                    <a:srgbClr val="FFFFFF"/>
                  </a:solidFill>
                  <a:cs typeface="Calibri"/>
                  <a:sym typeface="Calibri"/>
                </a:rPr>
                <a:t> model</a:t>
              </a:r>
              <a:endParaRPr b="1" kern="0" dirty="0">
                <a:solidFill>
                  <a:srgbClr val="FFFFFF"/>
                </a:solidFill>
                <a:cs typeface="Calibri"/>
                <a:sym typeface="Calibri"/>
              </a:endParaRPr>
            </a:p>
          </p:txBody>
        </p:sp>
        <p:sp>
          <p:nvSpPr>
            <p:cNvPr id="84" name="Flèche : bas 83">
              <a:extLst>
                <a:ext uri="{FF2B5EF4-FFF2-40B4-BE49-F238E27FC236}">
                  <a16:creationId xmlns:a16="http://schemas.microsoft.com/office/drawing/2014/main" id="{D2449917-4597-4260-A08E-7E28D1DA9613}"/>
                </a:ext>
              </a:extLst>
            </p:cNvPr>
            <p:cNvSpPr/>
            <p:nvPr/>
          </p:nvSpPr>
          <p:spPr>
            <a:xfrm>
              <a:off x="7315068" y="3198704"/>
              <a:ext cx="392430" cy="383084"/>
            </a:xfrm>
            <a:prstGeom prst="downArrow">
              <a:avLst/>
            </a:prstGeom>
            <a:solidFill>
              <a:schemeClr val="tx2">
                <a:lumMod val="50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pic>
        <p:nvPicPr>
          <p:cNvPr id="97" name="Image 24">
            <a:extLst>
              <a:ext uri="{FF2B5EF4-FFF2-40B4-BE49-F238E27FC236}">
                <a16:creationId xmlns:a16="http://schemas.microsoft.com/office/drawing/2014/main" id="{B99F6E8F-BD80-4B8B-80A3-9D9804FA49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82733" y="5217786"/>
            <a:ext cx="1118680" cy="1107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 name="Groupe 27">
            <a:extLst>
              <a:ext uri="{FF2B5EF4-FFF2-40B4-BE49-F238E27FC236}">
                <a16:creationId xmlns:a16="http://schemas.microsoft.com/office/drawing/2014/main" id="{5D4E5047-1407-4CBC-8595-141DF527F9B8}"/>
              </a:ext>
            </a:extLst>
          </p:cNvPr>
          <p:cNvGrpSpPr/>
          <p:nvPr/>
        </p:nvGrpSpPr>
        <p:grpSpPr>
          <a:xfrm>
            <a:off x="9431246" y="2150989"/>
            <a:ext cx="2447434" cy="1975586"/>
            <a:chOff x="9664495" y="2929894"/>
            <a:chExt cx="2447434" cy="1975586"/>
          </a:xfrm>
        </p:grpSpPr>
        <p:grpSp>
          <p:nvGrpSpPr>
            <p:cNvPr id="27" name="Groupe 26">
              <a:extLst>
                <a:ext uri="{FF2B5EF4-FFF2-40B4-BE49-F238E27FC236}">
                  <a16:creationId xmlns:a16="http://schemas.microsoft.com/office/drawing/2014/main" id="{1242FA1A-6EC7-43DC-8B58-587E7655E74E}"/>
                </a:ext>
              </a:extLst>
            </p:cNvPr>
            <p:cNvGrpSpPr/>
            <p:nvPr/>
          </p:nvGrpSpPr>
          <p:grpSpPr>
            <a:xfrm>
              <a:off x="9664495" y="2929894"/>
              <a:ext cx="2447434" cy="1975586"/>
              <a:chOff x="9599669" y="2756084"/>
              <a:chExt cx="2447434" cy="1975586"/>
            </a:xfrm>
          </p:grpSpPr>
          <p:sp>
            <p:nvSpPr>
              <p:cNvPr id="92" name="Shape 141">
                <a:extLst>
                  <a:ext uri="{FF2B5EF4-FFF2-40B4-BE49-F238E27FC236}">
                    <a16:creationId xmlns:a16="http://schemas.microsoft.com/office/drawing/2014/main" id="{CC48C9DA-FB1A-40B9-8482-4A6AC1BBBC85}"/>
                  </a:ext>
                </a:extLst>
              </p:cNvPr>
              <p:cNvSpPr/>
              <p:nvPr/>
            </p:nvSpPr>
            <p:spPr>
              <a:xfrm>
                <a:off x="9632121" y="3385876"/>
                <a:ext cx="1630636" cy="1267377"/>
              </a:xfrm>
              <a:prstGeom prst="cloudCallout">
                <a:avLst>
                  <a:gd name="adj1" fmla="val 49466"/>
                  <a:gd name="adj2" fmla="val 137870"/>
                </a:avLst>
              </a:prstGeom>
              <a:solidFill>
                <a:srgbClr val="A5A5A5"/>
              </a:solidFill>
              <a:ln w="12700" cap="flat" cmpd="sng">
                <a:solidFill>
                  <a:srgbClr val="787878"/>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a:ln>
                    <a:noFill/>
                  </a:ln>
                  <a:solidFill>
                    <a:srgbClr val="FFFFFF"/>
                  </a:solidFill>
                  <a:effectLst/>
                  <a:uLnTx/>
                  <a:uFillTx/>
                  <a:ea typeface="Calibri"/>
                  <a:cs typeface="Calibri"/>
                  <a:sym typeface="Calibri"/>
                </a:endParaRPr>
              </a:p>
            </p:txBody>
          </p:sp>
          <p:sp>
            <p:nvSpPr>
              <p:cNvPr id="93" name="Shape 142">
                <a:extLst>
                  <a:ext uri="{FF2B5EF4-FFF2-40B4-BE49-F238E27FC236}">
                    <a16:creationId xmlns:a16="http://schemas.microsoft.com/office/drawing/2014/main" id="{CFC4B774-ED83-4BCA-B8C7-FD9D54CD106F}"/>
                  </a:ext>
                </a:extLst>
              </p:cNvPr>
              <p:cNvSpPr/>
              <p:nvPr/>
            </p:nvSpPr>
            <p:spPr>
              <a:xfrm>
                <a:off x="9599669" y="3173670"/>
                <a:ext cx="2447434" cy="1558000"/>
              </a:xfrm>
              <a:prstGeom prst="rect">
                <a:avLst/>
              </a:prstGeom>
              <a:solidFill>
                <a:srgbClr val="FFFFFF"/>
              </a:solidFill>
              <a:ln w="12700" cap="flat" cmpd="sng">
                <a:solidFill>
                  <a:srgbClr val="A5A5A5"/>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94" name="Shape 143">
                <a:extLst>
                  <a:ext uri="{FF2B5EF4-FFF2-40B4-BE49-F238E27FC236}">
                    <a16:creationId xmlns:a16="http://schemas.microsoft.com/office/drawing/2014/main" id="{89F5197B-A607-428F-B6AD-D35E59DD9D9D}"/>
                  </a:ext>
                </a:extLst>
              </p:cNvPr>
              <p:cNvSpPr/>
              <p:nvPr/>
            </p:nvSpPr>
            <p:spPr>
              <a:xfrm>
                <a:off x="9599669" y="2756084"/>
                <a:ext cx="2446772" cy="434576"/>
              </a:xfrm>
              <a:prstGeom prst="rect">
                <a:avLst/>
              </a:prstGeom>
              <a:solidFill>
                <a:srgbClr val="A5A5A5"/>
              </a:solidFill>
              <a:ln w="19050" cap="flat" cmpd="sng">
                <a:solidFill>
                  <a:srgbClr val="A5A5A5"/>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srgbClr val="FFFFFF"/>
                    </a:solidFill>
                    <a:effectLst/>
                    <a:uLnTx/>
                    <a:uFillTx/>
                    <a:ea typeface="Calibri"/>
                    <a:cs typeface="Calibri"/>
                    <a:sym typeface="Calibri"/>
                  </a:rPr>
                  <a:t>Mental model</a:t>
                </a:r>
                <a:endParaRPr kumimoji="0" b="0" i="0" u="none" strike="noStrike" kern="0" cap="none" spc="0" normalizeH="0" baseline="0" noProof="0" dirty="0">
                  <a:ln>
                    <a:noFill/>
                  </a:ln>
                  <a:solidFill>
                    <a:srgbClr val="000000"/>
                  </a:solidFill>
                  <a:effectLst/>
                  <a:uLnTx/>
                  <a:uFillTx/>
                  <a:latin typeface="Arial"/>
                  <a:cs typeface="Arial"/>
                  <a:sym typeface="Arial"/>
                </a:endParaRPr>
              </a:p>
            </p:txBody>
          </p:sp>
          <p:sp>
            <p:nvSpPr>
              <p:cNvPr id="95" name="Shape 144">
                <a:extLst>
                  <a:ext uri="{FF2B5EF4-FFF2-40B4-BE49-F238E27FC236}">
                    <a16:creationId xmlns:a16="http://schemas.microsoft.com/office/drawing/2014/main" id="{E213E0E9-EA66-43A1-8713-B9F4496B1E56}"/>
                  </a:ext>
                </a:extLst>
              </p:cNvPr>
              <p:cNvSpPr/>
              <p:nvPr/>
            </p:nvSpPr>
            <p:spPr>
              <a:xfrm>
                <a:off x="9873881" y="3276712"/>
                <a:ext cx="633345" cy="356801"/>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Pow</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96" name="Shape 145">
                <a:extLst>
                  <a:ext uri="{FF2B5EF4-FFF2-40B4-BE49-F238E27FC236}">
                    <a16:creationId xmlns:a16="http://schemas.microsoft.com/office/drawing/2014/main" id="{E812CE05-C69D-4378-BB97-EA9F2ED6A7ED}"/>
                  </a:ext>
                </a:extLst>
              </p:cNvPr>
              <p:cNvSpPr/>
              <p:nvPr/>
            </p:nvSpPr>
            <p:spPr>
              <a:xfrm>
                <a:off x="10620704" y="3281181"/>
                <a:ext cx="1317566" cy="352332"/>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Preferences</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98" name="Shape 146">
                <a:extLst>
                  <a:ext uri="{FF2B5EF4-FFF2-40B4-BE49-F238E27FC236}">
                    <a16:creationId xmlns:a16="http://schemas.microsoft.com/office/drawing/2014/main" id="{A6F94C4D-6A39-41B0-B66B-A83ECD732BD5}"/>
                  </a:ext>
                </a:extLst>
              </p:cNvPr>
              <p:cNvSpPr/>
              <p:nvPr/>
            </p:nvSpPr>
            <p:spPr>
              <a:xfrm>
                <a:off x="10118577" y="4117548"/>
                <a:ext cx="1456108" cy="535706"/>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Decisional</a:t>
                </a:r>
                <a:r>
                  <a:rPr kumimoji="0" lang="fr-FR" b="1" i="0" u="none" strike="noStrike" kern="0" cap="none" spc="0" normalizeH="0" baseline="0" noProof="0" dirty="0">
                    <a:ln>
                      <a:noFill/>
                    </a:ln>
                    <a:solidFill>
                      <a:srgbClr val="FFFFFF"/>
                    </a:solidFill>
                    <a:effectLst/>
                    <a:uLnTx/>
                    <a:uFillTx/>
                    <a:ea typeface="Calibri"/>
                    <a:cs typeface="Calibri"/>
                    <a:sym typeface="Calibri"/>
                  </a:rPr>
                  <a:t> model</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grpSp>
        <p:sp>
          <p:nvSpPr>
            <p:cNvPr id="99" name="Flèche : bas 98">
              <a:extLst>
                <a:ext uri="{FF2B5EF4-FFF2-40B4-BE49-F238E27FC236}">
                  <a16:creationId xmlns:a16="http://schemas.microsoft.com/office/drawing/2014/main" id="{83B983A7-FF77-4BFC-AC65-BB02F4A5A2DF}"/>
                </a:ext>
              </a:extLst>
            </p:cNvPr>
            <p:cNvSpPr/>
            <p:nvPr/>
          </p:nvSpPr>
          <p:spPr>
            <a:xfrm>
              <a:off x="10665661" y="3890974"/>
              <a:ext cx="392430" cy="383183"/>
            </a:xfrm>
            <a:prstGeom prst="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grpSp>
        <p:nvGrpSpPr>
          <p:cNvPr id="29" name="Groupe 28">
            <a:extLst>
              <a:ext uri="{FF2B5EF4-FFF2-40B4-BE49-F238E27FC236}">
                <a16:creationId xmlns:a16="http://schemas.microsoft.com/office/drawing/2014/main" id="{F9CE6C59-52A8-4EC9-84E4-0B121D7C6E95}"/>
              </a:ext>
            </a:extLst>
          </p:cNvPr>
          <p:cNvGrpSpPr/>
          <p:nvPr/>
        </p:nvGrpSpPr>
        <p:grpSpPr>
          <a:xfrm>
            <a:off x="2455031" y="3140436"/>
            <a:ext cx="3132957" cy="3353121"/>
            <a:chOff x="2455031" y="3140436"/>
            <a:chExt cx="3132957" cy="3353121"/>
          </a:xfrm>
        </p:grpSpPr>
        <p:grpSp>
          <p:nvGrpSpPr>
            <p:cNvPr id="16" name="Groupe 15">
              <a:extLst>
                <a:ext uri="{FF2B5EF4-FFF2-40B4-BE49-F238E27FC236}">
                  <a16:creationId xmlns:a16="http://schemas.microsoft.com/office/drawing/2014/main" id="{D8447D2A-65F9-48D0-9D40-048E9140BAB0}"/>
                </a:ext>
              </a:extLst>
            </p:cNvPr>
            <p:cNvGrpSpPr/>
            <p:nvPr/>
          </p:nvGrpSpPr>
          <p:grpSpPr>
            <a:xfrm>
              <a:off x="2718995" y="3379646"/>
              <a:ext cx="2868993" cy="3113911"/>
              <a:chOff x="2907087" y="3310038"/>
              <a:chExt cx="2868993" cy="3113911"/>
            </a:xfrm>
          </p:grpSpPr>
          <p:sp>
            <p:nvSpPr>
              <p:cNvPr id="85" name="Shape 175">
                <a:extLst>
                  <a:ext uri="{FF2B5EF4-FFF2-40B4-BE49-F238E27FC236}">
                    <a16:creationId xmlns:a16="http://schemas.microsoft.com/office/drawing/2014/main" id="{27FFB6C1-C939-4692-BEBB-30E4DD604609}"/>
                  </a:ext>
                </a:extLst>
              </p:cNvPr>
              <p:cNvSpPr/>
              <p:nvPr/>
            </p:nvSpPr>
            <p:spPr>
              <a:xfrm>
                <a:off x="4224712" y="4522369"/>
                <a:ext cx="1461418" cy="1179534"/>
              </a:xfrm>
              <a:prstGeom prst="cloudCallout">
                <a:avLst>
                  <a:gd name="adj1" fmla="val 125145"/>
                  <a:gd name="adj2" fmla="val 35372"/>
                </a:avLst>
              </a:prstGeom>
              <a:solidFill>
                <a:schemeClr val="accent3">
                  <a:lumMod val="40000"/>
                  <a:lumOff val="60000"/>
                </a:schemeClr>
              </a:solidFill>
              <a:ln w="12700" cap="flat" cmpd="sng">
                <a:solidFill>
                  <a:schemeClr val="tx2">
                    <a:lumMod val="75000"/>
                  </a:schemeClr>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ea typeface="Calibri"/>
                  <a:cs typeface="Calibri"/>
                  <a:sym typeface="Calibri"/>
                </a:endParaRPr>
              </a:p>
            </p:txBody>
          </p:sp>
          <p:sp>
            <p:nvSpPr>
              <p:cNvPr id="14" name="Rectangle 13">
                <a:extLst>
                  <a:ext uri="{FF2B5EF4-FFF2-40B4-BE49-F238E27FC236}">
                    <a16:creationId xmlns:a16="http://schemas.microsoft.com/office/drawing/2014/main" id="{81472D3A-5052-4C37-8E6F-FCB6E01A0643}"/>
                  </a:ext>
                </a:extLst>
              </p:cNvPr>
              <p:cNvSpPr/>
              <p:nvPr/>
            </p:nvSpPr>
            <p:spPr>
              <a:xfrm>
                <a:off x="2907087" y="3718400"/>
                <a:ext cx="2865047" cy="2705549"/>
              </a:xfrm>
              <a:prstGeom prst="rect">
                <a:avLst/>
              </a:prstGeom>
              <a:solidFill>
                <a:schemeClr val="accent5">
                  <a:lumMod val="20000"/>
                  <a:lumOff val="8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fr-FR" dirty="0"/>
              </a:p>
            </p:txBody>
          </p:sp>
          <p:sp>
            <p:nvSpPr>
              <p:cNvPr id="15" name="Rectangle 14">
                <a:extLst>
                  <a:ext uri="{FF2B5EF4-FFF2-40B4-BE49-F238E27FC236}">
                    <a16:creationId xmlns:a16="http://schemas.microsoft.com/office/drawing/2014/main" id="{C01BDCF6-BC4B-435C-80C4-F2BC77BF9E37}"/>
                  </a:ext>
                </a:extLst>
              </p:cNvPr>
              <p:cNvSpPr/>
              <p:nvPr/>
            </p:nvSpPr>
            <p:spPr>
              <a:xfrm>
                <a:off x="2911033" y="3310038"/>
                <a:ext cx="2865047" cy="44831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kern="0" dirty="0">
                    <a:solidFill>
                      <a:schemeClr val="tx2">
                        <a:lumMod val="75000"/>
                      </a:schemeClr>
                    </a:solidFill>
                    <a:latin typeface="Open Sans"/>
                    <a:cs typeface="Calibri"/>
                  </a:rPr>
                  <a:t>Model</a:t>
                </a:r>
                <a:r>
                  <a:rPr lang="fr-FR" dirty="0"/>
                  <a:t> </a:t>
                </a:r>
                <a:r>
                  <a:rPr lang="fr-FR" sz="2000" b="1" kern="0" dirty="0">
                    <a:solidFill>
                      <a:schemeClr val="tx2">
                        <a:lumMod val="75000"/>
                      </a:schemeClr>
                    </a:solidFill>
                    <a:latin typeface="Open Sans"/>
                    <a:cs typeface="Calibri"/>
                  </a:rPr>
                  <a:t>of</a:t>
                </a:r>
                <a:r>
                  <a:rPr lang="fr-FR" dirty="0"/>
                  <a:t> </a:t>
                </a:r>
                <a:r>
                  <a:rPr lang="fr-FR" sz="2000" b="1" kern="0" dirty="0">
                    <a:solidFill>
                      <a:schemeClr val="tx2">
                        <a:lumMod val="75000"/>
                      </a:schemeClr>
                    </a:solidFill>
                    <a:latin typeface="Open Sans"/>
                    <a:cs typeface="Calibri"/>
                  </a:rPr>
                  <a:t>the</a:t>
                </a:r>
                <a:r>
                  <a:rPr lang="fr-FR" dirty="0"/>
                  <a:t> </a:t>
                </a:r>
                <a:r>
                  <a:rPr lang="en-US" sz="2000" b="1" kern="0" dirty="0">
                    <a:solidFill>
                      <a:schemeClr val="tx2">
                        <a:lumMod val="75000"/>
                      </a:schemeClr>
                    </a:solidFill>
                    <a:latin typeface="Open Sans"/>
                    <a:cs typeface="Calibri"/>
                  </a:rPr>
                  <a:t>other</a:t>
                </a:r>
              </a:p>
            </p:txBody>
          </p:sp>
          <p:grpSp>
            <p:nvGrpSpPr>
              <p:cNvPr id="2" name="Groupe 1">
                <a:extLst>
                  <a:ext uri="{FF2B5EF4-FFF2-40B4-BE49-F238E27FC236}">
                    <a16:creationId xmlns:a16="http://schemas.microsoft.com/office/drawing/2014/main" id="{0DCB6D51-4151-442E-B551-5C6CB61CFBB1}"/>
                  </a:ext>
                </a:extLst>
              </p:cNvPr>
              <p:cNvGrpSpPr/>
              <p:nvPr/>
            </p:nvGrpSpPr>
            <p:grpSpPr>
              <a:xfrm>
                <a:off x="3168945" y="3823954"/>
                <a:ext cx="2234821" cy="2496641"/>
                <a:chOff x="9982851" y="2796744"/>
                <a:chExt cx="2052995" cy="4204931"/>
              </a:xfrm>
            </p:grpSpPr>
            <p:sp>
              <p:nvSpPr>
                <p:cNvPr id="46" name="Shape 141">
                  <a:extLst>
                    <a:ext uri="{FF2B5EF4-FFF2-40B4-BE49-F238E27FC236}">
                      <a16:creationId xmlns:a16="http://schemas.microsoft.com/office/drawing/2014/main" id="{8189F8A5-6691-4191-BCE0-048927E08F54}"/>
                    </a:ext>
                  </a:extLst>
                </p:cNvPr>
                <p:cNvSpPr/>
                <p:nvPr/>
              </p:nvSpPr>
              <p:spPr>
                <a:xfrm>
                  <a:off x="10010073" y="4003773"/>
                  <a:ext cx="843058" cy="1320609"/>
                </a:xfrm>
                <a:prstGeom prst="cloudCallout">
                  <a:avLst>
                    <a:gd name="adj1" fmla="val 61888"/>
                    <a:gd name="adj2" fmla="val 125085"/>
                  </a:avLst>
                </a:prstGeom>
                <a:solidFill>
                  <a:srgbClr val="A5A5A5"/>
                </a:solidFill>
                <a:ln w="12700" cap="flat" cmpd="sng">
                  <a:solidFill>
                    <a:srgbClr val="787878"/>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FFFFFF"/>
                    </a:solidFill>
                    <a:effectLst/>
                    <a:uLnTx/>
                    <a:uFillTx/>
                    <a:ea typeface="Calibri"/>
                    <a:cs typeface="Calibri"/>
                    <a:sym typeface="Calibri"/>
                  </a:endParaRPr>
                </a:p>
              </p:txBody>
            </p:sp>
            <p:sp>
              <p:nvSpPr>
                <p:cNvPr id="47" name="Shape 142">
                  <a:extLst>
                    <a:ext uri="{FF2B5EF4-FFF2-40B4-BE49-F238E27FC236}">
                      <a16:creationId xmlns:a16="http://schemas.microsoft.com/office/drawing/2014/main" id="{4468210B-998D-4886-8B3B-32AE302E872A}"/>
                    </a:ext>
                  </a:extLst>
                </p:cNvPr>
                <p:cNvSpPr/>
                <p:nvPr/>
              </p:nvSpPr>
              <p:spPr>
                <a:xfrm>
                  <a:off x="9982852" y="3231656"/>
                  <a:ext cx="2052994" cy="2203640"/>
                </a:xfrm>
                <a:prstGeom prst="rect">
                  <a:avLst/>
                </a:prstGeom>
                <a:solidFill>
                  <a:srgbClr val="FFFFFF"/>
                </a:solidFill>
                <a:ln w="12700" cap="flat" cmpd="sng">
                  <a:solidFill>
                    <a:srgbClr val="A5A5A5"/>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dirty="0">
                    <a:ln>
                      <a:noFill/>
                    </a:ln>
                    <a:solidFill>
                      <a:srgbClr val="000000"/>
                    </a:solidFill>
                    <a:effectLst/>
                    <a:uLnTx/>
                    <a:uFillTx/>
                    <a:ea typeface="Calibri"/>
                    <a:cs typeface="Calibri"/>
                    <a:sym typeface="Calibri"/>
                  </a:endParaRPr>
                </a:p>
              </p:txBody>
            </p:sp>
            <p:sp>
              <p:nvSpPr>
                <p:cNvPr id="48" name="Shape 143">
                  <a:extLst>
                    <a:ext uri="{FF2B5EF4-FFF2-40B4-BE49-F238E27FC236}">
                      <a16:creationId xmlns:a16="http://schemas.microsoft.com/office/drawing/2014/main" id="{4162E538-D2BE-4EF2-9898-7168BF9958C0}"/>
                    </a:ext>
                  </a:extLst>
                </p:cNvPr>
                <p:cNvSpPr/>
                <p:nvPr/>
              </p:nvSpPr>
              <p:spPr>
                <a:xfrm>
                  <a:off x="9982851" y="2796744"/>
                  <a:ext cx="2052439" cy="458942"/>
                </a:xfrm>
                <a:prstGeom prst="rect">
                  <a:avLst/>
                </a:prstGeom>
                <a:solidFill>
                  <a:srgbClr val="A5A5A5"/>
                </a:solidFill>
                <a:ln w="19050" cap="flat" cmpd="sng">
                  <a:solidFill>
                    <a:srgbClr val="A5A5A5"/>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a:ln>
                        <a:noFill/>
                      </a:ln>
                      <a:solidFill>
                        <a:srgbClr val="FFFFFF"/>
                      </a:solidFill>
                      <a:effectLst/>
                      <a:uLnTx/>
                      <a:uFillTx/>
                      <a:ea typeface="Calibri"/>
                      <a:cs typeface="Calibri"/>
                      <a:sym typeface="Calibri"/>
                    </a:rPr>
                    <a:t>Mental model</a:t>
                  </a:r>
                  <a:endParaRPr kumimoji="0" sz="1600" b="0" i="0" u="none" strike="noStrike" kern="0" cap="none" spc="0" normalizeH="0" baseline="0" noProof="0" dirty="0">
                    <a:ln>
                      <a:noFill/>
                    </a:ln>
                    <a:solidFill>
                      <a:srgbClr val="000000"/>
                    </a:solidFill>
                    <a:effectLst/>
                    <a:uLnTx/>
                    <a:uFillTx/>
                    <a:latin typeface="Arial"/>
                    <a:cs typeface="Arial"/>
                    <a:sym typeface="Arial"/>
                  </a:endParaRPr>
                </a:p>
              </p:txBody>
            </p:sp>
            <p:sp>
              <p:nvSpPr>
                <p:cNvPr id="49" name="Shape 144">
                  <a:extLst>
                    <a:ext uri="{FF2B5EF4-FFF2-40B4-BE49-F238E27FC236}">
                      <a16:creationId xmlns:a16="http://schemas.microsoft.com/office/drawing/2014/main" id="{AB29FF0D-08F5-40B7-AF35-A1CC225CE2B1}"/>
                    </a:ext>
                  </a:extLst>
                </p:cNvPr>
                <p:cNvSpPr/>
                <p:nvPr/>
              </p:nvSpPr>
              <p:spPr>
                <a:xfrm>
                  <a:off x="10212870" y="3377399"/>
                  <a:ext cx="531272" cy="504660"/>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fr-FR" sz="1600" b="1" i="0" u="none" strike="noStrike" kern="0" cap="none" spc="0" normalizeH="0" baseline="0" noProof="0" dirty="0" err="1">
                      <a:ln>
                        <a:noFill/>
                      </a:ln>
                      <a:solidFill>
                        <a:srgbClr val="FFFFFF"/>
                      </a:solidFill>
                      <a:effectLst/>
                      <a:uLnTx/>
                      <a:uFillTx/>
                      <a:ea typeface="Calibri"/>
                      <a:cs typeface="Calibri"/>
                      <a:sym typeface="Calibri"/>
                    </a:rPr>
                    <a:t>Pow</a:t>
                  </a:r>
                  <a:endParaRPr kumimoji="0" sz="1600" b="1" i="0" u="none" strike="noStrike" kern="0" cap="none" spc="0" normalizeH="0" baseline="0" noProof="0" dirty="0">
                    <a:ln>
                      <a:noFill/>
                    </a:ln>
                    <a:solidFill>
                      <a:srgbClr val="FFFFFF"/>
                    </a:solidFill>
                    <a:effectLst/>
                    <a:uLnTx/>
                    <a:uFillTx/>
                    <a:ea typeface="Calibri"/>
                    <a:cs typeface="Calibri"/>
                    <a:sym typeface="Calibri"/>
                  </a:endParaRPr>
                </a:p>
              </p:txBody>
            </p:sp>
            <p:sp>
              <p:nvSpPr>
                <p:cNvPr id="50" name="Shape 145">
                  <a:extLst>
                    <a:ext uri="{FF2B5EF4-FFF2-40B4-BE49-F238E27FC236}">
                      <a16:creationId xmlns:a16="http://schemas.microsoft.com/office/drawing/2014/main" id="{8722D16B-1CC2-4365-B81F-CAF9C7FA85F5}"/>
                    </a:ext>
                  </a:extLst>
                </p:cNvPr>
                <p:cNvSpPr/>
                <p:nvPr/>
              </p:nvSpPr>
              <p:spPr>
                <a:xfrm>
                  <a:off x="10839331" y="3383720"/>
                  <a:ext cx="1105221" cy="498339"/>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err="1">
                      <a:ln>
                        <a:noFill/>
                      </a:ln>
                      <a:solidFill>
                        <a:srgbClr val="FFFFFF"/>
                      </a:solidFill>
                      <a:effectLst/>
                      <a:uLnTx/>
                      <a:uFillTx/>
                      <a:ea typeface="Calibri"/>
                      <a:cs typeface="Calibri"/>
                      <a:sym typeface="Calibri"/>
                    </a:rPr>
                    <a:t>Preferences</a:t>
                  </a:r>
                  <a:endParaRPr kumimoji="0" sz="1600" b="1" i="0" u="none" strike="noStrike" kern="0" cap="none" spc="0" normalizeH="0" baseline="0" noProof="0" dirty="0">
                    <a:ln>
                      <a:noFill/>
                    </a:ln>
                    <a:solidFill>
                      <a:srgbClr val="FFFFFF"/>
                    </a:solidFill>
                    <a:effectLst/>
                    <a:uLnTx/>
                    <a:uFillTx/>
                    <a:ea typeface="Calibri"/>
                    <a:cs typeface="Calibri"/>
                    <a:sym typeface="Calibri"/>
                  </a:endParaRPr>
                </a:p>
              </p:txBody>
            </p:sp>
            <p:pic>
              <p:nvPicPr>
                <p:cNvPr id="82" name="Image 24">
                  <a:extLst>
                    <a:ext uri="{FF2B5EF4-FFF2-40B4-BE49-F238E27FC236}">
                      <a16:creationId xmlns:a16="http://schemas.microsoft.com/office/drawing/2014/main" id="{A81B2069-69F3-4D8A-A3C2-EDD12632F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96902" y="5867970"/>
                  <a:ext cx="733594" cy="1133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Shape 146">
                  <a:extLst>
                    <a:ext uri="{FF2B5EF4-FFF2-40B4-BE49-F238E27FC236}">
                      <a16:creationId xmlns:a16="http://schemas.microsoft.com/office/drawing/2014/main" id="{C78AA56D-8A47-477C-973D-8F0B54D690C9}"/>
                    </a:ext>
                  </a:extLst>
                </p:cNvPr>
                <p:cNvSpPr/>
                <p:nvPr/>
              </p:nvSpPr>
              <p:spPr>
                <a:xfrm>
                  <a:off x="10418129" y="4566679"/>
                  <a:ext cx="982471" cy="757704"/>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err="1">
                      <a:ln>
                        <a:noFill/>
                      </a:ln>
                      <a:solidFill>
                        <a:srgbClr val="FFFFFF"/>
                      </a:solidFill>
                      <a:effectLst/>
                      <a:uLnTx/>
                      <a:uFillTx/>
                      <a:ea typeface="Calibri"/>
                      <a:cs typeface="Calibri"/>
                      <a:sym typeface="Calibri"/>
                    </a:rPr>
                    <a:t>Decisional</a:t>
                  </a:r>
                  <a:r>
                    <a:rPr kumimoji="0" lang="fr-FR" sz="1600" b="1" i="0" u="none" strike="noStrike" kern="0" cap="none" spc="0" normalizeH="0" baseline="0" noProof="0" dirty="0">
                      <a:ln>
                        <a:noFill/>
                      </a:ln>
                      <a:solidFill>
                        <a:srgbClr val="FFFFFF"/>
                      </a:solidFill>
                      <a:effectLst/>
                      <a:uLnTx/>
                      <a:uFillTx/>
                      <a:ea typeface="Calibri"/>
                      <a:cs typeface="Calibri"/>
                      <a:sym typeface="Calibri"/>
                    </a:rPr>
                    <a:t> model</a:t>
                  </a:r>
                  <a:endParaRPr kumimoji="0" sz="1600" b="1" i="0" u="none" strike="noStrike" kern="0" cap="none" spc="0" normalizeH="0" baseline="0" noProof="0" dirty="0">
                    <a:ln>
                      <a:noFill/>
                    </a:ln>
                    <a:solidFill>
                      <a:srgbClr val="FFFFFF"/>
                    </a:solidFill>
                    <a:effectLst/>
                    <a:uLnTx/>
                    <a:uFillTx/>
                    <a:ea typeface="Calibri"/>
                    <a:cs typeface="Calibri"/>
                    <a:sym typeface="Calibri"/>
                  </a:endParaRPr>
                </a:p>
              </p:txBody>
            </p:sp>
          </p:grpSp>
          <p:sp>
            <p:nvSpPr>
              <p:cNvPr id="3" name="Flèche : bas 2">
                <a:extLst>
                  <a:ext uri="{FF2B5EF4-FFF2-40B4-BE49-F238E27FC236}">
                    <a16:creationId xmlns:a16="http://schemas.microsoft.com/office/drawing/2014/main" id="{C565F755-2A7C-4E21-BE66-6C0B70658F54}"/>
                  </a:ext>
                </a:extLst>
              </p:cNvPr>
              <p:cNvSpPr/>
              <p:nvPr/>
            </p:nvSpPr>
            <p:spPr>
              <a:xfrm>
                <a:off x="4081493" y="4539404"/>
                <a:ext cx="392430" cy="298761"/>
              </a:xfrm>
              <a:prstGeom prst="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sp>
          <p:nvSpPr>
            <p:cNvPr id="80" name="Shape 167">
              <a:extLst>
                <a:ext uri="{FF2B5EF4-FFF2-40B4-BE49-F238E27FC236}">
                  <a16:creationId xmlns:a16="http://schemas.microsoft.com/office/drawing/2014/main" id="{2215DDEF-CDB3-4C81-B453-8859183FCCC4}"/>
                </a:ext>
              </a:extLst>
            </p:cNvPr>
            <p:cNvSpPr/>
            <p:nvPr/>
          </p:nvSpPr>
          <p:spPr>
            <a:xfrm>
              <a:off x="2455031" y="3140436"/>
              <a:ext cx="509843" cy="490411"/>
            </a:xfrm>
            <a:prstGeom prst="ellipse">
              <a:avLst/>
            </a:prstGeom>
            <a:solidFill>
              <a:schemeClr val="tx2">
                <a:lumMod val="75000"/>
              </a:schemeClr>
            </a:solidFill>
            <a:ln w="12700" cap="flat" cmpd="sng">
              <a:noFill/>
              <a:prstDash val="solid"/>
              <a:miter lim="8000"/>
              <a:headEnd type="none" w="med" len="med"/>
              <a:tailEnd type="none" w="med" len="med"/>
            </a:ln>
          </p:spPr>
          <p:txBody>
            <a:bodyPr spcFirstLastPara="1" wrap="square" lIns="91425" tIns="91425" rIns="91425" bIns="91425" anchor="ctr" anchorCtr="0">
              <a:noAutofit/>
            </a:bodyPr>
            <a:lstStyle/>
            <a:p>
              <a:pPr algn="ctr"/>
              <a:r>
                <a:rPr lang="fr-FR" sz="2000" b="1" kern="0" dirty="0">
                  <a:solidFill>
                    <a:schemeClr val="bg2"/>
                  </a:solidFill>
                  <a:latin typeface="Arial"/>
                  <a:cs typeface="Arial"/>
                  <a:sym typeface="Arial"/>
                </a:rPr>
                <a:t>2</a:t>
              </a:r>
              <a:endParaRPr sz="2000" b="1" kern="0" dirty="0">
                <a:solidFill>
                  <a:schemeClr val="bg2"/>
                </a:solidFill>
                <a:latin typeface="Arial"/>
                <a:cs typeface="Arial"/>
                <a:sym typeface="Arial"/>
              </a:endParaRPr>
            </a:p>
          </p:txBody>
        </p:sp>
      </p:grpSp>
      <p:cxnSp>
        <p:nvCxnSpPr>
          <p:cNvPr id="18" name="Connecteur droit 17">
            <a:extLst>
              <a:ext uri="{FF2B5EF4-FFF2-40B4-BE49-F238E27FC236}">
                <a16:creationId xmlns:a16="http://schemas.microsoft.com/office/drawing/2014/main" id="{F20D3ECF-A354-4419-8E98-DBC7AC6A7D13}"/>
              </a:ext>
            </a:extLst>
          </p:cNvPr>
          <p:cNvCxnSpPr>
            <a:cxnSpLocks/>
            <a:stCxn id="49" idx="1"/>
            <a:endCxn id="75" idx="3"/>
          </p:cNvCxnSpPr>
          <p:nvPr/>
        </p:nvCxnSpPr>
        <p:spPr>
          <a:xfrm flipH="1" flipV="1">
            <a:off x="1627961" y="4385400"/>
            <a:ext cx="1603283" cy="2740"/>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4" name="Connecteur : en angle 23">
            <a:extLst>
              <a:ext uri="{FF2B5EF4-FFF2-40B4-BE49-F238E27FC236}">
                <a16:creationId xmlns:a16="http://schemas.microsoft.com/office/drawing/2014/main" id="{B49D7645-02BF-427D-8534-F1AB927C36B8}"/>
              </a:ext>
            </a:extLst>
          </p:cNvPr>
          <p:cNvCxnSpPr>
            <a:cxnSpLocks/>
            <a:stCxn id="75" idx="0"/>
            <a:endCxn id="58" idx="1"/>
          </p:cNvCxnSpPr>
          <p:nvPr/>
        </p:nvCxnSpPr>
        <p:spPr>
          <a:xfrm rot="5400000" flipH="1" flipV="1">
            <a:off x="3081913" y="787387"/>
            <a:ext cx="1165343" cy="5552262"/>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4" name="Shape 153">
            <a:extLst>
              <a:ext uri="{FF2B5EF4-FFF2-40B4-BE49-F238E27FC236}">
                <a16:creationId xmlns:a16="http://schemas.microsoft.com/office/drawing/2014/main" id="{CD911A49-355F-479A-AF57-FB14D191E7F3}"/>
              </a:ext>
            </a:extLst>
          </p:cNvPr>
          <p:cNvSpPr/>
          <p:nvPr/>
        </p:nvSpPr>
        <p:spPr>
          <a:xfrm>
            <a:off x="659199" y="2703869"/>
            <a:ext cx="509844" cy="488178"/>
          </a:xfrm>
          <a:prstGeom prst="ellipse">
            <a:avLst/>
          </a:prstGeom>
          <a:solidFill>
            <a:schemeClr val="tx2">
              <a:lumMod val="75000"/>
            </a:schemeClr>
          </a:solidFill>
          <a:ln w="12700" cap="flat" cmpd="sng">
            <a:noFill/>
            <a:prstDash val="solid"/>
            <a:miter lim="8000"/>
            <a:headEnd type="none" w="med" len="med"/>
            <a:tailEnd type="none" w="med" len="med"/>
          </a:ln>
        </p:spPr>
        <p:txBody>
          <a:bodyPr spcFirstLastPara="1" wrap="square" lIns="91425" tIns="91425" rIns="91425" bIns="91425" anchor="ctr" anchorCtr="0">
            <a:noAutofit/>
          </a:bodyPr>
          <a:lstStyle/>
          <a:p>
            <a:pPr algn="ctr"/>
            <a:r>
              <a:rPr lang="fr-FR" sz="2000" b="1" kern="0" dirty="0">
                <a:solidFill>
                  <a:schemeClr val="bg2"/>
                </a:solidFill>
                <a:latin typeface="Arial"/>
                <a:cs typeface="Arial"/>
                <a:sym typeface="Arial"/>
              </a:rPr>
              <a:t>3</a:t>
            </a:r>
            <a:endParaRPr sz="2000" b="1" kern="0" dirty="0">
              <a:solidFill>
                <a:schemeClr val="bg2"/>
              </a:solidFill>
              <a:latin typeface="Arial"/>
              <a:cs typeface="Arial"/>
              <a:sym typeface="Arial"/>
            </a:endParaRPr>
          </a:p>
        </p:txBody>
      </p:sp>
      <p:sp>
        <p:nvSpPr>
          <p:cNvPr id="111" name="Shape 147">
            <a:extLst>
              <a:ext uri="{FF2B5EF4-FFF2-40B4-BE49-F238E27FC236}">
                <a16:creationId xmlns:a16="http://schemas.microsoft.com/office/drawing/2014/main" id="{E8DC3226-6B39-4547-B6E3-6B3EC0CCCD83}"/>
              </a:ext>
            </a:extLst>
          </p:cNvPr>
          <p:cNvSpPr/>
          <p:nvPr/>
        </p:nvSpPr>
        <p:spPr>
          <a:xfrm>
            <a:off x="6440715" y="2806621"/>
            <a:ext cx="679418" cy="346889"/>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Pow</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33" name="Rectangle 32">
            <a:extLst>
              <a:ext uri="{FF2B5EF4-FFF2-40B4-BE49-F238E27FC236}">
                <a16:creationId xmlns:a16="http://schemas.microsoft.com/office/drawing/2014/main" id="{EAC6F8B1-C042-46DD-AC0F-8F5F42EC4521}"/>
              </a:ext>
            </a:extLst>
          </p:cNvPr>
          <p:cNvSpPr/>
          <p:nvPr/>
        </p:nvSpPr>
        <p:spPr>
          <a:xfrm>
            <a:off x="5775767" y="1823013"/>
            <a:ext cx="3418439" cy="2650591"/>
          </a:xfrm>
          <a:prstGeom prst="rect">
            <a:avLst/>
          </a:prstGeom>
          <a:noFill/>
          <a:ln w="28575">
            <a:solidFill>
              <a:schemeClr val="accent4">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 name="Espace réservé du numéro de diapositive 3">
            <a:extLst>
              <a:ext uri="{FF2B5EF4-FFF2-40B4-BE49-F238E27FC236}">
                <a16:creationId xmlns:a16="http://schemas.microsoft.com/office/drawing/2014/main" id="{BCE442DC-B3CF-44E0-A52F-87E20DDA626C}"/>
              </a:ext>
            </a:extLst>
          </p:cNvPr>
          <p:cNvSpPr>
            <a:spLocks noGrp="1"/>
          </p:cNvSpPr>
          <p:nvPr>
            <p:ph type="sldNum" sz="quarter" idx="12"/>
          </p:nvPr>
        </p:nvSpPr>
        <p:spPr/>
        <p:txBody>
          <a:bodyPr/>
          <a:lstStyle/>
          <a:p>
            <a:fld id="{EAE346B8-B207-44B2-9593-768E5DB0BF9F}" type="slidenum">
              <a:rPr lang="fr-FR" smtClean="0"/>
              <a:t>18</a:t>
            </a:fld>
            <a:endParaRPr lang="fr-FR" dirty="0"/>
          </a:p>
        </p:txBody>
      </p:sp>
    </p:spTree>
    <p:extLst>
      <p:ext uri="{BB962C8B-B14F-4D97-AF65-F5344CB8AC3E}">
        <p14:creationId xmlns:p14="http://schemas.microsoft.com/office/powerpoint/2010/main" val="1716007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down)">
                                      <p:cBhvr>
                                        <p:cTn id="21" dur="500"/>
                                        <p:tgtEl>
                                          <p:spTgt spid="18"/>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5"/>
                                        </p:tgtEl>
                                        <p:attrNameLst>
                                          <p:attrName>style.visibility</p:attrName>
                                        </p:attrNameLst>
                                      </p:cBhvr>
                                      <p:to>
                                        <p:strVal val="visible"/>
                                      </p:to>
                                    </p:set>
                                    <p:animEffect transition="in" filter="wipe(down)">
                                      <p:cBhvr>
                                        <p:cTn id="24" dur="500"/>
                                        <p:tgtEl>
                                          <p:spTgt spid="75"/>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wipe(down)">
                                      <p:cBhvr>
                                        <p:cTn id="27" dur="500"/>
                                        <p:tgtEl>
                                          <p:spTgt spid="74"/>
                                        </p:tgtEl>
                                      </p:cBhvr>
                                    </p:animEffect>
                                  </p:childTnLst>
                                </p:cTn>
                              </p:par>
                              <p:par>
                                <p:cTn id="28" presetID="22" presetClass="entr" presetSubtype="4" fill="hold"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down)">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11"/>
                                        </p:tgtEl>
                                        <p:attrNameLst>
                                          <p:attrName>style.visibility</p:attrName>
                                        </p:attrNameLst>
                                      </p:cBhvr>
                                      <p:to>
                                        <p:strVal val="visible"/>
                                      </p:to>
                                    </p:set>
                                    <p:anim calcmode="lin" valueType="num">
                                      <p:cBhvr>
                                        <p:cTn id="35" dur="500" fill="hold"/>
                                        <p:tgtEl>
                                          <p:spTgt spid="111"/>
                                        </p:tgtEl>
                                        <p:attrNameLst>
                                          <p:attrName>ppt_w</p:attrName>
                                        </p:attrNameLst>
                                      </p:cBhvr>
                                      <p:tavLst>
                                        <p:tav tm="0">
                                          <p:val>
                                            <p:fltVal val="0"/>
                                          </p:val>
                                        </p:tav>
                                        <p:tav tm="100000">
                                          <p:val>
                                            <p:strVal val="#ppt_w"/>
                                          </p:val>
                                        </p:tav>
                                      </p:tavLst>
                                    </p:anim>
                                    <p:anim calcmode="lin" valueType="num">
                                      <p:cBhvr>
                                        <p:cTn id="36" dur="500" fill="hold"/>
                                        <p:tgtEl>
                                          <p:spTgt spid="111"/>
                                        </p:tgtEl>
                                        <p:attrNameLst>
                                          <p:attrName>ppt_h</p:attrName>
                                        </p:attrNameLst>
                                      </p:cBhvr>
                                      <p:tavLst>
                                        <p:tav tm="0">
                                          <p:val>
                                            <p:fltVal val="0"/>
                                          </p:val>
                                        </p:tav>
                                        <p:tav tm="100000">
                                          <p:val>
                                            <p:strVal val="#ppt_h"/>
                                          </p:val>
                                        </p:tav>
                                      </p:tavLst>
                                    </p:anim>
                                    <p:animEffect transition="in" filter="fade">
                                      <p:cBhvr>
                                        <p:cTn id="37" dur="500"/>
                                        <p:tgtEl>
                                          <p:spTgt spid="111"/>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6" grpId="0" animBg="1"/>
      <p:bldP spid="75" grpId="0" animBg="1"/>
      <p:bldP spid="43" grpId="0" animBg="1"/>
      <p:bldP spid="74" grpId="0" animBg="1"/>
      <p:bldP spid="111" grpId="0" animBg="1"/>
      <p:bldP spid="3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5B5C947D-65B7-4C69-BB7E-A1016A39B8AC}"/>
              </a:ext>
            </a:extLst>
          </p:cNvPr>
          <p:cNvSpPr>
            <a:spLocks noGrp="1"/>
          </p:cNvSpPr>
          <p:nvPr>
            <p:ph type="title"/>
          </p:nvPr>
        </p:nvSpPr>
        <p:spPr>
          <a:xfrm>
            <a:off x="346276" y="205142"/>
            <a:ext cx="11754284" cy="1064475"/>
          </a:xfrm>
        </p:spPr>
        <p:txBody>
          <a:bodyPr>
            <a:normAutofit/>
          </a:bodyPr>
          <a:lstStyle/>
          <a:p>
            <a:r>
              <a:rPr lang="en-US" sz="3200" b="1" cap="all" dirty="0">
                <a:solidFill>
                  <a:srgbClr val="2F3A46"/>
                </a:solidFill>
                <a:latin typeface="Open Sans" panose="020B0606030504020204" pitchFamily="34" charset="0"/>
              </a:rPr>
              <a:t>Mental model: </a:t>
            </a:r>
            <a:r>
              <a:rPr lang="en-US" sz="3200" b="1" cap="all" dirty="0">
                <a:solidFill>
                  <a:schemeClr val="accent4"/>
                </a:solidFill>
                <a:latin typeface="Open Sans" panose="020B0606030504020204" pitchFamily="34" charset="0"/>
              </a:rPr>
              <a:t>PREFERENCES</a:t>
            </a:r>
            <a:endParaRPr lang="fr-FR" sz="3200" b="1" cap="all" dirty="0">
              <a:solidFill>
                <a:srgbClr val="2F3A46"/>
              </a:solidFill>
              <a:latin typeface="Open Sans" panose="020B0606030504020204" pitchFamily="34" charset="0"/>
            </a:endParaRPr>
          </a:p>
        </p:txBody>
      </p:sp>
      <p:sp>
        <p:nvSpPr>
          <p:cNvPr id="14" name="Espace réservé du numéro de diapositive 13">
            <a:extLst>
              <a:ext uri="{FF2B5EF4-FFF2-40B4-BE49-F238E27FC236}">
                <a16:creationId xmlns:a16="http://schemas.microsoft.com/office/drawing/2014/main" id="{174AD6D7-F5ED-4622-8D15-BC08FA6A3C1E}"/>
              </a:ext>
            </a:extLst>
          </p:cNvPr>
          <p:cNvSpPr>
            <a:spLocks noGrp="1"/>
          </p:cNvSpPr>
          <p:nvPr>
            <p:ph type="sldNum" sz="quarter" idx="12"/>
          </p:nvPr>
        </p:nvSpPr>
        <p:spPr/>
        <p:txBody>
          <a:bodyPr/>
          <a:lstStyle/>
          <a:p>
            <a:fld id="{EAE346B8-B207-44B2-9593-768E5DB0BF9F}" type="slidenum">
              <a:rPr lang="fr-FR" smtClean="0"/>
              <a:t>19</a:t>
            </a:fld>
            <a:endParaRPr lang="fr-FR"/>
          </a:p>
        </p:txBody>
      </p:sp>
      <p:sp>
        <p:nvSpPr>
          <p:cNvPr id="44" name="Oval 18">
            <a:extLst>
              <a:ext uri="{FF2B5EF4-FFF2-40B4-BE49-F238E27FC236}">
                <a16:creationId xmlns:a16="http://schemas.microsoft.com/office/drawing/2014/main" id="{85726E61-3C22-4846-BCFB-C404550A12B2}"/>
              </a:ext>
            </a:extLst>
          </p:cNvPr>
          <p:cNvSpPr/>
          <p:nvPr/>
        </p:nvSpPr>
        <p:spPr>
          <a:xfrm>
            <a:off x="9317930" y="3853961"/>
            <a:ext cx="1007319" cy="516758"/>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45" name="Oval 18">
            <a:extLst>
              <a:ext uri="{FF2B5EF4-FFF2-40B4-BE49-F238E27FC236}">
                <a16:creationId xmlns:a16="http://schemas.microsoft.com/office/drawing/2014/main" id="{54C5DB26-1574-4EC8-BA39-D7A455E9DB5A}"/>
              </a:ext>
            </a:extLst>
          </p:cNvPr>
          <p:cNvSpPr/>
          <p:nvPr/>
        </p:nvSpPr>
        <p:spPr>
          <a:xfrm>
            <a:off x="10548815" y="4538772"/>
            <a:ext cx="1000886" cy="526179"/>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58" name="Oval 18">
            <a:extLst>
              <a:ext uri="{FF2B5EF4-FFF2-40B4-BE49-F238E27FC236}">
                <a16:creationId xmlns:a16="http://schemas.microsoft.com/office/drawing/2014/main" id="{3B2F9285-BC47-49B0-AEEB-8FAB19B1BFEC}"/>
              </a:ext>
            </a:extLst>
          </p:cNvPr>
          <p:cNvSpPr/>
          <p:nvPr/>
        </p:nvSpPr>
        <p:spPr>
          <a:xfrm>
            <a:off x="8146695" y="4538772"/>
            <a:ext cx="1007321" cy="526179"/>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59" name="Oval 18">
            <a:extLst>
              <a:ext uri="{FF2B5EF4-FFF2-40B4-BE49-F238E27FC236}">
                <a16:creationId xmlns:a16="http://schemas.microsoft.com/office/drawing/2014/main" id="{3D8BAD3C-4DE0-406D-A396-EDCBD9C83BF1}"/>
              </a:ext>
            </a:extLst>
          </p:cNvPr>
          <p:cNvSpPr/>
          <p:nvPr/>
        </p:nvSpPr>
        <p:spPr>
          <a:xfrm>
            <a:off x="8148242" y="3194860"/>
            <a:ext cx="1007321" cy="517091"/>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60" name="Oval 18">
            <a:extLst>
              <a:ext uri="{FF2B5EF4-FFF2-40B4-BE49-F238E27FC236}">
                <a16:creationId xmlns:a16="http://schemas.microsoft.com/office/drawing/2014/main" id="{89F881EA-01E8-497E-AFBD-81868A3D59F9}"/>
              </a:ext>
            </a:extLst>
          </p:cNvPr>
          <p:cNvSpPr/>
          <p:nvPr/>
        </p:nvSpPr>
        <p:spPr>
          <a:xfrm>
            <a:off x="10539086" y="3199323"/>
            <a:ext cx="1007321" cy="496997"/>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61" name="Oval 18">
            <a:extLst>
              <a:ext uri="{FF2B5EF4-FFF2-40B4-BE49-F238E27FC236}">
                <a16:creationId xmlns:a16="http://schemas.microsoft.com/office/drawing/2014/main" id="{19FB24EE-5D52-44E5-9D84-0126A59E5435}"/>
              </a:ext>
            </a:extLst>
          </p:cNvPr>
          <p:cNvSpPr/>
          <p:nvPr/>
        </p:nvSpPr>
        <p:spPr>
          <a:xfrm>
            <a:off x="9293013" y="1518908"/>
            <a:ext cx="1007322" cy="527191"/>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62" name="Oval 18">
            <a:extLst>
              <a:ext uri="{FF2B5EF4-FFF2-40B4-BE49-F238E27FC236}">
                <a16:creationId xmlns:a16="http://schemas.microsoft.com/office/drawing/2014/main" id="{4825D03A-84CF-4B47-B59C-F231243596FE}"/>
              </a:ext>
            </a:extLst>
          </p:cNvPr>
          <p:cNvSpPr/>
          <p:nvPr/>
        </p:nvSpPr>
        <p:spPr>
          <a:xfrm>
            <a:off x="9290617" y="2471573"/>
            <a:ext cx="1007321" cy="515748"/>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cxnSp>
        <p:nvCxnSpPr>
          <p:cNvPr id="63" name="Connecteur droit avec flèche 62">
            <a:extLst>
              <a:ext uri="{FF2B5EF4-FFF2-40B4-BE49-F238E27FC236}">
                <a16:creationId xmlns:a16="http://schemas.microsoft.com/office/drawing/2014/main" id="{AF381787-05F6-4C6C-B7B6-7731DD8A8E1C}"/>
              </a:ext>
            </a:extLst>
          </p:cNvPr>
          <p:cNvCxnSpPr>
            <a:cxnSpLocks/>
            <a:stCxn id="45" idx="1"/>
            <a:endCxn id="44" idx="5"/>
          </p:cNvCxnSpPr>
          <p:nvPr/>
        </p:nvCxnSpPr>
        <p:spPr>
          <a:xfrm flipH="1" flipV="1">
            <a:off x="10177731" y="4295041"/>
            <a:ext cx="517661" cy="3207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4" name="Connecteur droit avec flèche 63">
            <a:extLst>
              <a:ext uri="{FF2B5EF4-FFF2-40B4-BE49-F238E27FC236}">
                <a16:creationId xmlns:a16="http://schemas.microsoft.com/office/drawing/2014/main" id="{9D31A1AD-E574-418A-A952-8CC050F7AEFC}"/>
              </a:ext>
            </a:extLst>
          </p:cNvPr>
          <p:cNvCxnSpPr>
            <a:cxnSpLocks/>
            <a:stCxn id="44" idx="1"/>
            <a:endCxn id="59" idx="5"/>
          </p:cNvCxnSpPr>
          <p:nvPr/>
        </p:nvCxnSpPr>
        <p:spPr>
          <a:xfrm flipH="1" flipV="1">
            <a:off x="9008044" y="3636225"/>
            <a:ext cx="457404" cy="2934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Connecteur droit avec flèche 64">
            <a:extLst>
              <a:ext uri="{FF2B5EF4-FFF2-40B4-BE49-F238E27FC236}">
                <a16:creationId xmlns:a16="http://schemas.microsoft.com/office/drawing/2014/main" id="{51A9C667-03F8-4EBA-B34C-2E9162EBCF6A}"/>
              </a:ext>
            </a:extLst>
          </p:cNvPr>
          <p:cNvCxnSpPr>
            <a:cxnSpLocks/>
            <a:stCxn id="58" idx="0"/>
            <a:endCxn id="59" idx="4"/>
          </p:cNvCxnSpPr>
          <p:nvPr/>
        </p:nvCxnSpPr>
        <p:spPr>
          <a:xfrm flipV="1">
            <a:off x="8650356" y="3711951"/>
            <a:ext cx="1547" cy="8268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6" name="Connecteur droit avec flèche 65">
            <a:extLst>
              <a:ext uri="{FF2B5EF4-FFF2-40B4-BE49-F238E27FC236}">
                <a16:creationId xmlns:a16="http://schemas.microsoft.com/office/drawing/2014/main" id="{827DF445-41FF-4E30-8076-6393C582C79D}"/>
              </a:ext>
            </a:extLst>
          </p:cNvPr>
          <p:cNvCxnSpPr>
            <a:cxnSpLocks/>
            <a:stCxn id="44" idx="7"/>
            <a:endCxn id="60" idx="3"/>
          </p:cNvCxnSpPr>
          <p:nvPr/>
        </p:nvCxnSpPr>
        <p:spPr>
          <a:xfrm flipV="1">
            <a:off x="10177731" y="3623536"/>
            <a:ext cx="508874" cy="3061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Connecteur droit avec flèche 66">
            <a:extLst>
              <a:ext uri="{FF2B5EF4-FFF2-40B4-BE49-F238E27FC236}">
                <a16:creationId xmlns:a16="http://schemas.microsoft.com/office/drawing/2014/main" id="{7A44D138-AF80-46E2-97F7-04C5AD879BAE}"/>
              </a:ext>
            </a:extLst>
          </p:cNvPr>
          <p:cNvCxnSpPr>
            <a:cxnSpLocks/>
            <a:stCxn id="60" idx="1"/>
            <a:endCxn id="62" idx="4"/>
          </p:cNvCxnSpPr>
          <p:nvPr/>
        </p:nvCxnSpPr>
        <p:spPr>
          <a:xfrm flipH="1" flipV="1">
            <a:off x="9794278" y="2987321"/>
            <a:ext cx="892326" cy="2847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Connecteur droit avec flèche 67">
            <a:extLst>
              <a:ext uri="{FF2B5EF4-FFF2-40B4-BE49-F238E27FC236}">
                <a16:creationId xmlns:a16="http://schemas.microsoft.com/office/drawing/2014/main" id="{AD7D4390-34D7-4BA6-AF51-3A3A30E154AF}"/>
              </a:ext>
            </a:extLst>
          </p:cNvPr>
          <p:cNvCxnSpPr>
            <a:cxnSpLocks/>
            <a:stCxn id="59" idx="7"/>
            <a:endCxn id="62" idx="4"/>
          </p:cNvCxnSpPr>
          <p:nvPr/>
        </p:nvCxnSpPr>
        <p:spPr>
          <a:xfrm flipV="1">
            <a:off x="9008044" y="2987321"/>
            <a:ext cx="786235" cy="28326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a:extLst>
              <a:ext uri="{FF2B5EF4-FFF2-40B4-BE49-F238E27FC236}">
                <a16:creationId xmlns:a16="http://schemas.microsoft.com/office/drawing/2014/main" id="{070045E8-B33D-4FB9-B910-418A7E92F431}"/>
              </a:ext>
            </a:extLst>
          </p:cNvPr>
          <p:cNvCxnSpPr>
            <a:cxnSpLocks/>
            <a:stCxn id="62" idx="0"/>
            <a:endCxn id="61" idx="4"/>
          </p:cNvCxnSpPr>
          <p:nvPr/>
        </p:nvCxnSpPr>
        <p:spPr>
          <a:xfrm flipV="1">
            <a:off x="9794278" y="2046099"/>
            <a:ext cx="2396" cy="4254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0" name="ZoneTexte 69">
            <a:extLst>
              <a:ext uri="{FF2B5EF4-FFF2-40B4-BE49-F238E27FC236}">
                <a16:creationId xmlns:a16="http://schemas.microsoft.com/office/drawing/2014/main" id="{8AD63B9A-DBAA-4637-850B-1FF8A70F0F65}"/>
              </a:ext>
            </a:extLst>
          </p:cNvPr>
          <p:cNvSpPr txBox="1"/>
          <p:nvPr/>
        </p:nvSpPr>
        <p:spPr>
          <a:xfrm>
            <a:off x="10804452" y="5159447"/>
            <a:ext cx="646654" cy="369748"/>
          </a:xfrm>
          <a:prstGeom prst="rect">
            <a:avLst/>
          </a:prstGeom>
          <a:noFill/>
        </p:spPr>
        <p:txBody>
          <a:bodyPr wrap="square" rtlCol="0">
            <a:spAutoFit/>
          </a:bodyPr>
          <a:lstStyle/>
          <a:p>
            <a:r>
              <a:rPr lang="fr-FR" sz="2000" b="1" dirty="0">
                <a:latin typeface="+mj-lt"/>
                <a:cs typeface="Arabic Typesetting" panose="03020402040406030203" pitchFamily="66" charset="-78"/>
              </a:rPr>
              <a:t>0.16</a:t>
            </a:r>
          </a:p>
        </p:txBody>
      </p:sp>
      <p:sp>
        <p:nvSpPr>
          <p:cNvPr id="71" name="ZoneTexte 70">
            <a:extLst>
              <a:ext uri="{FF2B5EF4-FFF2-40B4-BE49-F238E27FC236}">
                <a16:creationId xmlns:a16="http://schemas.microsoft.com/office/drawing/2014/main" id="{10DC96A3-6C16-4422-8956-980C6C229EBA}"/>
              </a:ext>
            </a:extLst>
          </p:cNvPr>
          <p:cNvSpPr txBox="1"/>
          <p:nvPr/>
        </p:nvSpPr>
        <p:spPr>
          <a:xfrm>
            <a:off x="8419053" y="5156910"/>
            <a:ext cx="519513" cy="369748"/>
          </a:xfrm>
          <a:prstGeom prst="rect">
            <a:avLst/>
          </a:prstGeom>
          <a:noFill/>
        </p:spPr>
        <p:txBody>
          <a:bodyPr wrap="square" rtlCol="0">
            <a:spAutoFit/>
          </a:bodyPr>
          <a:lstStyle/>
          <a:p>
            <a:r>
              <a:rPr lang="fr-FR" sz="2000" b="1" dirty="0">
                <a:latin typeface="+mj-lt"/>
                <a:cs typeface="Arabic Typesetting" panose="03020402040406030203" pitchFamily="66" charset="-78"/>
              </a:rPr>
              <a:t>0.5</a:t>
            </a:r>
            <a:endParaRPr lang="fr-FR" b="1" dirty="0">
              <a:latin typeface="+mj-lt"/>
              <a:cs typeface="Arabic Typesetting" panose="03020402040406030203" pitchFamily="66" charset="-78"/>
            </a:endParaRPr>
          </a:p>
        </p:txBody>
      </p:sp>
      <p:sp>
        <p:nvSpPr>
          <p:cNvPr id="72" name="ZoneTexte 71">
            <a:extLst>
              <a:ext uri="{FF2B5EF4-FFF2-40B4-BE49-F238E27FC236}">
                <a16:creationId xmlns:a16="http://schemas.microsoft.com/office/drawing/2014/main" id="{D17C9119-C5C8-452E-B795-6ACE7AABA66B}"/>
              </a:ext>
            </a:extLst>
          </p:cNvPr>
          <p:cNvSpPr txBox="1"/>
          <p:nvPr/>
        </p:nvSpPr>
        <p:spPr>
          <a:xfrm>
            <a:off x="9498261" y="4393225"/>
            <a:ext cx="646654" cy="369748"/>
          </a:xfrm>
          <a:prstGeom prst="rect">
            <a:avLst/>
          </a:prstGeom>
          <a:noFill/>
        </p:spPr>
        <p:txBody>
          <a:bodyPr wrap="square" rtlCol="0">
            <a:spAutoFit/>
          </a:bodyPr>
          <a:lstStyle/>
          <a:p>
            <a:r>
              <a:rPr lang="fr-FR" sz="2000" b="1" dirty="0">
                <a:latin typeface="+mj-lt"/>
                <a:cs typeface="Arabic Typesetting" panose="03020402040406030203" pitchFamily="66" charset="-78"/>
              </a:rPr>
              <a:t>0.33</a:t>
            </a:r>
          </a:p>
        </p:txBody>
      </p:sp>
      <p:sp>
        <p:nvSpPr>
          <p:cNvPr id="73" name="ZoneTexte 72">
            <a:extLst>
              <a:ext uri="{FF2B5EF4-FFF2-40B4-BE49-F238E27FC236}">
                <a16:creationId xmlns:a16="http://schemas.microsoft.com/office/drawing/2014/main" id="{2FCF28E4-FABC-421B-AD23-DD8FA566B98B}"/>
              </a:ext>
            </a:extLst>
          </p:cNvPr>
          <p:cNvSpPr txBox="1"/>
          <p:nvPr/>
        </p:nvSpPr>
        <p:spPr>
          <a:xfrm>
            <a:off x="8122523" y="3727901"/>
            <a:ext cx="646654" cy="369748"/>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74" name="ZoneTexte 73">
            <a:extLst>
              <a:ext uri="{FF2B5EF4-FFF2-40B4-BE49-F238E27FC236}">
                <a16:creationId xmlns:a16="http://schemas.microsoft.com/office/drawing/2014/main" id="{E97C00FB-062F-4EF4-B6B1-93716C6DADA5}"/>
              </a:ext>
            </a:extLst>
          </p:cNvPr>
          <p:cNvSpPr txBox="1"/>
          <p:nvPr/>
        </p:nvSpPr>
        <p:spPr>
          <a:xfrm>
            <a:off x="10804453" y="3687458"/>
            <a:ext cx="646654" cy="369748"/>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75" name="ZoneTexte 74">
            <a:extLst>
              <a:ext uri="{FF2B5EF4-FFF2-40B4-BE49-F238E27FC236}">
                <a16:creationId xmlns:a16="http://schemas.microsoft.com/office/drawing/2014/main" id="{C0FE3FAE-3EDC-4F9E-AD7E-F78C25B1139C}"/>
              </a:ext>
            </a:extLst>
          </p:cNvPr>
          <p:cNvSpPr txBox="1"/>
          <p:nvPr/>
        </p:nvSpPr>
        <p:spPr>
          <a:xfrm>
            <a:off x="9551959" y="3064882"/>
            <a:ext cx="646654" cy="369748"/>
          </a:xfrm>
          <a:prstGeom prst="rect">
            <a:avLst/>
          </a:prstGeom>
          <a:noFill/>
        </p:spPr>
        <p:txBody>
          <a:bodyPr wrap="square" rtlCol="0">
            <a:spAutoFit/>
          </a:bodyPr>
          <a:lstStyle/>
          <a:p>
            <a:r>
              <a:rPr lang="fr-FR" sz="2000" b="1" dirty="0">
                <a:latin typeface="+mj-lt"/>
                <a:cs typeface="Arabic Typesetting" panose="03020402040406030203" pitchFamily="66" charset="-78"/>
              </a:rPr>
              <a:t>0.83</a:t>
            </a:r>
          </a:p>
        </p:txBody>
      </p:sp>
      <p:sp>
        <p:nvSpPr>
          <p:cNvPr id="76" name="ZoneTexte 75">
            <a:extLst>
              <a:ext uri="{FF2B5EF4-FFF2-40B4-BE49-F238E27FC236}">
                <a16:creationId xmlns:a16="http://schemas.microsoft.com/office/drawing/2014/main" id="{D866DB87-020A-481B-9A29-2580429C430A}"/>
              </a:ext>
            </a:extLst>
          </p:cNvPr>
          <p:cNvSpPr txBox="1"/>
          <p:nvPr/>
        </p:nvSpPr>
        <p:spPr>
          <a:xfrm>
            <a:off x="9511911" y="1977122"/>
            <a:ext cx="182860" cy="369748"/>
          </a:xfrm>
          <a:prstGeom prst="rect">
            <a:avLst/>
          </a:prstGeom>
          <a:noFill/>
        </p:spPr>
        <p:txBody>
          <a:bodyPr wrap="square" rtlCol="0">
            <a:spAutoFit/>
          </a:bodyPr>
          <a:lstStyle>
            <a:defPPr>
              <a:defRPr lang="fr-FR"/>
            </a:defPPr>
            <a:lvl1pPr>
              <a:defRPr b="1">
                <a:solidFill>
                  <a:schemeClr val="tx1"/>
                </a:solidFill>
                <a:latin typeface="+mj-lt"/>
                <a:cs typeface="Arabic Typesetting" panose="03020402040406030203" pitchFamily="66" charset="-78"/>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fr-FR" sz="2000" dirty="0"/>
              <a:t>1</a:t>
            </a:r>
          </a:p>
        </p:txBody>
      </p:sp>
      <p:sp>
        <p:nvSpPr>
          <p:cNvPr id="77" name="ZoneTexte 76">
            <a:extLst>
              <a:ext uri="{FF2B5EF4-FFF2-40B4-BE49-F238E27FC236}">
                <a16:creationId xmlns:a16="http://schemas.microsoft.com/office/drawing/2014/main" id="{0FBD1BDA-B7FB-44EB-980C-85FC8962122D}"/>
              </a:ext>
            </a:extLst>
          </p:cNvPr>
          <p:cNvSpPr txBox="1"/>
          <p:nvPr/>
        </p:nvSpPr>
        <p:spPr>
          <a:xfrm>
            <a:off x="9391751" y="1580277"/>
            <a:ext cx="753164" cy="341306"/>
          </a:xfrm>
          <a:prstGeom prst="rect">
            <a:avLst/>
          </a:prstGeom>
          <a:noFill/>
        </p:spPr>
        <p:txBody>
          <a:bodyPr wrap="none" rtlCol="0">
            <a:spAutoFit/>
          </a:bodyPr>
          <a:lstStyle/>
          <a:p>
            <a:r>
              <a:rPr lang="en-US" b="1" dirty="0"/>
              <a:t>French</a:t>
            </a:r>
            <a:endParaRPr lang="fr-FR" dirty="0"/>
          </a:p>
        </p:txBody>
      </p:sp>
      <p:sp>
        <p:nvSpPr>
          <p:cNvPr id="78" name="ZoneTexte 77">
            <a:extLst>
              <a:ext uri="{FF2B5EF4-FFF2-40B4-BE49-F238E27FC236}">
                <a16:creationId xmlns:a16="http://schemas.microsoft.com/office/drawing/2014/main" id="{327760F3-48C8-4DF5-8447-7C7E55EA7C2F}"/>
              </a:ext>
            </a:extLst>
          </p:cNvPr>
          <p:cNvSpPr txBox="1"/>
          <p:nvPr/>
        </p:nvSpPr>
        <p:spPr>
          <a:xfrm>
            <a:off x="9401161" y="2534936"/>
            <a:ext cx="715549" cy="341306"/>
          </a:xfrm>
          <a:prstGeom prst="rect">
            <a:avLst/>
          </a:prstGeom>
          <a:noFill/>
        </p:spPr>
        <p:txBody>
          <a:bodyPr wrap="none" rtlCol="0">
            <a:spAutoFit/>
          </a:bodyPr>
          <a:lstStyle/>
          <a:p>
            <a:r>
              <a:rPr lang="en-US" b="1" dirty="0"/>
              <a:t>Italian</a:t>
            </a:r>
            <a:endParaRPr lang="fr-FR" dirty="0"/>
          </a:p>
        </p:txBody>
      </p:sp>
      <p:sp>
        <p:nvSpPr>
          <p:cNvPr id="79" name="ZoneTexte 78">
            <a:extLst>
              <a:ext uri="{FF2B5EF4-FFF2-40B4-BE49-F238E27FC236}">
                <a16:creationId xmlns:a16="http://schemas.microsoft.com/office/drawing/2014/main" id="{EFB9D48F-AC2A-41DE-B38B-E33CF00C3009}"/>
              </a:ext>
            </a:extLst>
          </p:cNvPr>
          <p:cNvSpPr txBox="1"/>
          <p:nvPr/>
        </p:nvSpPr>
        <p:spPr>
          <a:xfrm>
            <a:off x="10677443" y="3238917"/>
            <a:ext cx="714675" cy="341306"/>
          </a:xfrm>
          <a:prstGeom prst="rect">
            <a:avLst/>
          </a:prstGeom>
          <a:noFill/>
        </p:spPr>
        <p:txBody>
          <a:bodyPr wrap="none" rtlCol="0">
            <a:spAutoFit/>
          </a:bodyPr>
          <a:lstStyle/>
          <a:p>
            <a:r>
              <a:rPr lang="en-US" b="1" dirty="0"/>
              <a:t>Indian</a:t>
            </a:r>
          </a:p>
        </p:txBody>
      </p:sp>
      <p:sp>
        <p:nvSpPr>
          <p:cNvPr id="80" name="ZoneTexte 79">
            <a:extLst>
              <a:ext uri="{FF2B5EF4-FFF2-40B4-BE49-F238E27FC236}">
                <a16:creationId xmlns:a16="http://schemas.microsoft.com/office/drawing/2014/main" id="{F53B7948-928E-4426-AB2B-34D9F3F46820}"/>
              </a:ext>
            </a:extLst>
          </p:cNvPr>
          <p:cNvSpPr txBox="1"/>
          <p:nvPr/>
        </p:nvSpPr>
        <p:spPr>
          <a:xfrm>
            <a:off x="9417515" y="3919830"/>
            <a:ext cx="784771" cy="341306"/>
          </a:xfrm>
          <a:prstGeom prst="rect">
            <a:avLst/>
          </a:prstGeom>
          <a:noFill/>
        </p:spPr>
        <p:txBody>
          <a:bodyPr wrap="none" rtlCol="0">
            <a:spAutoFit/>
          </a:bodyPr>
          <a:lstStyle/>
          <a:p>
            <a:r>
              <a:rPr lang="en-US" b="1" dirty="0"/>
              <a:t>Korean</a:t>
            </a:r>
            <a:endParaRPr lang="fr-FR" dirty="0"/>
          </a:p>
        </p:txBody>
      </p:sp>
      <p:sp>
        <p:nvSpPr>
          <p:cNvPr id="81" name="ZoneTexte 80">
            <a:extLst>
              <a:ext uri="{FF2B5EF4-FFF2-40B4-BE49-F238E27FC236}">
                <a16:creationId xmlns:a16="http://schemas.microsoft.com/office/drawing/2014/main" id="{BDCC8969-1117-400A-946B-4FE86E8C19D2}"/>
              </a:ext>
            </a:extLst>
          </p:cNvPr>
          <p:cNvSpPr txBox="1"/>
          <p:nvPr/>
        </p:nvSpPr>
        <p:spPr>
          <a:xfrm>
            <a:off x="8164947" y="3233772"/>
            <a:ext cx="902629" cy="341306"/>
          </a:xfrm>
          <a:prstGeom prst="rect">
            <a:avLst/>
          </a:prstGeom>
          <a:noFill/>
        </p:spPr>
        <p:txBody>
          <a:bodyPr wrap="none" rtlCol="0">
            <a:spAutoFit/>
          </a:bodyPr>
          <a:lstStyle/>
          <a:p>
            <a:r>
              <a:rPr lang="en-US" b="1" dirty="0"/>
              <a:t>Mexican</a:t>
            </a:r>
            <a:endParaRPr lang="fr-FR" dirty="0"/>
          </a:p>
        </p:txBody>
      </p:sp>
      <p:sp>
        <p:nvSpPr>
          <p:cNvPr id="82" name="ZoneTexte 81">
            <a:extLst>
              <a:ext uri="{FF2B5EF4-FFF2-40B4-BE49-F238E27FC236}">
                <a16:creationId xmlns:a16="http://schemas.microsoft.com/office/drawing/2014/main" id="{1D3D813A-0BC5-4D85-A705-BB3802423E30}"/>
              </a:ext>
            </a:extLst>
          </p:cNvPr>
          <p:cNvSpPr txBox="1"/>
          <p:nvPr/>
        </p:nvSpPr>
        <p:spPr>
          <a:xfrm>
            <a:off x="10533485" y="4608827"/>
            <a:ext cx="962521" cy="341306"/>
          </a:xfrm>
          <a:prstGeom prst="rect">
            <a:avLst/>
          </a:prstGeom>
          <a:noFill/>
        </p:spPr>
        <p:txBody>
          <a:bodyPr wrap="none" rtlCol="0">
            <a:spAutoFit/>
          </a:bodyPr>
          <a:lstStyle/>
          <a:p>
            <a:r>
              <a:rPr lang="en-US" b="1" dirty="0"/>
              <a:t>Japanese</a:t>
            </a:r>
            <a:endParaRPr lang="fr-FR" dirty="0"/>
          </a:p>
        </p:txBody>
      </p:sp>
      <p:sp>
        <p:nvSpPr>
          <p:cNvPr id="83" name="ZoneTexte 82">
            <a:extLst>
              <a:ext uri="{FF2B5EF4-FFF2-40B4-BE49-F238E27FC236}">
                <a16:creationId xmlns:a16="http://schemas.microsoft.com/office/drawing/2014/main" id="{359325A7-AB49-492B-A092-0D0F4632A0F7}"/>
              </a:ext>
            </a:extLst>
          </p:cNvPr>
          <p:cNvSpPr txBox="1"/>
          <p:nvPr/>
        </p:nvSpPr>
        <p:spPr>
          <a:xfrm>
            <a:off x="8181556" y="4604650"/>
            <a:ext cx="847345" cy="341306"/>
          </a:xfrm>
          <a:prstGeom prst="rect">
            <a:avLst/>
          </a:prstGeom>
          <a:noFill/>
        </p:spPr>
        <p:txBody>
          <a:bodyPr wrap="none" rtlCol="0">
            <a:spAutoFit/>
          </a:bodyPr>
          <a:lstStyle/>
          <a:p>
            <a:r>
              <a:rPr lang="en-US" b="1" dirty="0"/>
              <a:t>Chinese</a:t>
            </a:r>
            <a:endParaRPr lang="fr-FR" dirty="0"/>
          </a:p>
        </p:txBody>
      </p:sp>
      <p:grpSp>
        <p:nvGrpSpPr>
          <p:cNvPr id="8" name="Groupe 7">
            <a:extLst>
              <a:ext uri="{FF2B5EF4-FFF2-40B4-BE49-F238E27FC236}">
                <a16:creationId xmlns:a16="http://schemas.microsoft.com/office/drawing/2014/main" id="{A9C3522D-21FF-435B-A1C3-21778BF5229E}"/>
              </a:ext>
            </a:extLst>
          </p:cNvPr>
          <p:cNvGrpSpPr/>
          <p:nvPr/>
        </p:nvGrpSpPr>
        <p:grpSpPr>
          <a:xfrm>
            <a:off x="640468" y="1495820"/>
            <a:ext cx="2976618" cy="3984603"/>
            <a:chOff x="798876" y="1344672"/>
            <a:chExt cx="3330132" cy="3984603"/>
          </a:xfrm>
        </p:grpSpPr>
        <p:sp>
          <p:nvSpPr>
            <p:cNvPr id="7" name="Rectangle 6">
              <a:extLst>
                <a:ext uri="{FF2B5EF4-FFF2-40B4-BE49-F238E27FC236}">
                  <a16:creationId xmlns:a16="http://schemas.microsoft.com/office/drawing/2014/main" id="{179518A7-9B7D-4650-A1B7-584DAF689AB6}"/>
                </a:ext>
              </a:extLst>
            </p:cNvPr>
            <p:cNvSpPr/>
            <p:nvPr/>
          </p:nvSpPr>
          <p:spPr>
            <a:xfrm>
              <a:off x="798876" y="1851733"/>
              <a:ext cx="3330132" cy="3477542"/>
            </a:xfrm>
            <a:prstGeom prst="rect">
              <a:avLst/>
            </a:prstGeom>
            <a:solidFill>
              <a:schemeClr val="accent4">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dirty="0"/>
            </a:p>
          </p:txBody>
        </p:sp>
        <p:sp>
          <p:nvSpPr>
            <p:cNvPr id="37" name="ZoneTexte 36">
              <a:extLst>
                <a:ext uri="{FF2B5EF4-FFF2-40B4-BE49-F238E27FC236}">
                  <a16:creationId xmlns:a16="http://schemas.microsoft.com/office/drawing/2014/main" id="{0D13D5B4-4668-4703-9C8A-6FCE8FF635D6}"/>
                </a:ext>
              </a:extLst>
            </p:cNvPr>
            <p:cNvSpPr txBox="1"/>
            <p:nvPr/>
          </p:nvSpPr>
          <p:spPr>
            <a:xfrm>
              <a:off x="858927" y="1902998"/>
              <a:ext cx="3268710" cy="2646878"/>
            </a:xfrm>
            <a:prstGeom prst="rect">
              <a:avLst/>
            </a:prstGeom>
            <a:noFill/>
          </p:spPr>
          <p:txBody>
            <a:bodyPr wrap="square" rtlCol="0">
              <a:spAutoFit/>
            </a:bodyPr>
            <a:lstStyle/>
            <a:p>
              <a:r>
                <a:rPr lang="fr-FR" sz="2000" b="1" dirty="0">
                  <a:solidFill>
                    <a:schemeClr val="tx2">
                      <a:lumMod val="75000"/>
                    </a:schemeClr>
                  </a:solidFill>
                </a:rPr>
                <a:t>Goal</a:t>
              </a:r>
              <a:r>
                <a:rPr lang="en-US" sz="2000" dirty="0"/>
                <a:t> choose an </a:t>
              </a:r>
              <a:r>
                <a:rPr lang="en-US" sz="2000" b="1" dirty="0"/>
                <a:t>option</a:t>
              </a:r>
              <a:r>
                <a:rPr lang="en-US" sz="2000" dirty="0"/>
                <a:t> </a:t>
              </a:r>
            </a:p>
            <a:p>
              <a:r>
                <a:rPr lang="en-US" sz="2000" dirty="0"/>
                <a:t>  </a:t>
              </a:r>
              <a:r>
                <a:rPr lang="en-US" dirty="0" err="1"/>
                <a:t>eg</a:t>
              </a:r>
              <a:r>
                <a:rPr lang="en-US" dirty="0"/>
                <a:t> : Restaurant)</a:t>
              </a:r>
              <a:endParaRPr lang="fr-FR" dirty="0"/>
            </a:p>
            <a:p>
              <a:endParaRPr lang="fr-FR" dirty="0"/>
            </a:p>
            <a:p>
              <a:r>
                <a:rPr lang="fr-FR" b="1" dirty="0"/>
                <a:t>Option = {C</a:t>
              </a:r>
              <a:r>
                <a:rPr lang="fr-FR" b="1" baseline="-25000" dirty="0"/>
                <a:t>1</a:t>
              </a:r>
              <a:r>
                <a:rPr lang="fr-FR" b="1" dirty="0"/>
                <a:t> , C</a:t>
              </a:r>
              <a:r>
                <a:rPr lang="fr-FR" b="1" baseline="-25000" dirty="0"/>
                <a:t>2</a:t>
              </a:r>
              <a:r>
                <a:rPr lang="fr-FR" b="1" dirty="0"/>
                <a:t> , …, </a:t>
              </a:r>
              <a:r>
                <a:rPr lang="fr-FR" b="1" dirty="0" err="1"/>
                <a:t>C</a:t>
              </a:r>
              <a:r>
                <a:rPr lang="fr-FR" b="1" baseline="-25000" dirty="0" err="1"/>
                <a:t>n</a:t>
              </a:r>
              <a:r>
                <a:rPr lang="fr-FR" b="1" dirty="0"/>
                <a:t>}</a:t>
              </a:r>
            </a:p>
            <a:p>
              <a:endParaRPr lang="fr-FR" b="1" dirty="0"/>
            </a:p>
            <a:p>
              <a:endParaRPr lang="fr-FR" b="1" dirty="0"/>
            </a:p>
            <a:p>
              <a:endParaRPr lang="fr-FR" b="1" dirty="0"/>
            </a:p>
            <a:p>
              <a:r>
                <a:rPr lang="en-US" b="1" dirty="0"/>
                <a:t>Criterion</a:t>
              </a:r>
              <a:r>
                <a:rPr lang="fr-FR" b="1" dirty="0"/>
                <a:t> = {v</a:t>
              </a:r>
              <a:r>
                <a:rPr lang="fr-FR" b="1" baseline="-25000" dirty="0"/>
                <a:t>1</a:t>
              </a:r>
              <a:r>
                <a:rPr lang="fr-FR" b="1" dirty="0"/>
                <a:t> , v</a:t>
              </a:r>
              <a:r>
                <a:rPr lang="fr-FR" b="1" baseline="-25000" dirty="0"/>
                <a:t>2</a:t>
              </a:r>
              <a:r>
                <a:rPr lang="fr-FR" b="1" dirty="0"/>
                <a:t> , …, </a:t>
              </a:r>
              <a:r>
                <a:rPr lang="fr-FR" b="1" dirty="0" err="1"/>
                <a:t>v</a:t>
              </a:r>
              <a:r>
                <a:rPr lang="fr-FR" b="1" baseline="-25000" dirty="0" err="1"/>
                <a:t>n</a:t>
              </a:r>
              <a:r>
                <a:rPr lang="fr-FR" b="1" dirty="0"/>
                <a:t>}</a:t>
              </a:r>
            </a:p>
            <a:p>
              <a:endParaRPr lang="fr-FR" b="1" dirty="0"/>
            </a:p>
          </p:txBody>
        </p:sp>
        <p:sp>
          <p:nvSpPr>
            <p:cNvPr id="4" name="Rectangle 3">
              <a:extLst>
                <a:ext uri="{FF2B5EF4-FFF2-40B4-BE49-F238E27FC236}">
                  <a16:creationId xmlns:a16="http://schemas.microsoft.com/office/drawing/2014/main" id="{C1AB70C8-B03A-4764-B495-2A3872DA6E8C}"/>
                </a:ext>
              </a:extLst>
            </p:cNvPr>
            <p:cNvSpPr/>
            <p:nvPr/>
          </p:nvSpPr>
          <p:spPr>
            <a:xfrm>
              <a:off x="800925" y="1344672"/>
              <a:ext cx="3326712" cy="42824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bg1"/>
                  </a:solidFill>
                </a:rPr>
                <a:t>Domain model</a:t>
              </a:r>
              <a:endParaRPr lang="fr-FR" dirty="0"/>
            </a:p>
          </p:txBody>
        </p:sp>
        <p:sp>
          <p:nvSpPr>
            <p:cNvPr id="6" name="ZoneTexte 5">
              <a:extLst>
                <a:ext uri="{FF2B5EF4-FFF2-40B4-BE49-F238E27FC236}">
                  <a16:creationId xmlns:a16="http://schemas.microsoft.com/office/drawing/2014/main" id="{2716B023-6A85-41B5-8039-20B76D2AE7E1}"/>
                </a:ext>
              </a:extLst>
            </p:cNvPr>
            <p:cNvSpPr txBox="1"/>
            <p:nvPr/>
          </p:nvSpPr>
          <p:spPr>
            <a:xfrm>
              <a:off x="962327" y="3158027"/>
              <a:ext cx="2957300" cy="646331"/>
            </a:xfrm>
            <a:prstGeom prst="rect">
              <a:avLst/>
            </a:prstGeom>
            <a:noFill/>
          </p:spPr>
          <p:txBody>
            <a:bodyPr wrap="square" rtlCol="0">
              <a:spAutoFit/>
            </a:bodyPr>
            <a:lstStyle/>
            <a:p>
              <a:r>
                <a:rPr lang="en-US" dirty="0" err="1"/>
                <a:t>Eg</a:t>
              </a:r>
              <a:r>
                <a:rPr lang="en-US" dirty="0"/>
                <a:t> : Restaurant = {cuisine, </a:t>
              </a:r>
              <a:r>
                <a:rPr lang="en-US" dirty="0" err="1"/>
                <a:t>Price,ambiance</a:t>
              </a:r>
              <a:r>
                <a:rPr lang="en-US" dirty="0"/>
                <a:t>}</a:t>
              </a:r>
            </a:p>
          </p:txBody>
        </p:sp>
        <p:sp>
          <p:nvSpPr>
            <p:cNvPr id="47" name="ZoneTexte 46">
              <a:extLst>
                <a:ext uri="{FF2B5EF4-FFF2-40B4-BE49-F238E27FC236}">
                  <a16:creationId xmlns:a16="http://schemas.microsoft.com/office/drawing/2014/main" id="{B0FE275F-EB87-4BA3-A606-C72455458917}"/>
                </a:ext>
              </a:extLst>
            </p:cNvPr>
            <p:cNvSpPr txBox="1"/>
            <p:nvPr/>
          </p:nvSpPr>
          <p:spPr>
            <a:xfrm>
              <a:off x="979207" y="4269987"/>
              <a:ext cx="2957300" cy="646331"/>
            </a:xfrm>
            <a:prstGeom prst="rect">
              <a:avLst/>
            </a:prstGeom>
            <a:noFill/>
          </p:spPr>
          <p:txBody>
            <a:bodyPr wrap="square" rtlCol="0">
              <a:spAutoFit/>
            </a:bodyPr>
            <a:lstStyle/>
            <a:p>
              <a:r>
                <a:rPr lang="en-US" dirty="0" err="1"/>
                <a:t>Eg</a:t>
              </a:r>
              <a:r>
                <a:rPr lang="en-US" dirty="0"/>
                <a:t> : Cuisine = {Indian, French, Italian, …}</a:t>
              </a:r>
            </a:p>
          </p:txBody>
        </p:sp>
      </p:grpSp>
      <p:grpSp>
        <p:nvGrpSpPr>
          <p:cNvPr id="51" name="Groupe 50">
            <a:extLst>
              <a:ext uri="{FF2B5EF4-FFF2-40B4-BE49-F238E27FC236}">
                <a16:creationId xmlns:a16="http://schemas.microsoft.com/office/drawing/2014/main" id="{04CB4A9B-9147-4AEA-857C-25607C4251D1}"/>
              </a:ext>
            </a:extLst>
          </p:cNvPr>
          <p:cNvGrpSpPr/>
          <p:nvPr/>
        </p:nvGrpSpPr>
        <p:grpSpPr>
          <a:xfrm>
            <a:off x="4484533" y="1495820"/>
            <a:ext cx="2976618" cy="3984603"/>
            <a:chOff x="798876" y="1344672"/>
            <a:chExt cx="3330131" cy="3984603"/>
          </a:xfrm>
        </p:grpSpPr>
        <p:sp>
          <p:nvSpPr>
            <p:cNvPr id="52" name="Rectangle 51">
              <a:extLst>
                <a:ext uri="{FF2B5EF4-FFF2-40B4-BE49-F238E27FC236}">
                  <a16:creationId xmlns:a16="http://schemas.microsoft.com/office/drawing/2014/main" id="{FC335CE3-104A-4A22-A06B-4DBEE22445A5}"/>
                </a:ext>
              </a:extLst>
            </p:cNvPr>
            <p:cNvSpPr/>
            <p:nvPr/>
          </p:nvSpPr>
          <p:spPr>
            <a:xfrm>
              <a:off x="798876" y="1851733"/>
              <a:ext cx="3330131" cy="3477542"/>
            </a:xfrm>
            <a:prstGeom prst="rect">
              <a:avLst/>
            </a:prstGeom>
            <a:solidFill>
              <a:schemeClr val="accent5">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dirty="0"/>
            </a:p>
          </p:txBody>
        </p:sp>
        <p:sp>
          <p:nvSpPr>
            <p:cNvPr id="54" name="Rectangle 53">
              <a:extLst>
                <a:ext uri="{FF2B5EF4-FFF2-40B4-BE49-F238E27FC236}">
                  <a16:creationId xmlns:a16="http://schemas.microsoft.com/office/drawing/2014/main" id="{F3D129E0-D7AE-490B-9A11-946269D7CAA8}"/>
                </a:ext>
              </a:extLst>
            </p:cNvPr>
            <p:cNvSpPr/>
            <p:nvPr/>
          </p:nvSpPr>
          <p:spPr>
            <a:xfrm>
              <a:off x="800925" y="1344672"/>
              <a:ext cx="3326712" cy="428246"/>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b="1" dirty="0">
                  <a:solidFill>
                    <a:schemeClr val="bg1"/>
                  </a:solidFill>
                </a:rPr>
                <a:t>Preferences</a:t>
              </a:r>
              <a:endParaRPr lang="fr-FR" dirty="0"/>
            </a:p>
          </p:txBody>
        </p:sp>
      </p:grpSp>
      <p:sp>
        <p:nvSpPr>
          <p:cNvPr id="36" name="Rectangle 35">
            <a:extLst>
              <a:ext uri="{FF2B5EF4-FFF2-40B4-BE49-F238E27FC236}">
                <a16:creationId xmlns:a16="http://schemas.microsoft.com/office/drawing/2014/main" id="{964238AE-8A00-4382-8F7A-ED3E9CD29A9C}"/>
              </a:ext>
            </a:extLst>
          </p:cNvPr>
          <p:cNvSpPr/>
          <p:nvPr/>
        </p:nvSpPr>
        <p:spPr>
          <a:xfrm>
            <a:off x="4556170" y="2150269"/>
            <a:ext cx="2873725" cy="20152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buFont typeface="Arial" panose="020B0604020202020204" pitchFamily="34" charset="0"/>
              <a:buChar char="•"/>
            </a:pPr>
            <a:r>
              <a:rPr lang="en-US" sz="2000" b="1" dirty="0">
                <a:solidFill>
                  <a:prstClr val="black"/>
                </a:solidFill>
              </a:rPr>
              <a:t>Binary </a:t>
            </a:r>
            <a:r>
              <a:rPr lang="en-US" sz="2000" dirty="0">
                <a:solidFill>
                  <a:prstClr val="black"/>
                </a:solidFill>
              </a:rPr>
              <a:t>relation of preferences</a:t>
            </a:r>
          </a:p>
          <a:p>
            <a:pPr lvl="0"/>
            <a:endParaRPr lang="en-US" sz="2000" dirty="0">
              <a:solidFill>
                <a:prstClr val="black"/>
              </a:solidFill>
            </a:endParaRPr>
          </a:p>
          <a:p>
            <a:pPr marL="342900" lvl="0" indent="-342900">
              <a:buFont typeface="Arial" panose="020B0604020202020204" pitchFamily="34" charset="0"/>
              <a:buChar char="•"/>
            </a:pPr>
            <a:r>
              <a:rPr lang="en-US" sz="2000" dirty="0">
                <a:solidFill>
                  <a:prstClr val="black"/>
                </a:solidFill>
              </a:rPr>
              <a:t>Partial order and transitive</a:t>
            </a:r>
          </a:p>
        </p:txBody>
      </p:sp>
      <p:sp>
        <p:nvSpPr>
          <p:cNvPr id="9" name="ZoneTexte 8">
            <a:extLst>
              <a:ext uri="{FF2B5EF4-FFF2-40B4-BE49-F238E27FC236}">
                <a16:creationId xmlns:a16="http://schemas.microsoft.com/office/drawing/2014/main" id="{A232DA82-E0EC-41A6-AA20-2FD82CE48161}"/>
              </a:ext>
            </a:extLst>
          </p:cNvPr>
          <p:cNvSpPr txBox="1"/>
          <p:nvPr/>
        </p:nvSpPr>
        <p:spPr>
          <a:xfrm>
            <a:off x="4634225" y="4245341"/>
            <a:ext cx="2794455" cy="923330"/>
          </a:xfrm>
          <a:prstGeom prst="rect">
            <a:avLst/>
          </a:prstGeom>
          <a:noFill/>
        </p:spPr>
        <p:txBody>
          <a:bodyPr wrap="square" rtlCol="0">
            <a:spAutoFit/>
          </a:bodyPr>
          <a:lstStyle/>
          <a:p>
            <a:pPr lvl="0"/>
            <a:r>
              <a:rPr lang="en-US" b="1" dirty="0">
                <a:solidFill>
                  <a:prstClr val="black"/>
                </a:solidFill>
              </a:rPr>
              <a:t>Score of satisfaction Sat(v)</a:t>
            </a:r>
          </a:p>
          <a:p>
            <a:pPr lvl="0"/>
            <a:r>
              <a:rPr lang="en-US" dirty="0">
                <a:solidFill>
                  <a:prstClr val="black"/>
                </a:solidFill>
              </a:rPr>
              <a:t> Inverse of the number of ancestors </a:t>
            </a:r>
            <a:endParaRPr lang="fr-FR" dirty="0">
              <a:solidFill>
                <a:prstClr val="black"/>
              </a:solidFill>
            </a:endParaRPr>
          </a:p>
        </p:txBody>
      </p:sp>
    </p:spTree>
    <p:extLst>
      <p:ext uri="{BB962C8B-B14F-4D97-AF65-F5344CB8AC3E}">
        <p14:creationId xmlns:p14="http://schemas.microsoft.com/office/powerpoint/2010/main" val="2448051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fade">
                                      <p:cBhvr>
                                        <p:cTn id="10" dur="500"/>
                                        <p:tgtEl>
                                          <p:spTgt spid="6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fade">
                                      <p:cBhvr>
                                        <p:cTn id="19" dur="500"/>
                                        <p:tgtEl>
                                          <p:spTgt spid="8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0"/>
                                        </p:tgtEl>
                                        <p:attrNameLst>
                                          <p:attrName>style.visibility</p:attrName>
                                        </p:attrNameLst>
                                      </p:cBhvr>
                                      <p:to>
                                        <p:strVal val="visible"/>
                                      </p:to>
                                    </p:set>
                                    <p:animEffect transition="in" filter="fade">
                                      <p:cBhvr>
                                        <p:cTn id="28" dur="500"/>
                                        <p:tgtEl>
                                          <p:spTgt spid="8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fade">
                                      <p:cBhvr>
                                        <p:cTn id="31" dur="500"/>
                                        <p:tgtEl>
                                          <p:spTgt spid="8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500"/>
                                        <p:tgtEl>
                                          <p:spTgt spid="7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500"/>
                                        <p:tgtEl>
                                          <p:spTgt spid="7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7"/>
                                        </p:tgtEl>
                                        <p:attrNameLst>
                                          <p:attrName>style.visibility</p:attrName>
                                        </p:attrNameLst>
                                      </p:cBhvr>
                                      <p:to>
                                        <p:strVal val="visible"/>
                                      </p:to>
                                    </p:set>
                                    <p:animEffect transition="in" filter="fade">
                                      <p:cBhvr>
                                        <p:cTn id="40" dur="500"/>
                                        <p:tgtEl>
                                          <p:spTgt spid="7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500"/>
                                        <p:tgtEl>
                                          <p:spTgt spid="8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fade">
                                      <p:cBhvr>
                                        <p:cTn id="46" dur="500"/>
                                        <p:tgtEl>
                                          <p:spTgt spid="5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67"/>
                                        </p:tgtEl>
                                        <p:attrNameLst>
                                          <p:attrName>style.visibility</p:attrName>
                                        </p:attrNameLst>
                                      </p:cBhvr>
                                      <p:to>
                                        <p:strVal val="visible"/>
                                      </p:to>
                                    </p:set>
                                    <p:animEffect transition="in" filter="wipe(down)">
                                      <p:cBhvr>
                                        <p:cTn id="51" dur="500"/>
                                        <p:tgtEl>
                                          <p:spTgt spid="67"/>
                                        </p:tgtEl>
                                      </p:cBhvr>
                                    </p:animEffect>
                                  </p:childTnLst>
                                </p:cTn>
                              </p:par>
                              <p:par>
                                <p:cTn id="52" presetID="22" presetClass="entr" presetSubtype="4" fill="hold" nodeType="withEffect">
                                  <p:stCondLst>
                                    <p:cond delay="0"/>
                                  </p:stCondLst>
                                  <p:childTnLst>
                                    <p:set>
                                      <p:cBhvr>
                                        <p:cTn id="53" dur="1" fill="hold">
                                          <p:stCondLst>
                                            <p:cond delay="0"/>
                                          </p:stCondLst>
                                        </p:cTn>
                                        <p:tgtEl>
                                          <p:spTgt spid="66"/>
                                        </p:tgtEl>
                                        <p:attrNameLst>
                                          <p:attrName>style.visibility</p:attrName>
                                        </p:attrNameLst>
                                      </p:cBhvr>
                                      <p:to>
                                        <p:strVal val="visible"/>
                                      </p:to>
                                    </p:set>
                                    <p:animEffect transition="in" filter="wipe(down)">
                                      <p:cBhvr>
                                        <p:cTn id="54" dur="500"/>
                                        <p:tgtEl>
                                          <p:spTgt spid="66"/>
                                        </p:tgtEl>
                                      </p:cBhvr>
                                    </p:animEffect>
                                  </p:childTnLst>
                                </p:cTn>
                              </p:par>
                              <p:par>
                                <p:cTn id="55" presetID="22" presetClass="entr" presetSubtype="4" fill="hold" nodeType="with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wipe(down)">
                                      <p:cBhvr>
                                        <p:cTn id="57" dur="500"/>
                                        <p:tgtEl>
                                          <p:spTgt spid="63"/>
                                        </p:tgtEl>
                                      </p:cBhvr>
                                    </p:animEffect>
                                  </p:childTnLst>
                                </p:cTn>
                              </p:par>
                              <p:par>
                                <p:cTn id="58" presetID="22" presetClass="entr" presetSubtype="4" fill="hold" nodeType="withEffect">
                                  <p:stCondLst>
                                    <p:cond delay="0"/>
                                  </p:stCondLst>
                                  <p:childTnLst>
                                    <p:set>
                                      <p:cBhvr>
                                        <p:cTn id="59" dur="1" fill="hold">
                                          <p:stCondLst>
                                            <p:cond delay="0"/>
                                          </p:stCondLst>
                                        </p:cTn>
                                        <p:tgtEl>
                                          <p:spTgt spid="65"/>
                                        </p:tgtEl>
                                        <p:attrNameLst>
                                          <p:attrName>style.visibility</p:attrName>
                                        </p:attrNameLst>
                                      </p:cBhvr>
                                      <p:to>
                                        <p:strVal val="visible"/>
                                      </p:to>
                                    </p:set>
                                    <p:animEffect transition="in" filter="wipe(down)">
                                      <p:cBhvr>
                                        <p:cTn id="60" dur="500"/>
                                        <p:tgtEl>
                                          <p:spTgt spid="65"/>
                                        </p:tgtEl>
                                      </p:cBhvr>
                                    </p:animEffect>
                                  </p:childTnLst>
                                </p:cTn>
                              </p:par>
                              <p:par>
                                <p:cTn id="61" presetID="22" presetClass="entr" presetSubtype="4" fill="hold" nodeType="withEffect">
                                  <p:stCondLst>
                                    <p:cond delay="0"/>
                                  </p:stCondLst>
                                  <p:childTnLst>
                                    <p:set>
                                      <p:cBhvr>
                                        <p:cTn id="62" dur="1" fill="hold">
                                          <p:stCondLst>
                                            <p:cond delay="0"/>
                                          </p:stCondLst>
                                        </p:cTn>
                                        <p:tgtEl>
                                          <p:spTgt spid="68"/>
                                        </p:tgtEl>
                                        <p:attrNameLst>
                                          <p:attrName>style.visibility</p:attrName>
                                        </p:attrNameLst>
                                      </p:cBhvr>
                                      <p:to>
                                        <p:strVal val="visible"/>
                                      </p:to>
                                    </p:set>
                                    <p:animEffect transition="in" filter="wipe(down)">
                                      <p:cBhvr>
                                        <p:cTn id="63" dur="500"/>
                                        <p:tgtEl>
                                          <p:spTgt spid="68"/>
                                        </p:tgtEl>
                                      </p:cBhvr>
                                    </p:animEffect>
                                  </p:childTnLst>
                                </p:cTn>
                              </p:par>
                              <p:par>
                                <p:cTn id="64" presetID="22" presetClass="entr" presetSubtype="4" fill="hold" nodeType="withEffect">
                                  <p:stCondLst>
                                    <p:cond delay="0"/>
                                  </p:stCondLst>
                                  <p:childTnLst>
                                    <p:set>
                                      <p:cBhvr>
                                        <p:cTn id="65" dur="1" fill="hold">
                                          <p:stCondLst>
                                            <p:cond delay="0"/>
                                          </p:stCondLst>
                                        </p:cTn>
                                        <p:tgtEl>
                                          <p:spTgt spid="69"/>
                                        </p:tgtEl>
                                        <p:attrNameLst>
                                          <p:attrName>style.visibility</p:attrName>
                                        </p:attrNameLst>
                                      </p:cBhvr>
                                      <p:to>
                                        <p:strVal val="visible"/>
                                      </p:to>
                                    </p:set>
                                    <p:animEffect transition="in" filter="wipe(down)">
                                      <p:cBhvr>
                                        <p:cTn id="66" dur="500"/>
                                        <p:tgtEl>
                                          <p:spTgt spid="69"/>
                                        </p:tgtEl>
                                      </p:cBhvr>
                                    </p:animEffect>
                                  </p:childTnLst>
                                </p:cTn>
                              </p:par>
                              <p:par>
                                <p:cTn id="67" presetID="22" presetClass="entr" presetSubtype="4" fill="hold" nodeType="withEffect">
                                  <p:stCondLst>
                                    <p:cond delay="0"/>
                                  </p:stCondLst>
                                  <p:childTnLst>
                                    <p:set>
                                      <p:cBhvr>
                                        <p:cTn id="68" dur="1" fill="hold">
                                          <p:stCondLst>
                                            <p:cond delay="0"/>
                                          </p:stCondLst>
                                        </p:cTn>
                                        <p:tgtEl>
                                          <p:spTgt spid="64"/>
                                        </p:tgtEl>
                                        <p:attrNameLst>
                                          <p:attrName>style.visibility</p:attrName>
                                        </p:attrNameLst>
                                      </p:cBhvr>
                                      <p:to>
                                        <p:strVal val="visible"/>
                                      </p:to>
                                    </p:set>
                                    <p:animEffect transition="in" filter="wipe(down)">
                                      <p:cBhvr>
                                        <p:cTn id="69" dur="500"/>
                                        <p:tgtEl>
                                          <p:spTgt spid="64"/>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71"/>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72"/>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70"/>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74"/>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75"/>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73"/>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76"/>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58" grpId="0" animBg="1"/>
      <p:bldP spid="59" grpId="0" animBg="1"/>
      <p:bldP spid="60" grpId="0" animBg="1"/>
      <p:bldP spid="61" grpId="0" animBg="1"/>
      <p:bldP spid="62" grpId="0" animBg="1"/>
      <p:bldP spid="70" grpId="0"/>
      <p:bldP spid="71" grpId="0"/>
      <p:bldP spid="72" grpId="0"/>
      <p:bldP spid="73" grpId="0"/>
      <p:bldP spid="74" grpId="0"/>
      <p:bldP spid="75" grpId="0"/>
      <p:bldP spid="76" grpId="0"/>
      <p:bldP spid="77" grpId="0"/>
      <p:bldP spid="78" grpId="0"/>
      <p:bldP spid="79" grpId="0"/>
      <p:bldP spid="80" grpId="0"/>
      <p:bldP spid="81" grpId="0"/>
      <p:bldP spid="82" grpId="0"/>
      <p:bldP spid="83"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5" name="Straight Connector 3">
            <a:extLst>
              <a:ext uri="{FF2B5EF4-FFF2-40B4-BE49-F238E27FC236}">
                <a16:creationId xmlns:a16="http://schemas.microsoft.com/office/drawing/2014/main" id="{A57CC265-E9FE-46CC-8482-34BA5FCF5C69}"/>
              </a:ext>
            </a:extLst>
          </p:cNvPr>
          <p:cNvCxnSpPr>
            <a:cxnSpLocks/>
            <a:stCxn id="104" idx="6"/>
            <a:endCxn id="66" idx="2"/>
          </p:cNvCxnSpPr>
          <p:nvPr/>
        </p:nvCxnSpPr>
        <p:spPr>
          <a:xfrm>
            <a:off x="4162816" y="5059634"/>
            <a:ext cx="1343572" cy="1"/>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82">
            <a:extLst>
              <a:ext uri="{FF2B5EF4-FFF2-40B4-BE49-F238E27FC236}">
                <a16:creationId xmlns:a16="http://schemas.microsoft.com/office/drawing/2014/main" id="{15371476-9F48-4116-948F-241F196143A2}"/>
              </a:ext>
            </a:extLst>
          </p:cNvPr>
          <p:cNvCxnSpPr>
            <a:cxnSpLocks/>
            <a:stCxn id="46" idx="2"/>
          </p:cNvCxnSpPr>
          <p:nvPr/>
        </p:nvCxnSpPr>
        <p:spPr>
          <a:xfrm flipV="1">
            <a:off x="6095999" y="2257019"/>
            <a:ext cx="988746" cy="130024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731E4E89-11F8-4807-937F-7CCE70DF2736}"/>
              </a:ext>
            </a:extLst>
          </p:cNvPr>
          <p:cNvCxnSpPr>
            <a:cxnSpLocks/>
            <a:stCxn id="77" idx="3"/>
            <a:endCxn id="45" idx="2"/>
          </p:cNvCxnSpPr>
          <p:nvPr/>
        </p:nvCxnSpPr>
        <p:spPr>
          <a:xfrm flipH="1">
            <a:off x="6070242" y="3556650"/>
            <a:ext cx="2152560" cy="1751753"/>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9">
            <a:extLst>
              <a:ext uri="{FF2B5EF4-FFF2-40B4-BE49-F238E27FC236}">
                <a16:creationId xmlns:a16="http://schemas.microsoft.com/office/drawing/2014/main" id="{7B180EA6-FC56-4CBD-9F8C-E480C472F0CA}"/>
              </a:ext>
            </a:extLst>
          </p:cNvPr>
          <p:cNvCxnSpPr>
            <a:cxnSpLocks/>
            <a:stCxn id="68" idx="4"/>
            <a:endCxn id="66" idx="4"/>
          </p:cNvCxnSpPr>
          <p:nvPr/>
        </p:nvCxnSpPr>
        <p:spPr>
          <a:xfrm>
            <a:off x="6089886" y="3955945"/>
            <a:ext cx="6114" cy="1694306"/>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52">
            <a:extLst>
              <a:ext uri="{FF2B5EF4-FFF2-40B4-BE49-F238E27FC236}">
                <a16:creationId xmlns:a16="http://schemas.microsoft.com/office/drawing/2014/main" id="{D5C9D7CC-6CAA-4496-ACCE-B228A55791B4}"/>
              </a:ext>
            </a:extLst>
          </p:cNvPr>
          <p:cNvCxnSpPr>
            <a:cxnSpLocks/>
            <a:stCxn id="83" idx="1"/>
            <a:endCxn id="77" idx="6"/>
          </p:cNvCxnSpPr>
          <p:nvPr/>
        </p:nvCxnSpPr>
        <p:spPr>
          <a:xfrm flipH="1" flipV="1">
            <a:off x="9031837" y="3254673"/>
            <a:ext cx="1010586" cy="1699"/>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Straight Connector 61">
            <a:extLst>
              <a:ext uri="{FF2B5EF4-FFF2-40B4-BE49-F238E27FC236}">
                <a16:creationId xmlns:a16="http://schemas.microsoft.com/office/drawing/2014/main" id="{6EABB8B1-4F75-411C-8791-C3AE65C09041}"/>
              </a:ext>
            </a:extLst>
          </p:cNvPr>
          <p:cNvCxnSpPr>
            <a:cxnSpLocks/>
            <a:endCxn id="46" idx="2"/>
          </p:cNvCxnSpPr>
          <p:nvPr/>
        </p:nvCxnSpPr>
        <p:spPr>
          <a:xfrm>
            <a:off x="4893888" y="2260772"/>
            <a:ext cx="1202111" cy="1296493"/>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57" name="Groupe 56">
            <a:extLst>
              <a:ext uri="{FF2B5EF4-FFF2-40B4-BE49-F238E27FC236}">
                <a16:creationId xmlns:a16="http://schemas.microsoft.com/office/drawing/2014/main" id="{A1332E66-EB2C-48ED-9939-37F48149645F}"/>
              </a:ext>
            </a:extLst>
          </p:cNvPr>
          <p:cNvGrpSpPr/>
          <p:nvPr/>
        </p:nvGrpSpPr>
        <p:grpSpPr>
          <a:xfrm>
            <a:off x="3569075" y="819657"/>
            <a:ext cx="1761194" cy="1551751"/>
            <a:chOff x="1024339" y="1841621"/>
            <a:chExt cx="1979786" cy="1687885"/>
          </a:xfrm>
          <a:solidFill>
            <a:schemeClr val="bg1"/>
          </a:solidFill>
        </p:grpSpPr>
        <p:pic>
          <p:nvPicPr>
            <p:cNvPr id="58" name="Picture 6">
              <a:extLst>
                <a:ext uri="{FF2B5EF4-FFF2-40B4-BE49-F238E27FC236}">
                  <a16:creationId xmlns:a16="http://schemas.microsoft.com/office/drawing/2014/main" id="{9C107F97-E6CE-4D97-B550-307698AEEB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4339" y="1841621"/>
              <a:ext cx="1979786" cy="1133510"/>
            </a:xfrm>
            <a:prstGeom prst="rect">
              <a:avLst/>
            </a:prstGeom>
            <a:grpFill/>
            <a:ln>
              <a:noFill/>
            </a:ln>
            <a:extLst>
              <a:ext uri="{91240B29-F687-4F45-9708-019B960494DF}">
                <a14:hiddenLine xmlns:a14="http://schemas.microsoft.com/office/drawing/2010/main" w="9525">
                  <a:solidFill>
                    <a:schemeClr val="tx1"/>
                  </a:solidFill>
                  <a:miter lim="800000"/>
                  <a:headEnd/>
                  <a:tailEnd/>
                </a14:hiddenLine>
              </a:ext>
            </a:extLst>
          </p:spPr>
        </p:pic>
        <p:sp>
          <p:nvSpPr>
            <p:cNvPr id="59" name="Rectangle 58">
              <a:extLst>
                <a:ext uri="{FF2B5EF4-FFF2-40B4-BE49-F238E27FC236}">
                  <a16:creationId xmlns:a16="http://schemas.microsoft.com/office/drawing/2014/main" id="{D1915862-7F6B-4CE5-84F6-FFF6E68DBC5E}"/>
                </a:ext>
              </a:extLst>
            </p:cNvPr>
            <p:cNvSpPr/>
            <p:nvPr/>
          </p:nvSpPr>
          <p:spPr>
            <a:xfrm>
              <a:off x="1231806" y="2944731"/>
              <a:ext cx="1564852" cy="584775"/>
            </a:xfrm>
            <a:prstGeom prst="rect">
              <a:avLst/>
            </a:prstGeom>
            <a:grpFill/>
          </p:spPr>
          <p:txBody>
            <a:bodyPr wrap="none">
              <a:spAutoFit/>
            </a:bodyPr>
            <a:lstStyle/>
            <a:p>
              <a:pPr algn="ctr"/>
              <a:r>
                <a:rPr lang="fr-FR" sz="1600" b="1" dirty="0" err="1"/>
                <a:t>AlwaysOn</a:t>
              </a:r>
              <a:endParaRPr lang="fr-FR" sz="1600" b="1" dirty="0"/>
            </a:p>
            <a:p>
              <a:pPr algn="ctr"/>
              <a:r>
                <a:rPr lang="fr-FR" sz="1600" dirty="0" err="1"/>
                <a:t>Sidner</a:t>
              </a:r>
              <a:r>
                <a:rPr lang="fr-FR" sz="1600" dirty="0"/>
                <a:t> </a:t>
              </a:r>
              <a:r>
                <a:rPr lang="fr-FR" sz="1600" i="1" dirty="0"/>
                <a:t>et al, 14</a:t>
              </a:r>
              <a:endParaRPr lang="fr-FR" sz="1600" dirty="0"/>
            </a:p>
          </p:txBody>
        </p:sp>
      </p:grpSp>
      <p:grpSp>
        <p:nvGrpSpPr>
          <p:cNvPr id="60" name="Groupe 59">
            <a:extLst>
              <a:ext uri="{FF2B5EF4-FFF2-40B4-BE49-F238E27FC236}">
                <a16:creationId xmlns:a16="http://schemas.microsoft.com/office/drawing/2014/main" id="{FE575688-DCC7-44D0-85EE-A36586D88055}"/>
              </a:ext>
            </a:extLst>
          </p:cNvPr>
          <p:cNvGrpSpPr/>
          <p:nvPr/>
        </p:nvGrpSpPr>
        <p:grpSpPr>
          <a:xfrm>
            <a:off x="7056609" y="1071777"/>
            <a:ext cx="1332181" cy="1299629"/>
            <a:chOff x="1562306" y="4808762"/>
            <a:chExt cx="1497526" cy="1413644"/>
          </a:xfrm>
          <a:solidFill>
            <a:schemeClr val="bg1"/>
          </a:solidFill>
        </p:grpSpPr>
        <p:pic>
          <p:nvPicPr>
            <p:cNvPr id="61" name="Image 60">
              <a:extLst>
                <a:ext uri="{FF2B5EF4-FFF2-40B4-BE49-F238E27FC236}">
                  <a16:creationId xmlns:a16="http://schemas.microsoft.com/office/drawing/2014/main" id="{4E6AF9E0-E167-4A75-96AA-05F840485573}"/>
                </a:ext>
              </a:extLst>
            </p:cNvPr>
            <p:cNvPicPr>
              <a:picLocks noChangeAspect="1"/>
            </p:cNvPicPr>
            <p:nvPr/>
          </p:nvPicPr>
          <p:blipFill>
            <a:blip r:embed="rId3"/>
            <a:stretch>
              <a:fillRect/>
            </a:stretch>
          </p:blipFill>
          <p:spPr>
            <a:xfrm>
              <a:off x="1714065" y="4808762"/>
              <a:ext cx="1267347" cy="1076139"/>
            </a:xfrm>
            <a:prstGeom prst="rect">
              <a:avLst/>
            </a:prstGeom>
            <a:grpFill/>
          </p:spPr>
        </p:pic>
        <p:sp>
          <p:nvSpPr>
            <p:cNvPr id="62" name="Rectangle 61">
              <a:extLst>
                <a:ext uri="{FF2B5EF4-FFF2-40B4-BE49-F238E27FC236}">
                  <a16:creationId xmlns:a16="http://schemas.microsoft.com/office/drawing/2014/main" id="{BB842B11-FBEC-42D6-8F78-87361385D0A3}"/>
                </a:ext>
              </a:extLst>
            </p:cNvPr>
            <p:cNvSpPr/>
            <p:nvPr/>
          </p:nvSpPr>
          <p:spPr>
            <a:xfrm>
              <a:off x="1562306" y="5883852"/>
              <a:ext cx="1497526" cy="338554"/>
            </a:xfrm>
            <a:prstGeom prst="rect">
              <a:avLst/>
            </a:prstGeom>
            <a:grpFill/>
          </p:spPr>
          <p:txBody>
            <a:bodyPr wrap="none">
              <a:spAutoFit/>
            </a:bodyPr>
            <a:lstStyle/>
            <a:p>
              <a:pPr algn="ctr"/>
              <a:r>
                <a:rPr lang="fr-FR" sz="1600" dirty="0"/>
                <a:t>Smith </a:t>
              </a:r>
              <a:r>
                <a:rPr lang="fr-FR" sz="1600" i="1" dirty="0"/>
                <a:t>et al, 10</a:t>
              </a:r>
              <a:endParaRPr lang="fr-FR" sz="1600" dirty="0"/>
            </a:p>
          </p:txBody>
        </p:sp>
      </p:grpSp>
      <p:grpSp>
        <p:nvGrpSpPr>
          <p:cNvPr id="69" name="Groupe 68">
            <a:extLst>
              <a:ext uri="{FF2B5EF4-FFF2-40B4-BE49-F238E27FC236}">
                <a16:creationId xmlns:a16="http://schemas.microsoft.com/office/drawing/2014/main" id="{AACF88C4-BAF7-44C5-BBEF-C632F4D09638}"/>
              </a:ext>
            </a:extLst>
          </p:cNvPr>
          <p:cNvGrpSpPr/>
          <p:nvPr/>
        </p:nvGrpSpPr>
        <p:grpSpPr>
          <a:xfrm>
            <a:off x="5392120" y="2758475"/>
            <a:ext cx="1407758" cy="1197470"/>
            <a:chOff x="4235813" y="3232312"/>
            <a:chExt cx="1407758" cy="1197470"/>
          </a:xfrm>
        </p:grpSpPr>
        <p:sp>
          <p:nvSpPr>
            <p:cNvPr id="68" name="Ellipse 67">
              <a:extLst>
                <a:ext uri="{FF2B5EF4-FFF2-40B4-BE49-F238E27FC236}">
                  <a16:creationId xmlns:a16="http://schemas.microsoft.com/office/drawing/2014/main" id="{56851A1F-FECE-49C1-8060-69B074499809}"/>
                </a:ext>
              </a:extLst>
            </p:cNvPr>
            <p:cNvSpPr/>
            <p:nvPr/>
          </p:nvSpPr>
          <p:spPr>
            <a:xfrm>
              <a:off x="4276167" y="3232312"/>
              <a:ext cx="1314824" cy="1197470"/>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ZoneTexte 45">
              <a:extLst>
                <a:ext uri="{FF2B5EF4-FFF2-40B4-BE49-F238E27FC236}">
                  <a16:creationId xmlns:a16="http://schemas.microsoft.com/office/drawing/2014/main" id="{F29A72D0-5B4C-436F-8027-3CE7FB045BB3}"/>
                </a:ext>
              </a:extLst>
            </p:cNvPr>
            <p:cNvSpPr txBox="1"/>
            <p:nvPr/>
          </p:nvSpPr>
          <p:spPr>
            <a:xfrm>
              <a:off x="4235813" y="3630992"/>
              <a:ext cx="1407758" cy="400110"/>
            </a:xfrm>
            <a:prstGeom prst="rect">
              <a:avLst/>
            </a:prstGeom>
            <a:noFill/>
          </p:spPr>
          <p:txBody>
            <a:bodyPr wrap="none" rtlCol="0">
              <a:spAutoFit/>
            </a:bodyPr>
            <a:lstStyle/>
            <a:p>
              <a:r>
                <a:rPr lang="fr-FR" sz="2000" b="1" dirty="0" err="1">
                  <a:solidFill>
                    <a:schemeClr val="accent2"/>
                  </a:solidFill>
                </a:rPr>
                <a:t>Companion</a:t>
              </a:r>
              <a:endParaRPr lang="fr-FR" sz="2000" b="1" dirty="0">
                <a:solidFill>
                  <a:schemeClr val="accent2"/>
                </a:solidFill>
              </a:endParaRPr>
            </a:p>
          </p:txBody>
        </p:sp>
      </p:grpSp>
      <p:grpSp>
        <p:nvGrpSpPr>
          <p:cNvPr id="82" name="Groupe 81">
            <a:extLst>
              <a:ext uri="{FF2B5EF4-FFF2-40B4-BE49-F238E27FC236}">
                <a16:creationId xmlns:a16="http://schemas.microsoft.com/office/drawing/2014/main" id="{852D68C8-D872-4DAE-8580-97A54196C9FC}"/>
              </a:ext>
            </a:extLst>
          </p:cNvPr>
          <p:cNvGrpSpPr/>
          <p:nvPr/>
        </p:nvGrpSpPr>
        <p:grpSpPr>
          <a:xfrm>
            <a:off x="10031088" y="2787088"/>
            <a:ext cx="1673103" cy="1428166"/>
            <a:chOff x="5367257" y="2428840"/>
            <a:chExt cx="1730987" cy="1705797"/>
          </a:xfrm>
        </p:grpSpPr>
        <p:pic>
          <p:nvPicPr>
            <p:cNvPr id="83" name="Picture 2">
              <a:extLst>
                <a:ext uri="{FF2B5EF4-FFF2-40B4-BE49-F238E27FC236}">
                  <a16:creationId xmlns:a16="http://schemas.microsoft.com/office/drawing/2014/main" id="{32F1EF5C-3205-48CC-B932-5CAC11A997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8984" y="2428840"/>
              <a:ext cx="1312601" cy="1121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4" name="ZoneTexte 83">
              <a:extLst>
                <a:ext uri="{FF2B5EF4-FFF2-40B4-BE49-F238E27FC236}">
                  <a16:creationId xmlns:a16="http://schemas.microsoft.com/office/drawing/2014/main" id="{53DF969C-10C5-4FBE-8F00-A599DB7EF385}"/>
                </a:ext>
              </a:extLst>
            </p:cNvPr>
            <p:cNvSpPr txBox="1"/>
            <p:nvPr/>
          </p:nvSpPr>
          <p:spPr>
            <a:xfrm>
              <a:off x="5367257" y="3549862"/>
              <a:ext cx="1730987" cy="584775"/>
            </a:xfrm>
            <a:prstGeom prst="rect">
              <a:avLst/>
            </a:prstGeom>
            <a:noFill/>
          </p:spPr>
          <p:txBody>
            <a:bodyPr wrap="none" rtlCol="0">
              <a:spAutoFit/>
            </a:bodyPr>
            <a:lstStyle/>
            <a:p>
              <a:pPr algn="ctr"/>
              <a:r>
                <a:rPr lang="fr-FR" sz="1600" b="1" dirty="0"/>
                <a:t>REA</a:t>
              </a:r>
            </a:p>
            <a:p>
              <a:pPr algn="ctr"/>
              <a:r>
                <a:rPr lang="fr-FR" sz="1600" dirty="0" err="1"/>
                <a:t>Bickmore</a:t>
              </a:r>
              <a:r>
                <a:rPr lang="fr-FR" sz="1600" dirty="0"/>
                <a:t> </a:t>
              </a:r>
              <a:r>
                <a:rPr lang="fr-FR" sz="1600" i="1" dirty="0"/>
                <a:t>et al, 02</a:t>
              </a:r>
              <a:r>
                <a:rPr lang="fr-FR" sz="1600" dirty="0"/>
                <a:t> </a:t>
              </a:r>
            </a:p>
          </p:txBody>
        </p:sp>
      </p:grpSp>
      <p:grpSp>
        <p:nvGrpSpPr>
          <p:cNvPr id="85" name="Groupe 84">
            <a:extLst>
              <a:ext uri="{FF2B5EF4-FFF2-40B4-BE49-F238E27FC236}">
                <a16:creationId xmlns:a16="http://schemas.microsoft.com/office/drawing/2014/main" id="{16E43C87-97D2-421F-8543-AF54CD9DABAB}"/>
              </a:ext>
            </a:extLst>
          </p:cNvPr>
          <p:cNvGrpSpPr/>
          <p:nvPr/>
        </p:nvGrpSpPr>
        <p:grpSpPr>
          <a:xfrm>
            <a:off x="8180783" y="4729073"/>
            <a:ext cx="1301247" cy="1559798"/>
            <a:chOff x="5378563" y="4625401"/>
            <a:chExt cx="1791287" cy="1863018"/>
          </a:xfrm>
        </p:grpSpPr>
        <p:pic>
          <p:nvPicPr>
            <p:cNvPr id="86" name="Image 85">
              <a:extLst>
                <a:ext uri="{FF2B5EF4-FFF2-40B4-BE49-F238E27FC236}">
                  <a16:creationId xmlns:a16="http://schemas.microsoft.com/office/drawing/2014/main" id="{6D64EFCB-D196-476C-8EA3-21B9B91BA4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78563" y="4625401"/>
              <a:ext cx="1791287" cy="1253766"/>
            </a:xfrm>
            <a:prstGeom prst="rect">
              <a:avLst/>
            </a:prstGeom>
          </p:spPr>
        </p:pic>
        <p:sp>
          <p:nvSpPr>
            <p:cNvPr id="87" name="ZoneTexte 86">
              <a:extLst>
                <a:ext uri="{FF2B5EF4-FFF2-40B4-BE49-F238E27FC236}">
                  <a16:creationId xmlns:a16="http://schemas.microsoft.com/office/drawing/2014/main" id="{85A39D31-A88A-4F91-BEE1-DDFAD911F19C}"/>
                </a:ext>
              </a:extLst>
            </p:cNvPr>
            <p:cNvSpPr txBox="1"/>
            <p:nvPr/>
          </p:nvSpPr>
          <p:spPr>
            <a:xfrm>
              <a:off x="5869511" y="5903644"/>
              <a:ext cx="726481" cy="584775"/>
            </a:xfrm>
            <a:prstGeom prst="rect">
              <a:avLst/>
            </a:prstGeom>
            <a:noFill/>
          </p:spPr>
          <p:txBody>
            <a:bodyPr wrap="none" rtlCol="0">
              <a:spAutoFit/>
            </a:bodyPr>
            <a:lstStyle/>
            <a:p>
              <a:pPr algn="ctr"/>
              <a:r>
                <a:rPr lang="fr-FR" sz="1600" b="1" dirty="0"/>
                <a:t>Louise</a:t>
              </a:r>
            </a:p>
            <a:p>
              <a:pPr algn="ctr"/>
              <a:r>
                <a:rPr lang="fr-FR" sz="1600" dirty="0" err="1"/>
                <a:t>Davi</a:t>
              </a:r>
              <a:endParaRPr lang="fr-FR" sz="1600" dirty="0"/>
            </a:p>
          </p:txBody>
        </p:sp>
      </p:grpSp>
      <p:cxnSp>
        <p:nvCxnSpPr>
          <p:cNvPr id="88" name="Straight Connector 52">
            <a:extLst>
              <a:ext uri="{FF2B5EF4-FFF2-40B4-BE49-F238E27FC236}">
                <a16:creationId xmlns:a16="http://schemas.microsoft.com/office/drawing/2014/main" id="{660D132B-4257-4818-8971-F8FA248913F3}"/>
              </a:ext>
            </a:extLst>
          </p:cNvPr>
          <p:cNvCxnSpPr>
            <a:cxnSpLocks/>
            <a:stCxn id="86" idx="0"/>
            <a:endCxn id="78" idx="2"/>
          </p:cNvCxnSpPr>
          <p:nvPr/>
        </p:nvCxnSpPr>
        <p:spPr>
          <a:xfrm flipH="1" flipV="1">
            <a:off x="8473034" y="3365795"/>
            <a:ext cx="358373" cy="1363278"/>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76" name="Groupe 75">
            <a:extLst>
              <a:ext uri="{FF2B5EF4-FFF2-40B4-BE49-F238E27FC236}">
                <a16:creationId xmlns:a16="http://schemas.microsoft.com/office/drawing/2014/main" id="{F097C8DF-9E45-401B-BA50-89E63771A506}"/>
              </a:ext>
            </a:extLst>
          </p:cNvPr>
          <p:cNvGrpSpPr/>
          <p:nvPr/>
        </p:nvGrpSpPr>
        <p:grpSpPr>
          <a:xfrm>
            <a:off x="8076159" y="2827612"/>
            <a:ext cx="955678" cy="854121"/>
            <a:chOff x="4266482" y="3232312"/>
            <a:chExt cx="1181328" cy="1121022"/>
          </a:xfrm>
        </p:grpSpPr>
        <p:sp>
          <p:nvSpPr>
            <p:cNvPr id="77" name="Ellipse 76">
              <a:extLst>
                <a:ext uri="{FF2B5EF4-FFF2-40B4-BE49-F238E27FC236}">
                  <a16:creationId xmlns:a16="http://schemas.microsoft.com/office/drawing/2014/main" id="{D5BF04C4-3F51-4E4C-8266-1409CFCA2294}"/>
                </a:ext>
              </a:extLst>
            </p:cNvPr>
            <p:cNvSpPr/>
            <p:nvPr/>
          </p:nvSpPr>
          <p:spPr>
            <a:xfrm>
              <a:off x="4276167" y="3232312"/>
              <a:ext cx="1171643" cy="1121022"/>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ZoneTexte 77">
              <a:extLst>
                <a:ext uri="{FF2B5EF4-FFF2-40B4-BE49-F238E27FC236}">
                  <a16:creationId xmlns:a16="http://schemas.microsoft.com/office/drawing/2014/main" id="{4356C666-36AE-403F-A9B1-7B9AB7981A28}"/>
                </a:ext>
              </a:extLst>
            </p:cNvPr>
            <p:cNvSpPr txBox="1"/>
            <p:nvPr/>
          </p:nvSpPr>
          <p:spPr>
            <a:xfrm>
              <a:off x="4266482" y="3538560"/>
              <a:ext cx="981166" cy="400110"/>
            </a:xfrm>
            <a:prstGeom prst="rect">
              <a:avLst/>
            </a:prstGeom>
            <a:noFill/>
            <a:ln>
              <a:noFill/>
            </a:ln>
          </p:spPr>
          <p:txBody>
            <a:bodyPr wrap="none" rtlCol="0">
              <a:spAutoFit/>
            </a:bodyPr>
            <a:lstStyle/>
            <a:p>
              <a:r>
                <a:rPr lang="fr-FR" sz="2000" b="1" dirty="0">
                  <a:solidFill>
                    <a:schemeClr val="accent6"/>
                  </a:solidFill>
                </a:rPr>
                <a:t>Partner</a:t>
              </a:r>
            </a:p>
          </p:txBody>
        </p:sp>
      </p:grpSp>
      <p:grpSp>
        <p:nvGrpSpPr>
          <p:cNvPr id="103" name="Groupe 102">
            <a:extLst>
              <a:ext uri="{FF2B5EF4-FFF2-40B4-BE49-F238E27FC236}">
                <a16:creationId xmlns:a16="http://schemas.microsoft.com/office/drawing/2014/main" id="{2A907225-8EDE-45E8-92C7-AE5086C3ACD6}"/>
              </a:ext>
            </a:extLst>
          </p:cNvPr>
          <p:cNvGrpSpPr/>
          <p:nvPr/>
        </p:nvGrpSpPr>
        <p:grpSpPr>
          <a:xfrm>
            <a:off x="3193195" y="4580624"/>
            <a:ext cx="969622" cy="958020"/>
            <a:chOff x="4955022" y="3106838"/>
            <a:chExt cx="1171643" cy="1121022"/>
          </a:xfrm>
        </p:grpSpPr>
        <p:sp>
          <p:nvSpPr>
            <p:cNvPr id="104" name="Ellipse 103">
              <a:extLst>
                <a:ext uri="{FF2B5EF4-FFF2-40B4-BE49-F238E27FC236}">
                  <a16:creationId xmlns:a16="http://schemas.microsoft.com/office/drawing/2014/main" id="{AAC1744F-0354-4096-AD2D-9CBDB8DB3232}"/>
                </a:ext>
              </a:extLst>
            </p:cNvPr>
            <p:cNvSpPr/>
            <p:nvPr/>
          </p:nvSpPr>
          <p:spPr>
            <a:xfrm>
              <a:off x="4955022" y="3106838"/>
              <a:ext cx="1171643" cy="1121022"/>
            </a:xfrm>
            <a:prstGeom prst="ellipse">
              <a:avLst/>
            </a:prstGeom>
            <a:solidFill>
              <a:schemeClr val="bg1"/>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5" name="ZoneTexte 104">
              <a:extLst>
                <a:ext uri="{FF2B5EF4-FFF2-40B4-BE49-F238E27FC236}">
                  <a16:creationId xmlns:a16="http://schemas.microsoft.com/office/drawing/2014/main" id="{248C8650-1F6C-48B5-99AE-4DFA42431F34}"/>
                </a:ext>
              </a:extLst>
            </p:cNvPr>
            <p:cNvSpPr txBox="1"/>
            <p:nvPr/>
          </p:nvSpPr>
          <p:spPr>
            <a:xfrm>
              <a:off x="5011105" y="3388661"/>
              <a:ext cx="864789" cy="461665"/>
            </a:xfrm>
            <a:prstGeom prst="rect">
              <a:avLst/>
            </a:prstGeom>
            <a:noFill/>
            <a:ln>
              <a:noFill/>
            </a:ln>
          </p:spPr>
          <p:txBody>
            <a:bodyPr wrap="none" rtlCol="0">
              <a:spAutoFit/>
            </a:bodyPr>
            <a:lstStyle/>
            <a:p>
              <a:r>
                <a:rPr lang="fr-FR" sz="2400" b="1" dirty="0" err="1">
                  <a:solidFill>
                    <a:schemeClr val="accent4"/>
                  </a:solidFill>
                </a:rPr>
                <a:t>Tutor</a:t>
              </a:r>
              <a:endParaRPr lang="fr-FR" sz="2400" b="1" dirty="0">
                <a:solidFill>
                  <a:schemeClr val="accent4"/>
                </a:solidFill>
              </a:endParaRPr>
            </a:p>
          </p:txBody>
        </p:sp>
      </p:grpSp>
      <p:grpSp>
        <p:nvGrpSpPr>
          <p:cNvPr id="44" name="Groupe 43">
            <a:extLst>
              <a:ext uri="{FF2B5EF4-FFF2-40B4-BE49-F238E27FC236}">
                <a16:creationId xmlns:a16="http://schemas.microsoft.com/office/drawing/2014/main" id="{210C5462-60D6-4A6A-BD5E-1526EBA97653}"/>
              </a:ext>
            </a:extLst>
          </p:cNvPr>
          <p:cNvGrpSpPr/>
          <p:nvPr/>
        </p:nvGrpSpPr>
        <p:grpSpPr>
          <a:xfrm>
            <a:off x="1174206" y="5347486"/>
            <a:ext cx="1529650" cy="1393170"/>
            <a:chOff x="8641607" y="4625401"/>
            <a:chExt cx="1790866" cy="1838541"/>
          </a:xfrm>
        </p:grpSpPr>
        <p:pic>
          <p:nvPicPr>
            <p:cNvPr id="47" name="Picture 5" descr="Image associée">
              <a:extLst>
                <a:ext uri="{FF2B5EF4-FFF2-40B4-BE49-F238E27FC236}">
                  <a16:creationId xmlns:a16="http://schemas.microsoft.com/office/drawing/2014/main" id="{E5EE718B-E837-4417-BB9F-FDA0313186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1607" y="4625401"/>
              <a:ext cx="1790866" cy="1253766"/>
            </a:xfrm>
            <a:prstGeom prst="rect">
              <a:avLst/>
            </a:prstGeom>
            <a:noFill/>
            <a:extLst>
              <a:ext uri="{909E8E84-426E-40DD-AFC4-6F175D3DCCD1}">
                <a14:hiddenFill xmlns:a14="http://schemas.microsoft.com/office/drawing/2010/main">
                  <a:solidFill>
                    <a:srgbClr val="FFFFFF"/>
                  </a:solidFill>
                </a14:hiddenFill>
              </a:ext>
            </a:extLst>
          </p:spPr>
        </p:pic>
        <p:sp>
          <p:nvSpPr>
            <p:cNvPr id="48" name="ZoneTexte 47">
              <a:extLst>
                <a:ext uri="{FF2B5EF4-FFF2-40B4-BE49-F238E27FC236}">
                  <a16:creationId xmlns:a16="http://schemas.microsoft.com/office/drawing/2014/main" id="{752BE27C-4FA6-426F-B560-8D7EB3E6B86F}"/>
                </a:ext>
              </a:extLst>
            </p:cNvPr>
            <p:cNvSpPr txBox="1"/>
            <p:nvPr/>
          </p:nvSpPr>
          <p:spPr>
            <a:xfrm>
              <a:off x="8787583" y="5879167"/>
              <a:ext cx="1629036" cy="584775"/>
            </a:xfrm>
            <a:prstGeom prst="rect">
              <a:avLst/>
            </a:prstGeom>
            <a:noFill/>
          </p:spPr>
          <p:txBody>
            <a:bodyPr wrap="none" rtlCol="0">
              <a:spAutoFit/>
            </a:bodyPr>
            <a:lstStyle/>
            <a:p>
              <a:pPr algn="ctr"/>
              <a:r>
                <a:rPr lang="fr-FR" sz="1600" b="1" dirty="0" err="1"/>
                <a:t>SimSensei</a:t>
              </a:r>
              <a:endParaRPr lang="fr-FR" sz="1600" b="1" dirty="0"/>
            </a:p>
            <a:p>
              <a:pPr algn="ctr"/>
              <a:r>
                <a:rPr lang="fr-FR" sz="1600" dirty="0" err="1"/>
                <a:t>DeVault</a:t>
              </a:r>
              <a:r>
                <a:rPr lang="fr-FR" sz="1600" dirty="0"/>
                <a:t> et al, 14 </a:t>
              </a:r>
            </a:p>
          </p:txBody>
        </p:sp>
      </p:grpSp>
      <p:grpSp>
        <p:nvGrpSpPr>
          <p:cNvPr id="49" name="Groupe 48">
            <a:extLst>
              <a:ext uri="{FF2B5EF4-FFF2-40B4-BE49-F238E27FC236}">
                <a16:creationId xmlns:a16="http://schemas.microsoft.com/office/drawing/2014/main" id="{CA7123D2-A09A-44F7-B608-7431EC038323}"/>
              </a:ext>
            </a:extLst>
          </p:cNvPr>
          <p:cNvGrpSpPr/>
          <p:nvPr/>
        </p:nvGrpSpPr>
        <p:grpSpPr>
          <a:xfrm>
            <a:off x="312494" y="3915512"/>
            <a:ext cx="1405198" cy="1239370"/>
            <a:chOff x="8845675" y="2511156"/>
            <a:chExt cx="1651860" cy="1621834"/>
          </a:xfrm>
        </p:grpSpPr>
        <p:pic>
          <p:nvPicPr>
            <p:cNvPr id="50" name="Picture 2" descr="Résultat de recherche d'images pour &quot;simcoach project&quot;">
              <a:extLst>
                <a:ext uri="{FF2B5EF4-FFF2-40B4-BE49-F238E27FC236}">
                  <a16:creationId xmlns:a16="http://schemas.microsoft.com/office/drawing/2014/main" id="{6A207DD9-E1B1-48E0-BDB1-352CBCA6C5B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845675" y="2511156"/>
              <a:ext cx="1651860" cy="1044264"/>
            </a:xfrm>
            <a:prstGeom prst="rect">
              <a:avLst/>
            </a:prstGeom>
            <a:noFill/>
            <a:extLst>
              <a:ext uri="{909E8E84-426E-40DD-AFC4-6F175D3DCCD1}">
                <a14:hiddenFill xmlns:a14="http://schemas.microsoft.com/office/drawing/2010/main">
                  <a:solidFill>
                    <a:srgbClr val="FFFFFF"/>
                  </a:solidFill>
                </a14:hiddenFill>
              </a:ext>
            </a:extLst>
          </p:spPr>
        </p:pic>
        <p:sp>
          <p:nvSpPr>
            <p:cNvPr id="51" name="ZoneTexte 50">
              <a:extLst>
                <a:ext uri="{FF2B5EF4-FFF2-40B4-BE49-F238E27FC236}">
                  <a16:creationId xmlns:a16="http://schemas.microsoft.com/office/drawing/2014/main" id="{274699A2-2993-42E6-A77F-2082DD252FD2}"/>
                </a:ext>
              </a:extLst>
            </p:cNvPr>
            <p:cNvSpPr txBox="1"/>
            <p:nvPr/>
          </p:nvSpPr>
          <p:spPr>
            <a:xfrm>
              <a:off x="8937881" y="3548215"/>
              <a:ext cx="1328441" cy="584775"/>
            </a:xfrm>
            <a:prstGeom prst="rect">
              <a:avLst/>
            </a:prstGeom>
            <a:noFill/>
          </p:spPr>
          <p:txBody>
            <a:bodyPr wrap="none" rtlCol="0">
              <a:spAutoFit/>
            </a:bodyPr>
            <a:lstStyle/>
            <a:p>
              <a:pPr algn="ctr"/>
              <a:r>
                <a:rPr lang="fr-FR" sz="1600" b="1" dirty="0" err="1"/>
                <a:t>SimCoach</a:t>
              </a:r>
              <a:endParaRPr lang="fr-FR" sz="1600" b="1" dirty="0"/>
            </a:p>
            <a:p>
              <a:r>
                <a:rPr lang="fr-FR" sz="1600" dirty="0" err="1"/>
                <a:t>Rizzo</a:t>
              </a:r>
              <a:r>
                <a:rPr lang="fr-FR" sz="1600" dirty="0"/>
                <a:t> </a:t>
              </a:r>
              <a:r>
                <a:rPr lang="fr-FR" sz="1600" i="1" dirty="0"/>
                <a:t>et al, 11</a:t>
              </a:r>
              <a:endParaRPr lang="fr-FR" sz="1600" dirty="0"/>
            </a:p>
          </p:txBody>
        </p:sp>
      </p:grpSp>
      <p:sp>
        <p:nvSpPr>
          <p:cNvPr id="52" name="Titre 1">
            <a:extLst>
              <a:ext uri="{FF2B5EF4-FFF2-40B4-BE49-F238E27FC236}">
                <a16:creationId xmlns:a16="http://schemas.microsoft.com/office/drawing/2014/main" id="{1F393B91-5712-4DE4-BA76-2817F7C97163}"/>
              </a:ext>
            </a:extLst>
          </p:cNvPr>
          <p:cNvSpPr txBox="1">
            <a:spLocks/>
          </p:cNvSpPr>
          <p:nvPr/>
        </p:nvSpPr>
        <p:spPr>
          <a:xfrm>
            <a:off x="348761" y="136714"/>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Context: </a:t>
            </a:r>
            <a:r>
              <a:rPr lang="en-US" sz="4000" b="1" cap="all" dirty="0">
                <a:solidFill>
                  <a:srgbClr val="2F3A46"/>
                </a:solidFill>
                <a:latin typeface="Open Sans" panose="020B0606030504020204" pitchFamily="34" charset="0"/>
              </a:rPr>
              <a:t>conversational agents</a:t>
            </a:r>
            <a:endParaRPr lang="en-US" sz="4000" dirty="0">
              <a:solidFill>
                <a:srgbClr val="FFC000"/>
              </a:solidFill>
            </a:endParaRPr>
          </a:p>
        </p:txBody>
      </p:sp>
      <p:grpSp>
        <p:nvGrpSpPr>
          <p:cNvPr id="53" name="Groupe 52">
            <a:extLst>
              <a:ext uri="{FF2B5EF4-FFF2-40B4-BE49-F238E27FC236}">
                <a16:creationId xmlns:a16="http://schemas.microsoft.com/office/drawing/2014/main" id="{E397A766-D466-43FE-BB5D-97FB5C033F1E}"/>
              </a:ext>
            </a:extLst>
          </p:cNvPr>
          <p:cNvGrpSpPr/>
          <p:nvPr/>
        </p:nvGrpSpPr>
        <p:grpSpPr>
          <a:xfrm>
            <a:off x="4878278" y="5910306"/>
            <a:ext cx="817793" cy="815287"/>
            <a:chOff x="4206276" y="3202207"/>
            <a:chExt cx="1171643" cy="1121022"/>
          </a:xfrm>
        </p:grpSpPr>
        <p:sp>
          <p:nvSpPr>
            <p:cNvPr id="54" name="Ellipse 53">
              <a:extLst>
                <a:ext uri="{FF2B5EF4-FFF2-40B4-BE49-F238E27FC236}">
                  <a16:creationId xmlns:a16="http://schemas.microsoft.com/office/drawing/2014/main" id="{44DB70F7-D8A2-41CF-8DFE-D406FD626DB7}"/>
                </a:ext>
              </a:extLst>
            </p:cNvPr>
            <p:cNvSpPr/>
            <p:nvPr/>
          </p:nvSpPr>
          <p:spPr>
            <a:xfrm>
              <a:off x="4206276" y="3202207"/>
              <a:ext cx="1171643" cy="1121022"/>
            </a:xfrm>
            <a:prstGeom prst="ellipse">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accent3"/>
                  </a:solidFill>
                </a:rPr>
                <a:t>…</a:t>
              </a:r>
            </a:p>
          </p:txBody>
        </p:sp>
        <p:sp>
          <p:nvSpPr>
            <p:cNvPr id="55" name="ZoneTexte 54">
              <a:extLst>
                <a:ext uri="{FF2B5EF4-FFF2-40B4-BE49-F238E27FC236}">
                  <a16:creationId xmlns:a16="http://schemas.microsoft.com/office/drawing/2014/main" id="{93DDE422-4B0F-4444-A2A3-8CD670C84364}"/>
                </a:ext>
              </a:extLst>
            </p:cNvPr>
            <p:cNvSpPr txBox="1"/>
            <p:nvPr/>
          </p:nvSpPr>
          <p:spPr>
            <a:xfrm>
              <a:off x="4355913" y="3531885"/>
              <a:ext cx="210608" cy="587966"/>
            </a:xfrm>
            <a:prstGeom prst="rect">
              <a:avLst/>
            </a:prstGeom>
            <a:noFill/>
            <a:ln>
              <a:noFill/>
            </a:ln>
          </p:spPr>
          <p:txBody>
            <a:bodyPr wrap="none" rtlCol="0">
              <a:spAutoFit/>
            </a:bodyPr>
            <a:lstStyle/>
            <a:p>
              <a:endParaRPr lang="fr-FR" sz="2400" b="1" dirty="0">
                <a:solidFill>
                  <a:schemeClr val="accent4"/>
                </a:solidFill>
              </a:endParaRPr>
            </a:p>
          </p:txBody>
        </p:sp>
      </p:grpSp>
      <p:cxnSp>
        <p:nvCxnSpPr>
          <p:cNvPr id="63" name="Straight Connector 3">
            <a:extLst>
              <a:ext uri="{FF2B5EF4-FFF2-40B4-BE49-F238E27FC236}">
                <a16:creationId xmlns:a16="http://schemas.microsoft.com/office/drawing/2014/main" id="{8F735BA1-CE09-49BA-8EA3-D0BC61460B2F}"/>
              </a:ext>
            </a:extLst>
          </p:cNvPr>
          <p:cNvCxnSpPr>
            <a:cxnSpLocks/>
            <a:stCxn id="54" idx="7"/>
            <a:endCxn id="66" idx="3"/>
          </p:cNvCxnSpPr>
          <p:nvPr/>
        </p:nvCxnSpPr>
        <p:spPr>
          <a:xfrm flipV="1">
            <a:off x="5576308" y="5477263"/>
            <a:ext cx="102773" cy="552439"/>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9" name="Image 18">
            <a:extLst>
              <a:ext uri="{FF2B5EF4-FFF2-40B4-BE49-F238E27FC236}">
                <a16:creationId xmlns:a16="http://schemas.microsoft.com/office/drawing/2014/main" id="{CBE9260E-4D30-4122-9118-2D1279AFF4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94292" y="2470156"/>
            <a:ext cx="1646042" cy="1026388"/>
          </a:xfrm>
          <a:prstGeom prst="rect">
            <a:avLst/>
          </a:prstGeom>
        </p:spPr>
      </p:pic>
      <p:cxnSp>
        <p:nvCxnSpPr>
          <p:cNvPr id="22" name="Connecteur droit 21">
            <a:extLst>
              <a:ext uri="{FF2B5EF4-FFF2-40B4-BE49-F238E27FC236}">
                <a16:creationId xmlns:a16="http://schemas.microsoft.com/office/drawing/2014/main" id="{7150DA03-1B79-4433-A7AD-B24C416A4FEC}"/>
              </a:ext>
            </a:extLst>
          </p:cNvPr>
          <p:cNvCxnSpPr>
            <a:cxnSpLocks/>
            <a:stCxn id="104" idx="0"/>
            <a:endCxn id="19" idx="3"/>
          </p:cNvCxnSpPr>
          <p:nvPr/>
        </p:nvCxnSpPr>
        <p:spPr>
          <a:xfrm flipH="1" flipV="1">
            <a:off x="3340334" y="2983350"/>
            <a:ext cx="337672" cy="1597274"/>
          </a:xfrm>
          <a:prstGeom prst="line">
            <a:avLst/>
          </a:prstGeom>
          <a:ln w="28575"/>
        </p:spPr>
        <p:style>
          <a:lnRef idx="3">
            <a:schemeClr val="accent4"/>
          </a:lnRef>
          <a:fillRef idx="0">
            <a:schemeClr val="accent4"/>
          </a:fillRef>
          <a:effectRef idx="2">
            <a:schemeClr val="accent4"/>
          </a:effectRef>
          <a:fontRef idx="minor">
            <a:schemeClr val="tx1"/>
          </a:fontRef>
        </p:style>
      </p:cxnSp>
      <p:cxnSp>
        <p:nvCxnSpPr>
          <p:cNvPr id="70" name="Connecteur droit 69">
            <a:extLst>
              <a:ext uri="{FF2B5EF4-FFF2-40B4-BE49-F238E27FC236}">
                <a16:creationId xmlns:a16="http://schemas.microsoft.com/office/drawing/2014/main" id="{0BBA1BE4-6031-4446-89EF-7D7D00B1FB6C}"/>
              </a:ext>
            </a:extLst>
          </p:cNvPr>
          <p:cNvCxnSpPr>
            <a:cxnSpLocks/>
            <a:stCxn id="104" idx="1"/>
            <a:endCxn id="50" idx="3"/>
          </p:cNvCxnSpPr>
          <p:nvPr/>
        </p:nvCxnSpPr>
        <p:spPr>
          <a:xfrm flipH="1" flipV="1">
            <a:off x="1717692" y="4314514"/>
            <a:ext cx="1617501" cy="406409"/>
          </a:xfrm>
          <a:prstGeom prst="line">
            <a:avLst/>
          </a:prstGeom>
          <a:ln w="28575"/>
        </p:spPr>
        <p:style>
          <a:lnRef idx="3">
            <a:schemeClr val="accent4"/>
          </a:lnRef>
          <a:fillRef idx="0">
            <a:schemeClr val="accent4"/>
          </a:fillRef>
          <a:effectRef idx="2">
            <a:schemeClr val="accent4"/>
          </a:effectRef>
          <a:fontRef idx="minor">
            <a:schemeClr val="tx1"/>
          </a:fontRef>
        </p:style>
      </p:cxnSp>
      <p:cxnSp>
        <p:nvCxnSpPr>
          <p:cNvPr id="72" name="Connecteur droit 71">
            <a:extLst>
              <a:ext uri="{FF2B5EF4-FFF2-40B4-BE49-F238E27FC236}">
                <a16:creationId xmlns:a16="http://schemas.microsoft.com/office/drawing/2014/main" id="{B3C282AD-DA98-4DEB-A8AD-1142EDE8F79C}"/>
              </a:ext>
            </a:extLst>
          </p:cNvPr>
          <p:cNvCxnSpPr>
            <a:cxnSpLocks/>
            <a:stCxn id="104" idx="3"/>
            <a:endCxn id="47" idx="3"/>
          </p:cNvCxnSpPr>
          <p:nvPr/>
        </p:nvCxnSpPr>
        <p:spPr>
          <a:xfrm flipH="1">
            <a:off x="2703856" y="5398345"/>
            <a:ext cx="631337" cy="424167"/>
          </a:xfrm>
          <a:prstGeom prst="line">
            <a:avLst/>
          </a:prstGeom>
          <a:ln w="28575"/>
        </p:spPr>
        <p:style>
          <a:lnRef idx="3">
            <a:schemeClr val="accent4"/>
          </a:lnRef>
          <a:fillRef idx="0">
            <a:schemeClr val="accent4"/>
          </a:fillRef>
          <a:effectRef idx="2">
            <a:schemeClr val="accent4"/>
          </a:effectRef>
          <a:fontRef idx="minor">
            <a:schemeClr val="tx1"/>
          </a:fontRef>
        </p:style>
      </p:cxnSp>
      <p:grpSp>
        <p:nvGrpSpPr>
          <p:cNvPr id="67" name="Groupe 66">
            <a:extLst>
              <a:ext uri="{FF2B5EF4-FFF2-40B4-BE49-F238E27FC236}">
                <a16:creationId xmlns:a16="http://schemas.microsoft.com/office/drawing/2014/main" id="{46407B9F-8A90-4E2F-8A54-EEC486A22EBC}"/>
              </a:ext>
            </a:extLst>
          </p:cNvPr>
          <p:cNvGrpSpPr/>
          <p:nvPr/>
        </p:nvGrpSpPr>
        <p:grpSpPr>
          <a:xfrm>
            <a:off x="5506388" y="4469018"/>
            <a:ext cx="1179223" cy="1181233"/>
            <a:chOff x="1028058" y="1436039"/>
            <a:chExt cx="1333177" cy="1317845"/>
          </a:xfrm>
        </p:grpSpPr>
        <p:sp>
          <p:nvSpPr>
            <p:cNvPr id="66" name="Ellipse 65">
              <a:extLst>
                <a:ext uri="{FF2B5EF4-FFF2-40B4-BE49-F238E27FC236}">
                  <a16:creationId xmlns:a16="http://schemas.microsoft.com/office/drawing/2014/main" id="{0B2F340E-CD2D-490D-985E-62F7E1F71827}"/>
                </a:ext>
              </a:extLst>
            </p:cNvPr>
            <p:cNvSpPr/>
            <p:nvPr/>
          </p:nvSpPr>
          <p:spPr>
            <a:xfrm>
              <a:off x="1028058" y="1436039"/>
              <a:ext cx="1333177" cy="1317845"/>
            </a:xfrm>
            <a:prstGeom prst="ellipse">
              <a:avLst/>
            </a:prstGeom>
            <a:solidFill>
              <a:schemeClr val="bg1"/>
            </a:solidFill>
            <a:ln w="1079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ZoneTexte 44">
              <a:extLst>
                <a:ext uri="{FF2B5EF4-FFF2-40B4-BE49-F238E27FC236}">
                  <a16:creationId xmlns:a16="http://schemas.microsoft.com/office/drawing/2014/main" id="{2C30D247-217B-4D3B-B9DB-C3B67CBD885E}"/>
                </a:ext>
              </a:extLst>
            </p:cNvPr>
            <p:cNvSpPr txBox="1"/>
            <p:nvPr/>
          </p:nvSpPr>
          <p:spPr>
            <a:xfrm>
              <a:off x="1173532" y="1726170"/>
              <a:ext cx="983987" cy="646331"/>
            </a:xfrm>
            <a:prstGeom prst="rect">
              <a:avLst/>
            </a:prstGeom>
            <a:noFill/>
          </p:spPr>
          <p:txBody>
            <a:bodyPr wrap="none" rtlCol="0">
              <a:spAutoFit/>
            </a:bodyPr>
            <a:lstStyle/>
            <a:p>
              <a:r>
                <a:rPr lang="fr-FR" sz="3600" b="1" dirty="0">
                  <a:solidFill>
                    <a:schemeClr val="accent5"/>
                  </a:solidFill>
                </a:rPr>
                <a:t>ACA</a:t>
              </a:r>
            </a:p>
          </p:txBody>
        </p:sp>
      </p:grpSp>
      <p:sp>
        <p:nvSpPr>
          <p:cNvPr id="56" name="ZoneTexte 55">
            <a:extLst>
              <a:ext uri="{FF2B5EF4-FFF2-40B4-BE49-F238E27FC236}">
                <a16:creationId xmlns:a16="http://schemas.microsoft.com/office/drawing/2014/main" id="{8041C27E-198F-4FCF-B290-396A6567F4A3}"/>
              </a:ext>
            </a:extLst>
          </p:cNvPr>
          <p:cNvSpPr txBox="1"/>
          <p:nvPr/>
        </p:nvSpPr>
        <p:spPr>
          <a:xfrm>
            <a:off x="1697302" y="3441869"/>
            <a:ext cx="1657762" cy="584775"/>
          </a:xfrm>
          <a:prstGeom prst="rect">
            <a:avLst/>
          </a:prstGeom>
          <a:noFill/>
        </p:spPr>
        <p:txBody>
          <a:bodyPr wrap="none" rtlCol="0">
            <a:spAutoFit/>
          </a:bodyPr>
          <a:lstStyle/>
          <a:p>
            <a:pPr algn="ctr"/>
            <a:r>
              <a:rPr lang="fr-FR" sz="1600" b="1" dirty="0" err="1"/>
              <a:t>Tardis</a:t>
            </a:r>
            <a:endParaRPr lang="fr-FR" sz="1600" b="1" dirty="0"/>
          </a:p>
          <a:p>
            <a:r>
              <a:rPr lang="fr-FR" sz="1600" dirty="0" err="1"/>
              <a:t>Sabouret</a:t>
            </a:r>
            <a:r>
              <a:rPr lang="fr-FR" sz="1600" dirty="0"/>
              <a:t> </a:t>
            </a:r>
            <a:r>
              <a:rPr lang="fr-FR" sz="1600" i="1" dirty="0"/>
              <a:t>et al, 15</a:t>
            </a:r>
            <a:endParaRPr lang="fr-FR" sz="1600" dirty="0"/>
          </a:p>
        </p:txBody>
      </p:sp>
    </p:spTree>
    <p:extLst>
      <p:ext uri="{BB962C8B-B14F-4D97-AF65-F5344CB8AC3E}">
        <p14:creationId xmlns:p14="http://schemas.microsoft.com/office/powerpoint/2010/main" val="28005332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2" descr="E:\presentation\satother.png">
            <a:extLst>
              <a:ext uri="{FF2B5EF4-FFF2-40B4-BE49-F238E27FC236}">
                <a16:creationId xmlns:a16="http://schemas.microsoft.com/office/drawing/2014/main" id="{832B9A44-F7A7-4621-98EB-1340501B6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7690" y="2662958"/>
            <a:ext cx="2991791" cy="861083"/>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50">
            <a:extLst>
              <a:ext uri="{FF2B5EF4-FFF2-40B4-BE49-F238E27FC236}">
                <a16:creationId xmlns:a16="http://schemas.microsoft.com/office/drawing/2014/main" id="{17454CFD-C915-4D4F-B7D2-454FA48108F4}"/>
              </a:ext>
            </a:extLst>
          </p:cNvPr>
          <p:cNvSpPr/>
          <p:nvPr/>
        </p:nvSpPr>
        <p:spPr>
          <a:xfrm>
            <a:off x="4774880" y="2723621"/>
            <a:ext cx="1291689" cy="28803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fr-FR" sz="1600" b="1" dirty="0">
                <a:solidFill>
                  <a:schemeClr val="accent6"/>
                </a:solidFill>
              </a:rPr>
              <a:t>I </a:t>
            </a:r>
            <a:r>
              <a:rPr lang="fr-FR" sz="1600" b="1" dirty="0" err="1">
                <a:solidFill>
                  <a:schemeClr val="accent6"/>
                </a:solidFill>
              </a:rPr>
              <a:t>like</a:t>
            </a:r>
            <a:r>
              <a:rPr lang="fr-FR" sz="1600" b="1" dirty="0">
                <a:solidFill>
                  <a:schemeClr val="accent6"/>
                </a:solidFill>
              </a:rPr>
              <a:t> v</a:t>
            </a:r>
          </a:p>
        </p:txBody>
      </p:sp>
      <p:sp>
        <p:nvSpPr>
          <p:cNvPr id="52" name="Rectangle 51">
            <a:extLst>
              <a:ext uri="{FF2B5EF4-FFF2-40B4-BE49-F238E27FC236}">
                <a16:creationId xmlns:a16="http://schemas.microsoft.com/office/drawing/2014/main" id="{4BF2ADF2-C710-4139-BFA4-56446A0D1A17}"/>
              </a:ext>
            </a:extLst>
          </p:cNvPr>
          <p:cNvSpPr/>
          <p:nvPr/>
        </p:nvSpPr>
        <p:spPr>
          <a:xfrm>
            <a:off x="5008651" y="2967655"/>
            <a:ext cx="1291689" cy="288032"/>
          </a:xfrm>
          <a:prstGeom prst="rect">
            <a:avLst/>
          </a:prstGeom>
          <a:no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600" b="1" dirty="0">
                <a:solidFill>
                  <a:srgbClr val="FF0000"/>
                </a:solidFill>
              </a:rPr>
              <a:t>I </a:t>
            </a:r>
            <a:r>
              <a:rPr lang="fr-FR" sz="1600" b="1" dirty="0" err="1">
                <a:solidFill>
                  <a:srgbClr val="FF0000"/>
                </a:solidFill>
              </a:rPr>
              <a:t>don’t</a:t>
            </a:r>
            <a:r>
              <a:rPr lang="fr-FR" sz="1600" b="1" dirty="0">
                <a:solidFill>
                  <a:srgbClr val="FF0000"/>
                </a:solidFill>
              </a:rPr>
              <a:t> </a:t>
            </a:r>
            <a:r>
              <a:rPr lang="fr-FR" sz="1600" b="1" dirty="0" err="1">
                <a:solidFill>
                  <a:srgbClr val="FF0000"/>
                </a:solidFill>
              </a:rPr>
              <a:t>like</a:t>
            </a:r>
            <a:r>
              <a:rPr lang="fr-FR" sz="1600" b="1" dirty="0">
                <a:solidFill>
                  <a:srgbClr val="FF0000"/>
                </a:solidFill>
              </a:rPr>
              <a:t> v</a:t>
            </a:r>
          </a:p>
        </p:txBody>
      </p:sp>
      <p:sp>
        <p:nvSpPr>
          <p:cNvPr id="7" name="Espace réservé du numéro de diapositive 6"/>
          <p:cNvSpPr>
            <a:spLocks noGrp="1"/>
          </p:cNvSpPr>
          <p:nvPr>
            <p:ph type="sldNum" sz="quarter" idx="12"/>
          </p:nvPr>
        </p:nvSpPr>
        <p:spPr>
          <a:xfrm>
            <a:off x="9138018" y="18288"/>
            <a:ext cx="1078764" cy="329184"/>
          </a:xfrm>
        </p:spPr>
        <p:txBody>
          <a:bodyPr/>
          <a:lstStyle/>
          <a:p>
            <a:fld id="{6936E76E-83C7-4D0C-AE26-C0751568CC47}" type="slidenum">
              <a:rPr lang="fr-FR" smtClean="0"/>
              <a:t>20</a:t>
            </a:fld>
            <a:endParaRPr lang="fr-FR"/>
          </a:p>
        </p:txBody>
      </p:sp>
      <p:sp>
        <p:nvSpPr>
          <p:cNvPr id="9" name="ZoneTexte 8"/>
          <p:cNvSpPr txBox="1"/>
          <p:nvPr/>
        </p:nvSpPr>
        <p:spPr>
          <a:xfrm>
            <a:off x="1603078" y="0"/>
            <a:ext cx="3124770" cy="400110"/>
          </a:xfrm>
          <a:prstGeom prst="rect">
            <a:avLst/>
          </a:prstGeom>
          <a:noFill/>
        </p:spPr>
        <p:txBody>
          <a:bodyPr wrap="square" rtlCol="0">
            <a:spAutoFit/>
          </a:bodyPr>
          <a:lstStyle/>
          <a:p>
            <a:r>
              <a:rPr lang="en-US" sz="2000" b="1" dirty="0">
                <a:solidFill>
                  <a:schemeClr val="bg1"/>
                </a:solidFill>
              </a:rPr>
              <a:t>Computational</a:t>
            </a:r>
            <a:r>
              <a:rPr lang="fr-FR" sz="2000" b="1" dirty="0">
                <a:solidFill>
                  <a:schemeClr val="bg1"/>
                </a:solidFill>
              </a:rPr>
              <a:t> model</a:t>
            </a:r>
          </a:p>
        </p:txBody>
      </p:sp>
      <p:sp>
        <p:nvSpPr>
          <p:cNvPr id="23" name="Titre 1">
            <a:extLst>
              <a:ext uri="{FF2B5EF4-FFF2-40B4-BE49-F238E27FC236}">
                <a16:creationId xmlns:a16="http://schemas.microsoft.com/office/drawing/2014/main" id="{3788E7FC-A247-4491-92C9-4D57865438A7}"/>
              </a:ext>
            </a:extLst>
          </p:cNvPr>
          <p:cNvSpPr>
            <a:spLocks noGrp="1"/>
          </p:cNvSpPr>
          <p:nvPr>
            <p:ph type="title"/>
          </p:nvPr>
        </p:nvSpPr>
        <p:spPr>
          <a:xfrm>
            <a:off x="346276" y="205142"/>
            <a:ext cx="11754284" cy="1064475"/>
          </a:xfrm>
        </p:spPr>
        <p:txBody>
          <a:bodyPr>
            <a:normAutofit/>
          </a:bodyPr>
          <a:lstStyle/>
          <a:p>
            <a:r>
              <a:rPr lang="en-US" sz="3200" b="1" cap="all" dirty="0">
                <a:solidFill>
                  <a:srgbClr val="2F3A46"/>
                </a:solidFill>
                <a:latin typeface="Open Sans" panose="020B0606030504020204" pitchFamily="34" charset="0"/>
              </a:rPr>
              <a:t>Mental model: </a:t>
            </a:r>
            <a:r>
              <a:rPr lang="en-US" sz="3200" b="1" cap="all" dirty="0">
                <a:solidFill>
                  <a:schemeClr val="accent4"/>
                </a:solidFill>
                <a:latin typeface="Open Sans" panose="020B0606030504020204" pitchFamily="34" charset="0"/>
              </a:rPr>
              <a:t>COMMUNICATION</a:t>
            </a:r>
            <a:endParaRPr lang="fr-FR" sz="3200" b="1" cap="all" dirty="0">
              <a:solidFill>
                <a:srgbClr val="2F3A46"/>
              </a:solidFill>
              <a:latin typeface="Open Sans" panose="020B0606030504020204" pitchFamily="34" charset="0"/>
            </a:endParaRPr>
          </a:p>
        </p:txBody>
      </p:sp>
      <p:pic>
        <p:nvPicPr>
          <p:cNvPr id="24" name="Image 23">
            <a:extLst>
              <a:ext uri="{FF2B5EF4-FFF2-40B4-BE49-F238E27FC236}">
                <a16:creationId xmlns:a16="http://schemas.microsoft.com/office/drawing/2014/main" id="{6A1F9DBF-9D00-4EBE-AC59-058C77FD31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277" y="3881261"/>
            <a:ext cx="1256802" cy="12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Image 24">
            <a:extLst>
              <a:ext uri="{FF2B5EF4-FFF2-40B4-BE49-F238E27FC236}">
                <a16:creationId xmlns:a16="http://schemas.microsoft.com/office/drawing/2014/main" id="{B7BB35D3-81D1-4261-9554-32E44A7AA2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5828" y="3881261"/>
            <a:ext cx="1242967" cy="12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e 7">
            <a:extLst>
              <a:ext uri="{FF2B5EF4-FFF2-40B4-BE49-F238E27FC236}">
                <a16:creationId xmlns:a16="http://schemas.microsoft.com/office/drawing/2014/main" id="{9E87D3D8-E68B-4E64-95C3-24E3A4A4300D}"/>
              </a:ext>
            </a:extLst>
          </p:cNvPr>
          <p:cNvGrpSpPr/>
          <p:nvPr/>
        </p:nvGrpSpPr>
        <p:grpSpPr>
          <a:xfrm>
            <a:off x="9559884" y="1976250"/>
            <a:ext cx="2529680" cy="778166"/>
            <a:chOff x="5242720" y="4745211"/>
            <a:chExt cx="2529680" cy="778166"/>
          </a:xfrm>
        </p:grpSpPr>
        <p:sp>
          <p:nvSpPr>
            <p:cNvPr id="19" name="Freeform: Shape 68">
              <a:extLst>
                <a:ext uri="{FF2B5EF4-FFF2-40B4-BE49-F238E27FC236}">
                  <a16:creationId xmlns:a16="http://schemas.microsoft.com/office/drawing/2014/main" id="{33B21D10-F92D-4B89-92D5-0E33381DE072}"/>
                </a:ext>
              </a:extLst>
            </p:cNvPr>
            <p:cNvSpPr>
              <a:spLocks/>
            </p:cNvSpPr>
            <p:nvPr/>
          </p:nvSpPr>
          <p:spPr bwMode="auto">
            <a:xfrm>
              <a:off x="5242720" y="4745211"/>
              <a:ext cx="2529680" cy="778166"/>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2" name="ZoneTexte 1">
              <a:extLst>
                <a:ext uri="{FF2B5EF4-FFF2-40B4-BE49-F238E27FC236}">
                  <a16:creationId xmlns:a16="http://schemas.microsoft.com/office/drawing/2014/main" id="{A6024331-050E-4FC1-ADD7-C38B2EA799A4}"/>
                </a:ext>
              </a:extLst>
            </p:cNvPr>
            <p:cNvSpPr txBox="1"/>
            <p:nvPr/>
          </p:nvSpPr>
          <p:spPr>
            <a:xfrm>
              <a:off x="5424934" y="4861603"/>
              <a:ext cx="2104487" cy="400110"/>
            </a:xfrm>
            <a:prstGeom prst="rect">
              <a:avLst/>
            </a:prstGeom>
            <a:noFill/>
          </p:spPr>
          <p:txBody>
            <a:bodyPr wrap="none" rtlCol="0">
              <a:spAutoFit/>
            </a:bodyPr>
            <a:lstStyle/>
            <a:p>
              <a:r>
                <a:rPr lang="fr-FR" sz="2000" b="1" dirty="0">
                  <a:solidFill>
                    <a:schemeClr val="accent1"/>
                  </a:solidFill>
                </a:rPr>
                <a:t>Share </a:t>
              </a:r>
              <a:r>
                <a:rPr lang="en-US" sz="2000" b="1" dirty="0">
                  <a:solidFill>
                    <a:schemeClr val="accent1"/>
                  </a:solidFill>
                </a:rPr>
                <a:t>preferences</a:t>
              </a:r>
            </a:p>
          </p:txBody>
        </p:sp>
      </p:grpSp>
      <p:grpSp>
        <p:nvGrpSpPr>
          <p:cNvPr id="5" name="Groupe 4">
            <a:extLst>
              <a:ext uri="{FF2B5EF4-FFF2-40B4-BE49-F238E27FC236}">
                <a16:creationId xmlns:a16="http://schemas.microsoft.com/office/drawing/2014/main" id="{6F9C9EFD-18AE-4673-9D23-365DCA170575}"/>
              </a:ext>
            </a:extLst>
          </p:cNvPr>
          <p:cNvGrpSpPr/>
          <p:nvPr/>
        </p:nvGrpSpPr>
        <p:grpSpPr>
          <a:xfrm>
            <a:off x="7170114" y="1981532"/>
            <a:ext cx="2002685" cy="798167"/>
            <a:chOff x="5444861" y="3037186"/>
            <a:chExt cx="2002685" cy="798167"/>
          </a:xfrm>
        </p:grpSpPr>
        <p:sp>
          <p:nvSpPr>
            <p:cNvPr id="21" name="Freeform 204">
              <a:extLst>
                <a:ext uri="{FF2B5EF4-FFF2-40B4-BE49-F238E27FC236}">
                  <a16:creationId xmlns:a16="http://schemas.microsoft.com/office/drawing/2014/main" id="{03874C87-F8EA-44D8-AD6D-22F4D4FD1A7A}"/>
                </a:ext>
              </a:extLst>
            </p:cNvPr>
            <p:cNvSpPr>
              <a:spLocks/>
            </p:cNvSpPr>
            <p:nvPr/>
          </p:nvSpPr>
          <p:spPr bwMode="auto">
            <a:xfrm>
              <a:off x="5444861" y="3037186"/>
              <a:ext cx="2002685" cy="798167"/>
            </a:xfrm>
            <a:custGeom>
              <a:avLst/>
              <a:gdLst>
                <a:gd name="T0" fmla="*/ 4081 w 4107"/>
                <a:gd name="T1" fmla="*/ 660 h 1856"/>
                <a:gd name="T2" fmla="*/ 4022 w 4107"/>
                <a:gd name="T3" fmla="*/ 213 h 1856"/>
                <a:gd name="T4" fmla="*/ 3976 w 4107"/>
                <a:gd name="T5" fmla="*/ 73 h 1856"/>
                <a:gd name="T6" fmla="*/ 3939 w 4107"/>
                <a:gd name="T7" fmla="*/ 36 h 1856"/>
                <a:gd name="T8" fmla="*/ 3914 w 4107"/>
                <a:gd name="T9" fmla="*/ 23 h 1856"/>
                <a:gd name="T10" fmla="*/ 3875 w 4107"/>
                <a:gd name="T11" fmla="*/ 3 h 1856"/>
                <a:gd name="T12" fmla="*/ 3840 w 4107"/>
                <a:gd name="T13" fmla="*/ 8 h 1856"/>
                <a:gd name="T14" fmla="*/ 3839 w 4107"/>
                <a:gd name="T15" fmla="*/ 8 h 1856"/>
                <a:gd name="T16" fmla="*/ 3813 w 4107"/>
                <a:gd name="T17" fmla="*/ 0 h 1856"/>
                <a:gd name="T18" fmla="*/ 1934 w 4107"/>
                <a:gd name="T19" fmla="*/ 36 h 1856"/>
                <a:gd name="T20" fmla="*/ 758 w 4107"/>
                <a:gd name="T21" fmla="*/ 65 h 1856"/>
                <a:gd name="T22" fmla="*/ 54 w 4107"/>
                <a:gd name="T23" fmla="*/ 113 h 1856"/>
                <a:gd name="T24" fmla="*/ 31 w 4107"/>
                <a:gd name="T25" fmla="*/ 130 h 1856"/>
                <a:gd name="T26" fmla="*/ 42 w 4107"/>
                <a:gd name="T27" fmla="*/ 162 h 1856"/>
                <a:gd name="T28" fmla="*/ 289 w 4107"/>
                <a:gd name="T29" fmla="*/ 168 h 1856"/>
                <a:gd name="T30" fmla="*/ 1464 w 4107"/>
                <a:gd name="T31" fmla="*/ 136 h 1856"/>
                <a:gd name="T32" fmla="*/ 2869 w 4107"/>
                <a:gd name="T33" fmla="*/ 98 h 1856"/>
                <a:gd name="T34" fmla="*/ 3828 w 4107"/>
                <a:gd name="T35" fmla="*/ 268 h 1856"/>
                <a:gd name="T36" fmla="*/ 3873 w 4107"/>
                <a:gd name="T37" fmla="*/ 1195 h 1856"/>
                <a:gd name="T38" fmla="*/ 3403 w 4107"/>
                <a:gd name="T39" fmla="*/ 1585 h 1856"/>
                <a:gd name="T40" fmla="*/ 1989 w 4107"/>
                <a:gd name="T41" fmla="*/ 1608 h 1856"/>
                <a:gd name="T42" fmla="*/ 1043 w 4107"/>
                <a:gd name="T43" fmla="*/ 1607 h 1856"/>
                <a:gd name="T44" fmla="*/ 466 w 4107"/>
                <a:gd name="T45" fmla="*/ 1592 h 1856"/>
                <a:gd name="T46" fmla="*/ 123 w 4107"/>
                <a:gd name="T47" fmla="*/ 1603 h 1856"/>
                <a:gd name="T48" fmla="*/ 125 w 4107"/>
                <a:gd name="T49" fmla="*/ 1599 h 1856"/>
                <a:gd name="T50" fmla="*/ 125 w 4107"/>
                <a:gd name="T51" fmla="*/ 1568 h 1856"/>
                <a:gd name="T52" fmla="*/ 119 w 4107"/>
                <a:gd name="T53" fmla="*/ 1388 h 1856"/>
                <a:gd name="T54" fmla="*/ 94 w 4107"/>
                <a:gd name="T55" fmla="*/ 871 h 1856"/>
                <a:gd name="T56" fmla="*/ 80 w 4107"/>
                <a:gd name="T57" fmla="*/ 529 h 1856"/>
                <a:gd name="T58" fmla="*/ 74 w 4107"/>
                <a:gd name="T59" fmla="*/ 308 h 1856"/>
                <a:gd name="T60" fmla="*/ 46 w 4107"/>
                <a:gd name="T61" fmla="*/ 181 h 1856"/>
                <a:gd name="T62" fmla="*/ 24 w 4107"/>
                <a:gd name="T63" fmla="*/ 174 h 1856"/>
                <a:gd name="T64" fmla="*/ 9 w 4107"/>
                <a:gd name="T65" fmla="*/ 220 h 1856"/>
                <a:gd name="T66" fmla="*/ 2 w 4107"/>
                <a:gd name="T67" fmla="*/ 426 h 1856"/>
                <a:gd name="T68" fmla="*/ 10 w 4107"/>
                <a:gd name="T69" fmla="*/ 688 h 1856"/>
                <a:gd name="T70" fmla="*/ 18 w 4107"/>
                <a:gd name="T71" fmla="*/ 1052 h 1856"/>
                <a:gd name="T72" fmla="*/ 31 w 4107"/>
                <a:gd name="T73" fmla="*/ 1509 h 1856"/>
                <a:gd name="T74" fmla="*/ 41 w 4107"/>
                <a:gd name="T75" fmla="*/ 1614 h 1856"/>
                <a:gd name="T76" fmla="*/ 71 w 4107"/>
                <a:gd name="T77" fmla="*/ 1637 h 1856"/>
                <a:gd name="T78" fmla="*/ 72 w 4107"/>
                <a:gd name="T79" fmla="*/ 1643 h 1856"/>
                <a:gd name="T80" fmla="*/ 62 w 4107"/>
                <a:gd name="T81" fmla="*/ 1663 h 1856"/>
                <a:gd name="T82" fmla="*/ 72 w 4107"/>
                <a:gd name="T83" fmla="*/ 1694 h 1856"/>
                <a:gd name="T84" fmla="*/ 120 w 4107"/>
                <a:gd name="T85" fmla="*/ 1765 h 1856"/>
                <a:gd name="T86" fmla="*/ 206 w 4107"/>
                <a:gd name="T87" fmla="*/ 1822 h 1856"/>
                <a:gd name="T88" fmla="*/ 381 w 4107"/>
                <a:gd name="T89" fmla="*/ 1856 h 1856"/>
                <a:gd name="T90" fmla="*/ 610 w 4107"/>
                <a:gd name="T91" fmla="*/ 1844 h 1856"/>
                <a:gd name="T92" fmla="*/ 729 w 4107"/>
                <a:gd name="T93" fmla="*/ 1833 h 1856"/>
                <a:gd name="T94" fmla="*/ 794 w 4107"/>
                <a:gd name="T95" fmla="*/ 1833 h 1856"/>
                <a:gd name="T96" fmla="*/ 831 w 4107"/>
                <a:gd name="T97" fmla="*/ 1837 h 1856"/>
                <a:gd name="T98" fmla="*/ 867 w 4107"/>
                <a:gd name="T99" fmla="*/ 1822 h 1856"/>
                <a:gd name="T100" fmla="*/ 1221 w 4107"/>
                <a:gd name="T101" fmla="*/ 1805 h 1856"/>
                <a:gd name="T102" fmla="*/ 1812 w 4107"/>
                <a:gd name="T103" fmla="*/ 1805 h 1856"/>
                <a:gd name="T104" fmla="*/ 2658 w 4107"/>
                <a:gd name="T105" fmla="*/ 1831 h 1856"/>
                <a:gd name="T106" fmla="*/ 3075 w 4107"/>
                <a:gd name="T107" fmla="*/ 1834 h 1856"/>
                <a:gd name="T108" fmla="*/ 3481 w 4107"/>
                <a:gd name="T109" fmla="*/ 1820 h 1856"/>
                <a:gd name="T110" fmla="*/ 3770 w 4107"/>
                <a:gd name="T111" fmla="*/ 1794 h 1856"/>
                <a:gd name="T112" fmla="*/ 3939 w 4107"/>
                <a:gd name="T113" fmla="*/ 1776 h 1856"/>
                <a:gd name="T114" fmla="*/ 4035 w 4107"/>
                <a:gd name="T115" fmla="*/ 1748 h 1856"/>
                <a:gd name="T116" fmla="*/ 4071 w 4107"/>
                <a:gd name="T117" fmla="*/ 1719 h 1856"/>
                <a:gd name="T118" fmla="*/ 4076 w 4107"/>
                <a:gd name="T119" fmla="*/ 1664 h 1856"/>
                <a:gd name="T120" fmla="*/ 4086 w 4107"/>
                <a:gd name="T121" fmla="*/ 1554 h 1856"/>
                <a:gd name="T122" fmla="*/ 4107 w 4107"/>
                <a:gd name="T123" fmla="*/ 1157 h 1856"/>
                <a:gd name="T124" fmla="*/ 4092 w 4107"/>
                <a:gd name="T125" fmla="*/ 858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107" h="1856">
                  <a:moveTo>
                    <a:pt x="4092" y="858"/>
                  </a:moveTo>
                  <a:lnTo>
                    <a:pt x="4081" y="660"/>
                  </a:lnTo>
                  <a:lnTo>
                    <a:pt x="4051" y="359"/>
                  </a:lnTo>
                  <a:lnTo>
                    <a:pt x="4022" y="213"/>
                  </a:lnTo>
                  <a:lnTo>
                    <a:pt x="3993" y="118"/>
                  </a:lnTo>
                  <a:lnTo>
                    <a:pt x="3976" y="73"/>
                  </a:lnTo>
                  <a:lnTo>
                    <a:pt x="3967" y="54"/>
                  </a:lnTo>
                  <a:lnTo>
                    <a:pt x="3939" y="36"/>
                  </a:lnTo>
                  <a:lnTo>
                    <a:pt x="3923" y="34"/>
                  </a:lnTo>
                  <a:lnTo>
                    <a:pt x="3914" y="23"/>
                  </a:lnTo>
                  <a:lnTo>
                    <a:pt x="3895" y="9"/>
                  </a:lnTo>
                  <a:lnTo>
                    <a:pt x="3875" y="3"/>
                  </a:lnTo>
                  <a:lnTo>
                    <a:pt x="3852" y="4"/>
                  </a:lnTo>
                  <a:lnTo>
                    <a:pt x="3840" y="8"/>
                  </a:lnTo>
                  <a:lnTo>
                    <a:pt x="3839" y="8"/>
                  </a:lnTo>
                  <a:lnTo>
                    <a:pt x="3839" y="8"/>
                  </a:lnTo>
                  <a:lnTo>
                    <a:pt x="3828" y="1"/>
                  </a:lnTo>
                  <a:lnTo>
                    <a:pt x="3813" y="0"/>
                  </a:lnTo>
                  <a:lnTo>
                    <a:pt x="2873" y="14"/>
                  </a:lnTo>
                  <a:lnTo>
                    <a:pt x="1934" y="36"/>
                  </a:lnTo>
                  <a:lnTo>
                    <a:pt x="1464" y="47"/>
                  </a:lnTo>
                  <a:lnTo>
                    <a:pt x="758" y="65"/>
                  </a:lnTo>
                  <a:lnTo>
                    <a:pt x="289" y="91"/>
                  </a:lnTo>
                  <a:lnTo>
                    <a:pt x="54" y="113"/>
                  </a:lnTo>
                  <a:lnTo>
                    <a:pt x="44" y="115"/>
                  </a:lnTo>
                  <a:lnTo>
                    <a:pt x="31" y="130"/>
                  </a:lnTo>
                  <a:lnTo>
                    <a:pt x="31" y="148"/>
                  </a:lnTo>
                  <a:lnTo>
                    <a:pt x="42" y="162"/>
                  </a:lnTo>
                  <a:lnTo>
                    <a:pt x="54" y="165"/>
                  </a:lnTo>
                  <a:lnTo>
                    <a:pt x="289" y="168"/>
                  </a:lnTo>
                  <a:lnTo>
                    <a:pt x="759" y="162"/>
                  </a:lnTo>
                  <a:lnTo>
                    <a:pt x="1464" y="136"/>
                  </a:lnTo>
                  <a:lnTo>
                    <a:pt x="1934" y="121"/>
                  </a:lnTo>
                  <a:lnTo>
                    <a:pt x="2869" y="98"/>
                  </a:lnTo>
                  <a:lnTo>
                    <a:pt x="3806" y="83"/>
                  </a:lnTo>
                  <a:lnTo>
                    <a:pt x="3828" y="268"/>
                  </a:lnTo>
                  <a:lnTo>
                    <a:pt x="3856" y="639"/>
                  </a:lnTo>
                  <a:lnTo>
                    <a:pt x="3873" y="1195"/>
                  </a:lnTo>
                  <a:lnTo>
                    <a:pt x="3874" y="1568"/>
                  </a:lnTo>
                  <a:lnTo>
                    <a:pt x="3403" y="1585"/>
                  </a:lnTo>
                  <a:lnTo>
                    <a:pt x="2461" y="1605"/>
                  </a:lnTo>
                  <a:lnTo>
                    <a:pt x="1989" y="1608"/>
                  </a:lnTo>
                  <a:lnTo>
                    <a:pt x="1516" y="1611"/>
                  </a:lnTo>
                  <a:lnTo>
                    <a:pt x="1043" y="1607"/>
                  </a:lnTo>
                  <a:lnTo>
                    <a:pt x="815" y="1602"/>
                  </a:lnTo>
                  <a:lnTo>
                    <a:pt x="466" y="1592"/>
                  </a:lnTo>
                  <a:lnTo>
                    <a:pt x="236" y="1596"/>
                  </a:lnTo>
                  <a:lnTo>
                    <a:pt x="123" y="1603"/>
                  </a:lnTo>
                  <a:lnTo>
                    <a:pt x="124" y="1602"/>
                  </a:lnTo>
                  <a:lnTo>
                    <a:pt x="125" y="1599"/>
                  </a:lnTo>
                  <a:lnTo>
                    <a:pt x="131" y="1589"/>
                  </a:lnTo>
                  <a:lnTo>
                    <a:pt x="125" y="1568"/>
                  </a:lnTo>
                  <a:lnTo>
                    <a:pt x="119" y="1561"/>
                  </a:lnTo>
                  <a:lnTo>
                    <a:pt x="119" y="1388"/>
                  </a:lnTo>
                  <a:lnTo>
                    <a:pt x="102" y="1043"/>
                  </a:lnTo>
                  <a:lnTo>
                    <a:pt x="94" y="871"/>
                  </a:lnTo>
                  <a:lnTo>
                    <a:pt x="88" y="700"/>
                  </a:lnTo>
                  <a:lnTo>
                    <a:pt x="80" y="529"/>
                  </a:lnTo>
                  <a:lnTo>
                    <a:pt x="79" y="442"/>
                  </a:lnTo>
                  <a:lnTo>
                    <a:pt x="74" y="308"/>
                  </a:lnTo>
                  <a:lnTo>
                    <a:pt x="59" y="222"/>
                  </a:lnTo>
                  <a:lnTo>
                    <a:pt x="46" y="181"/>
                  </a:lnTo>
                  <a:lnTo>
                    <a:pt x="41" y="174"/>
                  </a:lnTo>
                  <a:lnTo>
                    <a:pt x="24" y="174"/>
                  </a:lnTo>
                  <a:lnTo>
                    <a:pt x="19" y="181"/>
                  </a:lnTo>
                  <a:lnTo>
                    <a:pt x="9" y="220"/>
                  </a:lnTo>
                  <a:lnTo>
                    <a:pt x="0" y="301"/>
                  </a:lnTo>
                  <a:lnTo>
                    <a:pt x="2" y="426"/>
                  </a:lnTo>
                  <a:lnTo>
                    <a:pt x="6" y="507"/>
                  </a:lnTo>
                  <a:lnTo>
                    <a:pt x="10" y="688"/>
                  </a:lnTo>
                  <a:lnTo>
                    <a:pt x="15" y="871"/>
                  </a:lnTo>
                  <a:lnTo>
                    <a:pt x="18" y="1052"/>
                  </a:lnTo>
                  <a:lnTo>
                    <a:pt x="23" y="1326"/>
                  </a:lnTo>
                  <a:lnTo>
                    <a:pt x="31" y="1509"/>
                  </a:lnTo>
                  <a:lnTo>
                    <a:pt x="39" y="1599"/>
                  </a:lnTo>
                  <a:lnTo>
                    <a:pt x="41" y="1614"/>
                  </a:lnTo>
                  <a:lnTo>
                    <a:pt x="59" y="1633"/>
                  </a:lnTo>
                  <a:lnTo>
                    <a:pt x="71" y="1637"/>
                  </a:lnTo>
                  <a:lnTo>
                    <a:pt x="71" y="1641"/>
                  </a:lnTo>
                  <a:lnTo>
                    <a:pt x="72" y="1643"/>
                  </a:lnTo>
                  <a:lnTo>
                    <a:pt x="66" y="1649"/>
                  </a:lnTo>
                  <a:lnTo>
                    <a:pt x="62" y="1663"/>
                  </a:lnTo>
                  <a:lnTo>
                    <a:pt x="65" y="1672"/>
                  </a:lnTo>
                  <a:lnTo>
                    <a:pt x="72" y="1694"/>
                  </a:lnTo>
                  <a:lnTo>
                    <a:pt x="93" y="1733"/>
                  </a:lnTo>
                  <a:lnTo>
                    <a:pt x="120" y="1765"/>
                  </a:lnTo>
                  <a:lnTo>
                    <a:pt x="151" y="1791"/>
                  </a:lnTo>
                  <a:lnTo>
                    <a:pt x="206" y="1822"/>
                  </a:lnTo>
                  <a:lnTo>
                    <a:pt x="289" y="1846"/>
                  </a:lnTo>
                  <a:lnTo>
                    <a:pt x="381" y="1856"/>
                  </a:lnTo>
                  <a:lnTo>
                    <a:pt x="475" y="1856"/>
                  </a:lnTo>
                  <a:lnTo>
                    <a:pt x="610" y="1844"/>
                  </a:lnTo>
                  <a:lnTo>
                    <a:pt x="687" y="1837"/>
                  </a:lnTo>
                  <a:lnTo>
                    <a:pt x="729" y="1833"/>
                  </a:lnTo>
                  <a:lnTo>
                    <a:pt x="772" y="1829"/>
                  </a:lnTo>
                  <a:lnTo>
                    <a:pt x="794" y="1833"/>
                  </a:lnTo>
                  <a:lnTo>
                    <a:pt x="815" y="1835"/>
                  </a:lnTo>
                  <a:lnTo>
                    <a:pt x="831" y="1837"/>
                  </a:lnTo>
                  <a:lnTo>
                    <a:pt x="856" y="1830"/>
                  </a:lnTo>
                  <a:lnTo>
                    <a:pt x="867" y="1822"/>
                  </a:lnTo>
                  <a:lnTo>
                    <a:pt x="985" y="1815"/>
                  </a:lnTo>
                  <a:lnTo>
                    <a:pt x="1221" y="1805"/>
                  </a:lnTo>
                  <a:lnTo>
                    <a:pt x="1576" y="1802"/>
                  </a:lnTo>
                  <a:lnTo>
                    <a:pt x="1812" y="1805"/>
                  </a:lnTo>
                  <a:lnTo>
                    <a:pt x="2094" y="1813"/>
                  </a:lnTo>
                  <a:lnTo>
                    <a:pt x="2658" y="1831"/>
                  </a:lnTo>
                  <a:lnTo>
                    <a:pt x="2941" y="1834"/>
                  </a:lnTo>
                  <a:lnTo>
                    <a:pt x="3075" y="1834"/>
                  </a:lnTo>
                  <a:lnTo>
                    <a:pt x="3345" y="1826"/>
                  </a:lnTo>
                  <a:lnTo>
                    <a:pt x="3481" y="1820"/>
                  </a:lnTo>
                  <a:lnTo>
                    <a:pt x="3626" y="1809"/>
                  </a:lnTo>
                  <a:lnTo>
                    <a:pt x="3770" y="1794"/>
                  </a:lnTo>
                  <a:lnTo>
                    <a:pt x="3836" y="1789"/>
                  </a:lnTo>
                  <a:lnTo>
                    <a:pt x="3939" y="1776"/>
                  </a:lnTo>
                  <a:lnTo>
                    <a:pt x="4003" y="1760"/>
                  </a:lnTo>
                  <a:lnTo>
                    <a:pt x="4035" y="1748"/>
                  </a:lnTo>
                  <a:lnTo>
                    <a:pt x="4050" y="1741"/>
                  </a:lnTo>
                  <a:lnTo>
                    <a:pt x="4071" y="1719"/>
                  </a:lnTo>
                  <a:lnTo>
                    <a:pt x="4080" y="1691"/>
                  </a:lnTo>
                  <a:lnTo>
                    <a:pt x="4076" y="1664"/>
                  </a:lnTo>
                  <a:lnTo>
                    <a:pt x="4070" y="1653"/>
                  </a:lnTo>
                  <a:lnTo>
                    <a:pt x="4086" y="1554"/>
                  </a:lnTo>
                  <a:lnTo>
                    <a:pt x="4105" y="1356"/>
                  </a:lnTo>
                  <a:lnTo>
                    <a:pt x="4107" y="1157"/>
                  </a:lnTo>
                  <a:lnTo>
                    <a:pt x="4099" y="958"/>
                  </a:lnTo>
                  <a:lnTo>
                    <a:pt x="4092" y="858"/>
                  </a:lnTo>
                </a:path>
              </a:pathLst>
            </a:custGeom>
            <a:solidFill>
              <a:schemeClr val="accent4"/>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30" name="ZoneTexte 29">
              <a:extLst>
                <a:ext uri="{FF2B5EF4-FFF2-40B4-BE49-F238E27FC236}">
                  <a16:creationId xmlns:a16="http://schemas.microsoft.com/office/drawing/2014/main" id="{8E3CD9A0-1FA9-4A30-993C-5834D9E5ECA6}"/>
                </a:ext>
              </a:extLst>
            </p:cNvPr>
            <p:cNvSpPr txBox="1"/>
            <p:nvPr/>
          </p:nvSpPr>
          <p:spPr>
            <a:xfrm>
              <a:off x="5714999" y="3202553"/>
              <a:ext cx="1588169" cy="400110"/>
            </a:xfrm>
            <a:prstGeom prst="rect">
              <a:avLst/>
            </a:prstGeom>
            <a:noFill/>
          </p:spPr>
          <p:txBody>
            <a:bodyPr wrap="square" rtlCol="0">
              <a:spAutoFit/>
            </a:bodyPr>
            <a:lstStyle/>
            <a:p>
              <a:r>
                <a:rPr lang="en-US" sz="2000" b="1" dirty="0">
                  <a:solidFill>
                    <a:schemeClr val="accent4"/>
                  </a:solidFill>
                </a:rPr>
                <a:t>Negotiation</a:t>
              </a:r>
            </a:p>
          </p:txBody>
        </p:sp>
      </p:grpSp>
      <p:grpSp>
        <p:nvGrpSpPr>
          <p:cNvPr id="10" name="Groupe 9">
            <a:extLst>
              <a:ext uri="{FF2B5EF4-FFF2-40B4-BE49-F238E27FC236}">
                <a16:creationId xmlns:a16="http://schemas.microsoft.com/office/drawing/2014/main" id="{EE7AA462-969D-472F-9916-7C16E5BA6190}"/>
              </a:ext>
            </a:extLst>
          </p:cNvPr>
          <p:cNvGrpSpPr/>
          <p:nvPr/>
        </p:nvGrpSpPr>
        <p:grpSpPr>
          <a:xfrm>
            <a:off x="1616976" y="4096019"/>
            <a:ext cx="2704954" cy="918908"/>
            <a:chOff x="5097725" y="4312027"/>
            <a:chExt cx="2704954" cy="918908"/>
          </a:xfrm>
        </p:grpSpPr>
        <p:cxnSp>
          <p:nvCxnSpPr>
            <p:cNvPr id="33" name="Shape 163">
              <a:extLst>
                <a:ext uri="{FF2B5EF4-FFF2-40B4-BE49-F238E27FC236}">
                  <a16:creationId xmlns:a16="http://schemas.microsoft.com/office/drawing/2014/main" id="{0A0F315B-1EF9-4E58-A294-C33171DFE999}"/>
                </a:ext>
              </a:extLst>
            </p:cNvPr>
            <p:cNvCxnSpPr>
              <a:cxnSpLocks/>
            </p:cNvCxnSpPr>
            <p:nvPr/>
          </p:nvCxnSpPr>
          <p:spPr>
            <a:xfrm>
              <a:off x="5097725" y="4610070"/>
              <a:ext cx="2704954" cy="0"/>
            </a:xfrm>
            <a:prstGeom prst="straightConnector1">
              <a:avLst/>
            </a:prstGeom>
            <a:noFill/>
            <a:ln w="9525" cap="flat" cmpd="sng">
              <a:solidFill>
                <a:srgbClr val="44546A"/>
              </a:solidFill>
              <a:prstDash val="solid"/>
              <a:round/>
              <a:headEnd type="none" w="lg" len="lg"/>
              <a:tailEnd type="triangle" w="lg" len="lg"/>
            </a:ln>
          </p:spPr>
        </p:cxnSp>
        <p:sp>
          <p:nvSpPr>
            <p:cNvPr id="34" name="Shape 164">
              <a:extLst>
                <a:ext uri="{FF2B5EF4-FFF2-40B4-BE49-F238E27FC236}">
                  <a16:creationId xmlns:a16="http://schemas.microsoft.com/office/drawing/2014/main" id="{38E73A81-F0AE-4C16-833E-48850D3426B4}"/>
                </a:ext>
              </a:extLst>
            </p:cNvPr>
            <p:cNvSpPr/>
            <p:nvPr/>
          </p:nvSpPr>
          <p:spPr>
            <a:xfrm>
              <a:off x="5774384" y="4312027"/>
              <a:ext cx="1489202" cy="434576"/>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lvl="0" algn="ctr">
                <a:defRPr/>
              </a:pPr>
              <a:r>
                <a:rPr lang="fr-FR" b="1" kern="0" dirty="0" err="1">
                  <a:solidFill>
                    <a:srgbClr val="FFFFFF"/>
                  </a:solidFill>
                  <a:ea typeface="Calibri"/>
                  <a:cs typeface="Calibri"/>
                  <a:sym typeface="Calibri"/>
                </a:rPr>
                <a:t>Utterance</a:t>
              </a:r>
              <a:r>
                <a:rPr lang="fr-FR" b="1" kern="0" baseline="-25000" dirty="0" err="1">
                  <a:solidFill>
                    <a:srgbClr val="FFFFFF"/>
                  </a:solidFill>
                  <a:ea typeface="Calibri"/>
                  <a:cs typeface="Calibri"/>
                  <a:sym typeface="Calibri"/>
                </a:rPr>
                <a:t>Self</a:t>
              </a:r>
              <a:endParaRPr lang="fr-FR" b="1" kern="0" baseline="-25000" dirty="0">
                <a:solidFill>
                  <a:srgbClr val="FFFFFF"/>
                </a:solidFill>
                <a:ea typeface="Calibri"/>
                <a:cs typeface="Calibri"/>
                <a:sym typeface="Calibri"/>
              </a:endParaRPr>
            </a:p>
          </p:txBody>
        </p:sp>
        <p:cxnSp>
          <p:nvCxnSpPr>
            <p:cNvPr id="35" name="Shape 165">
              <a:extLst>
                <a:ext uri="{FF2B5EF4-FFF2-40B4-BE49-F238E27FC236}">
                  <a16:creationId xmlns:a16="http://schemas.microsoft.com/office/drawing/2014/main" id="{3749A2BC-F172-48B5-BFD0-66566A820AA4}"/>
                </a:ext>
              </a:extLst>
            </p:cNvPr>
            <p:cNvCxnSpPr>
              <a:cxnSpLocks/>
            </p:cNvCxnSpPr>
            <p:nvPr/>
          </p:nvCxnSpPr>
          <p:spPr>
            <a:xfrm flipH="1">
              <a:off x="5097725" y="4991103"/>
              <a:ext cx="2654202" cy="0"/>
            </a:xfrm>
            <a:prstGeom prst="straightConnector1">
              <a:avLst/>
            </a:prstGeom>
            <a:noFill/>
            <a:ln w="9525" cap="flat" cmpd="sng">
              <a:solidFill>
                <a:srgbClr val="44546A"/>
              </a:solidFill>
              <a:prstDash val="solid"/>
              <a:round/>
              <a:headEnd type="none" w="lg" len="lg"/>
              <a:tailEnd type="triangle" w="lg" len="lg"/>
            </a:ln>
          </p:spPr>
        </p:cxnSp>
        <p:sp>
          <p:nvSpPr>
            <p:cNvPr id="36" name="Shape 166">
              <a:extLst>
                <a:ext uri="{FF2B5EF4-FFF2-40B4-BE49-F238E27FC236}">
                  <a16:creationId xmlns:a16="http://schemas.microsoft.com/office/drawing/2014/main" id="{2DC50234-2553-422D-8751-465FC21C86DE}"/>
                </a:ext>
              </a:extLst>
            </p:cNvPr>
            <p:cNvSpPr/>
            <p:nvPr/>
          </p:nvSpPr>
          <p:spPr>
            <a:xfrm>
              <a:off x="5774873" y="4835787"/>
              <a:ext cx="1502247" cy="395148"/>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Utterance</a:t>
              </a:r>
              <a:r>
                <a:rPr kumimoji="0" lang="fr-FR" b="1" i="0" u="none" strike="noStrike" kern="0" cap="none" spc="0" normalizeH="0" baseline="-25000" noProof="0" dirty="0" err="1">
                  <a:ln>
                    <a:noFill/>
                  </a:ln>
                  <a:solidFill>
                    <a:srgbClr val="FFFFFF"/>
                  </a:solidFill>
                  <a:effectLst/>
                  <a:uLnTx/>
                  <a:uFillTx/>
                  <a:ea typeface="Calibri"/>
                  <a:cs typeface="Calibri"/>
                  <a:sym typeface="Calibri"/>
                </a:rPr>
                <a:t>other</a:t>
              </a:r>
              <a:endParaRPr kumimoji="0" b="1" i="0" u="none" strike="noStrike" kern="0" cap="none" spc="0" normalizeH="0" baseline="-25000" noProof="0" dirty="0">
                <a:ln>
                  <a:noFill/>
                </a:ln>
                <a:solidFill>
                  <a:srgbClr val="FFFFFF"/>
                </a:solidFill>
                <a:effectLst/>
                <a:uLnTx/>
                <a:uFillTx/>
                <a:ea typeface="Calibri"/>
                <a:cs typeface="Calibri"/>
                <a:sym typeface="Calibri"/>
              </a:endParaRPr>
            </a:p>
          </p:txBody>
        </p:sp>
      </p:grpSp>
      <p:sp>
        <p:nvSpPr>
          <p:cNvPr id="47" name="Freeform: Shape 68">
            <a:extLst>
              <a:ext uri="{FF2B5EF4-FFF2-40B4-BE49-F238E27FC236}">
                <a16:creationId xmlns:a16="http://schemas.microsoft.com/office/drawing/2014/main" id="{8AB40CA1-6522-4083-B5D3-0BA4ED8060EE}"/>
              </a:ext>
            </a:extLst>
          </p:cNvPr>
          <p:cNvSpPr>
            <a:spLocks/>
          </p:cNvSpPr>
          <p:nvPr/>
        </p:nvSpPr>
        <p:spPr bwMode="auto">
          <a:xfrm>
            <a:off x="9559884" y="2800302"/>
            <a:ext cx="2529680" cy="2132648"/>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11" name="ZoneTexte 10">
            <a:extLst>
              <a:ext uri="{FF2B5EF4-FFF2-40B4-BE49-F238E27FC236}">
                <a16:creationId xmlns:a16="http://schemas.microsoft.com/office/drawing/2014/main" id="{80EAA794-787B-45AF-B3D1-83A7803E0F6D}"/>
              </a:ext>
            </a:extLst>
          </p:cNvPr>
          <p:cNvSpPr txBox="1"/>
          <p:nvPr/>
        </p:nvSpPr>
        <p:spPr>
          <a:xfrm>
            <a:off x="9679250" y="3037977"/>
            <a:ext cx="2295437" cy="1477328"/>
          </a:xfrm>
          <a:prstGeom prst="rect">
            <a:avLst/>
          </a:prstGeom>
          <a:noFill/>
        </p:spPr>
        <p:txBody>
          <a:bodyPr wrap="none" rtlCol="0">
            <a:spAutoFit/>
          </a:bodyPr>
          <a:lstStyle/>
          <a:p>
            <a:r>
              <a:rPr lang="fr-FR" dirty="0"/>
              <a:t>Share a </a:t>
            </a:r>
            <a:r>
              <a:rPr lang="en-US" dirty="0"/>
              <a:t>preference</a:t>
            </a:r>
          </a:p>
          <a:p>
            <a:r>
              <a:rPr lang="fr-FR" b="1" dirty="0"/>
              <a:t>     State </a:t>
            </a:r>
            <a:r>
              <a:rPr lang="fr-FR" b="1" dirty="0" err="1"/>
              <a:t>Preference</a:t>
            </a:r>
            <a:r>
              <a:rPr lang="fr-FR" b="1" dirty="0"/>
              <a:t>(X)</a:t>
            </a:r>
          </a:p>
          <a:p>
            <a:pPr lvl="1"/>
            <a:endParaRPr lang="fr-FR" dirty="0"/>
          </a:p>
          <a:p>
            <a:r>
              <a:rPr lang="fr-FR" dirty="0" err="1"/>
              <a:t>Ask</a:t>
            </a:r>
            <a:r>
              <a:rPr lang="fr-FR" dirty="0"/>
              <a:t> for a </a:t>
            </a:r>
            <a:r>
              <a:rPr lang="fr-FR" dirty="0" err="1"/>
              <a:t>preference</a:t>
            </a:r>
            <a:endParaRPr lang="fr-FR" dirty="0"/>
          </a:p>
          <a:p>
            <a:r>
              <a:rPr lang="fr-FR" b="1" dirty="0"/>
              <a:t>     </a:t>
            </a:r>
            <a:r>
              <a:rPr lang="fr-FR" b="1" dirty="0" err="1"/>
              <a:t>Ask</a:t>
            </a:r>
            <a:r>
              <a:rPr lang="fr-FR" b="1" dirty="0"/>
              <a:t> </a:t>
            </a:r>
            <a:r>
              <a:rPr lang="fr-FR" b="1" dirty="0" err="1"/>
              <a:t>Preference</a:t>
            </a:r>
            <a:r>
              <a:rPr lang="fr-FR" b="1" dirty="0"/>
              <a:t>(X)</a:t>
            </a:r>
          </a:p>
        </p:txBody>
      </p:sp>
      <p:grpSp>
        <p:nvGrpSpPr>
          <p:cNvPr id="12" name="Groupe 11">
            <a:extLst>
              <a:ext uri="{FF2B5EF4-FFF2-40B4-BE49-F238E27FC236}">
                <a16:creationId xmlns:a16="http://schemas.microsoft.com/office/drawing/2014/main" id="{8EA42361-6B0D-44EB-AB4A-A719AD46C9BF}"/>
              </a:ext>
            </a:extLst>
          </p:cNvPr>
          <p:cNvGrpSpPr/>
          <p:nvPr/>
        </p:nvGrpSpPr>
        <p:grpSpPr>
          <a:xfrm>
            <a:off x="570570" y="1398694"/>
            <a:ext cx="2221451" cy="2132977"/>
            <a:chOff x="570570" y="1398694"/>
            <a:chExt cx="2221451" cy="2132977"/>
          </a:xfrm>
        </p:grpSpPr>
        <p:sp>
          <p:nvSpPr>
            <p:cNvPr id="37" name="Shape 175">
              <a:extLst>
                <a:ext uri="{FF2B5EF4-FFF2-40B4-BE49-F238E27FC236}">
                  <a16:creationId xmlns:a16="http://schemas.microsoft.com/office/drawing/2014/main" id="{368DD556-C3C4-4C2A-9CCF-5482B596BDAC}"/>
                </a:ext>
              </a:extLst>
            </p:cNvPr>
            <p:cNvSpPr/>
            <p:nvPr/>
          </p:nvSpPr>
          <p:spPr>
            <a:xfrm>
              <a:off x="843076" y="2743603"/>
              <a:ext cx="1392824" cy="757197"/>
            </a:xfrm>
            <a:prstGeom prst="cloudCallout">
              <a:avLst>
                <a:gd name="adj1" fmla="val -19548"/>
                <a:gd name="adj2" fmla="val 104448"/>
              </a:avLst>
            </a:prstGeom>
            <a:solidFill>
              <a:schemeClr val="accent3">
                <a:lumMod val="40000"/>
                <a:lumOff val="60000"/>
              </a:schemeClr>
            </a:solidFill>
            <a:ln w="12700" cap="flat" cmpd="sng">
              <a:solidFill>
                <a:schemeClr val="tx2">
                  <a:lumMod val="75000"/>
                </a:schemeClr>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ea typeface="Calibri"/>
                <a:cs typeface="Calibri"/>
                <a:sym typeface="Calibri"/>
              </a:endParaRPr>
            </a:p>
          </p:txBody>
        </p:sp>
        <p:sp>
          <p:nvSpPr>
            <p:cNvPr id="39" name="Shape 174">
              <a:extLst>
                <a:ext uri="{FF2B5EF4-FFF2-40B4-BE49-F238E27FC236}">
                  <a16:creationId xmlns:a16="http://schemas.microsoft.com/office/drawing/2014/main" id="{3C4B7C31-863D-4161-88FF-7496D4A0DCAC}"/>
                </a:ext>
              </a:extLst>
            </p:cNvPr>
            <p:cNvSpPr/>
            <p:nvPr/>
          </p:nvSpPr>
          <p:spPr>
            <a:xfrm>
              <a:off x="570570" y="2089350"/>
              <a:ext cx="2002685" cy="1442321"/>
            </a:xfrm>
            <a:prstGeom prst="rect">
              <a:avLst/>
            </a:prstGeom>
            <a:solidFill>
              <a:schemeClr val="bg2"/>
            </a:solidFill>
            <a:ln w="1270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40" name="Shape 150">
              <a:extLst>
                <a:ext uri="{FF2B5EF4-FFF2-40B4-BE49-F238E27FC236}">
                  <a16:creationId xmlns:a16="http://schemas.microsoft.com/office/drawing/2014/main" id="{8CF2D897-10C6-4534-A483-1E849D3A04DE}"/>
                </a:ext>
              </a:extLst>
            </p:cNvPr>
            <p:cNvSpPr/>
            <p:nvPr/>
          </p:nvSpPr>
          <p:spPr>
            <a:xfrm>
              <a:off x="570570" y="1543356"/>
              <a:ext cx="2002685" cy="573608"/>
            </a:xfrm>
            <a:prstGeom prst="rect">
              <a:avLst/>
            </a:prstGeom>
            <a:solidFill>
              <a:schemeClr val="bg2"/>
            </a:solidFill>
            <a:ln w="1905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schemeClr val="tx2">
                      <a:lumMod val="75000"/>
                    </a:schemeClr>
                  </a:solidFill>
                  <a:effectLst/>
                  <a:uLnTx/>
                  <a:uFillTx/>
                  <a:latin typeface="Open Sans"/>
                  <a:ea typeface="Calibri"/>
                  <a:cs typeface="Calibri"/>
                  <a:sym typeface="Calibri"/>
                </a:rPr>
                <a:t>Mental model</a:t>
              </a:r>
              <a:endParaRPr kumimoji="0" sz="1400" b="0" i="0" u="none" strike="noStrike" kern="0" cap="none" spc="0" normalizeH="0" baseline="0" noProof="0" dirty="0">
                <a:ln>
                  <a:noFill/>
                </a:ln>
                <a:solidFill>
                  <a:schemeClr val="tx2">
                    <a:lumMod val="75000"/>
                  </a:schemeClr>
                </a:solidFill>
                <a:effectLst/>
                <a:uLnTx/>
                <a:uFillTx/>
                <a:latin typeface="Open Sans"/>
                <a:cs typeface="Arial"/>
                <a:sym typeface="Arial"/>
              </a:endParaRPr>
            </a:p>
          </p:txBody>
        </p:sp>
        <p:sp>
          <p:nvSpPr>
            <p:cNvPr id="42" name="Shape 148">
              <a:extLst>
                <a:ext uri="{FF2B5EF4-FFF2-40B4-BE49-F238E27FC236}">
                  <a16:creationId xmlns:a16="http://schemas.microsoft.com/office/drawing/2014/main" id="{D3383C6B-6FDC-4E7D-BC04-10ECCF855B4B}"/>
                </a:ext>
              </a:extLst>
            </p:cNvPr>
            <p:cNvSpPr/>
            <p:nvPr/>
          </p:nvSpPr>
          <p:spPr>
            <a:xfrm>
              <a:off x="875500" y="2223586"/>
              <a:ext cx="1392824" cy="573608"/>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Shared</a:t>
              </a:r>
              <a:r>
                <a:rPr kumimoji="0" lang="fr-FR" b="1" i="0" u="none" strike="noStrike" kern="0" cap="none" spc="0" normalizeH="0" baseline="0" noProof="0" dirty="0">
                  <a:ln>
                    <a:noFill/>
                  </a:ln>
                  <a:solidFill>
                    <a:srgbClr val="FFFFFF"/>
                  </a:solidFill>
                  <a:effectLst/>
                  <a:uLnTx/>
                  <a:uFillTx/>
                  <a:ea typeface="Calibri"/>
                  <a:cs typeface="Calibri"/>
                  <a:sym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fr-FR" b="1" kern="0" dirty="0" err="1">
                  <a:solidFill>
                    <a:srgbClr val="FFFFFF"/>
                  </a:solidFill>
                  <a:ea typeface="Calibri"/>
                  <a:cs typeface="Calibri"/>
                  <a:sym typeface="Calibri"/>
                </a:rPr>
                <a:t>preferences</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49" name="Shape 148">
              <a:extLst>
                <a:ext uri="{FF2B5EF4-FFF2-40B4-BE49-F238E27FC236}">
                  <a16:creationId xmlns:a16="http://schemas.microsoft.com/office/drawing/2014/main" id="{5CA62DB7-755E-4CC1-B7A2-A49B8ADBAB9B}"/>
                </a:ext>
              </a:extLst>
            </p:cNvPr>
            <p:cNvSpPr/>
            <p:nvPr/>
          </p:nvSpPr>
          <p:spPr>
            <a:xfrm>
              <a:off x="883518" y="2881314"/>
              <a:ext cx="1392824" cy="573608"/>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Other’s</a:t>
              </a:r>
              <a:r>
                <a:rPr kumimoji="0" lang="fr-FR" b="1" i="0" u="none" strike="noStrike" kern="0" cap="none" spc="0" normalizeH="0" baseline="0" noProof="0" dirty="0">
                  <a:ln>
                    <a:noFill/>
                  </a:ln>
                  <a:solidFill>
                    <a:srgbClr val="FFFFFF"/>
                  </a:solidFill>
                  <a:effectLst/>
                  <a:uLnTx/>
                  <a:uFillTx/>
                  <a:ea typeface="Calibri"/>
                  <a:cs typeface="Calibri"/>
                  <a:sym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fr-FR" b="1" kern="0" dirty="0" err="1">
                  <a:solidFill>
                    <a:srgbClr val="FFFFFF"/>
                  </a:solidFill>
                  <a:ea typeface="Calibri"/>
                  <a:cs typeface="Calibri"/>
                  <a:sym typeface="Calibri"/>
                </a:rPr>
                <a:t>preferences</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pic>
          <p:nvPicPr>
            <p:cNvPr id="53" name="Image 52">
              <a:extLst>
                <a:ext uri="{FF2B5EF4-FFF2-40B4-BE49-F238E27FC236}">
                  <a16:creationId xmlns:a16="http://schemas.microsoft.com/office/drawing/2014/main" id="{27DEEDF0-4339-444C-BF75-7E5E9F2C3BD3}"/>
                </a:ext>
              </a:extLst>
            </p:cNvPr>
            <p:cNvPicPr>
              <a:picLocks noChangeAspect="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tretch>
              <a:fillRect/>
            </a:stretch>
          </p:blipFill>
          <p:spPr>
            <a:xfrm>
              <a:off x="2354488" y="1398694"/>
              <a:ext cx="437533" cy="437533"/>
            </a:xfrm>
            <a:prstGeom prst="rect">
              <a:avLst/>
            </a:prstGeom>
            <a:ln>
              <a:noFill/>
            </a:ln>
          </p:spPr>
        </p:pic>
      </p:grpSp>
    </p:spTree>
    <p:extLst>
      <p:ext uri="{BB962C8B-B14F-4D97-AF65-F5344CB8AC3E}">
        <p14:creationId xmlns:p14="http://schemas.microsoft.com/office/powerpoint/2010/main" val="218966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5"/>
                                        </p:tgtEl>
                                        <p:attrNameLst>
                                          <p:attrName>style.opacity</p:attrName>
                                        </p:attrNameLst>
                                      </p:cBhvr>
                                      <p:to>
                                        <p:strVal val="0.5"/>
                                      </p:to>
                                    </p:set>
                                    <p:animEffect filter="image" prLst="opacity: 0.5">
                                      <p:cBhvr rctx="IE">
                                        <p:cTn id="7" dur="indefinite"/>
                                        <p:tgtEl>
                                          <p:spTgt spid="5"/>
                                        </p:tgtEl>
                                      </p:cBhvr>
                                    </p:animEffect>
                                  </p:childTnLst>
                                </p:cTn>
                              </p:par>
                              <p:par>
                                <p:cTn id="8" presetID="1"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4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51"/>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2"/>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47" grpId="0" animBg="1"/>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a:spLocks noGrp="1"/>
          </p:cNvSpPr>
          <p:nvPr>
            <p:ph type="sldNum" sz="quarter" idx="12"/>
          </p:nvPr>
        </p:nvSpPr>
        <p:spPr>
          <a:xfrm>
            <a:off x="9138018" y="18288"/>
            <a:ext cx="1078764" cy="329184"/>
          </a:xfrm>
        </p:spPr>
        <p:txBody>
          <a:bodyPr/>
          <a:lstStyle/>
          <a:p>
            <a:fld id="{6936E76E-83C7-4D0C-AE26-C0751568CC47}" type="slidenum">
              <a:rPr lang="fr-FR" smtClean="0"/>
              <a:t>21</a:t>
            </a:fld>
            <a:endParaRPr lang="fr-FR"/>
          </a:p>
        </p:txBody>
      </p:sp>
      <p:sp>
        <p:nvSpPr>
          <p:cNvPr id="9" name="ZoneTexte 8"/>
          <p:cNvSpPr txBox="1"/>
          <p:nvPr/>
        </p:nvSpPr>
        <p:spPr>
          <a:xfrm>
            <a:off x="1603078" y="0"/>
            <a:ext cx="3124770" cy="400110"/>
          </a:xfrm>
          <a:prstGeom prst="rect">
            <a:avLst/>
          </a:prstGeom>
          <a:noFill/>
        </p:spPr>
        <p:txBody>
          <a:bodyPr wrap="square" rtlCol="0">
            <a:spAutoFit/>
          </a:bodyPr>
          <a:lstStyle/>
          <a:p>
            <a:r>
              <a:rPr lang="en-US" sz="2000" b="1" dirty="0">
                <a:solidFill>
                  <a:schemeClr val="bg1"/>
                </a:solidFill>
              </a:rPr>
              <a:t>Computational</a:t>
            </a:r>
            <a:r>
              <a:rPr lang="fr-FR" sz="2000" b="1" dirty="0">
                <a:solidFill>
                  <a:schemeClr val="bg1"/>
                </a:solidFill>
              </a:rPr>
              <a:t> model</a:t>
            </a:r>
          </a:p>
        </p:txBody>
      </p:sp>
      <p:sp>
        <p:nvSpPr>
          <p:cNvPr id="23" name="Titre 1">
            <a:extLst>
              <a:ext uri="{FF2B5EF4-FFF2-40B4-BE49-F238E27FC236}">
                <a16:creationId xmlns:a16="http://schemas.microsoft.com/office/drawing/2014/main" id="{3788E7FC-A247-4491-92C9-4D57865438A7}"/>
              </a:ext>
            </a:extLst>
          </p:cNvPr>
          <p:cNvSpPr>
            <a:spLocks noGrp="1"/>
          </p:cNvSpPr>
          <p:nvPr>
            <p:ph type="title"/>
          </p:nvPr>
        </p:nvSpPr>
        <p:spPr>
          <a:xfrm>
            <a:off x="346276" y="205142"/>
            <a:ext cx="11754284" cy="1064475"/>
          </a:xfrm>
        </p:spPr>
        <p:txBody>
          <a:bodyPr>
            <a:normAutofit/>
          </a:bodyPr>
          <a:lstStyle/>
          <a:p>
            <a:r>
              <a:rPr lang="en-US" sz="3200" b="1" cap="all" dirty="0">
                <a:solidFill>
                  <a:srgbClr val="2F3A46"/>
                </a:solidFill>
                <a:latin typeface="Open Sans" panose="020B0606030504020204" pitchFamily="34" charset="0"/>
              </a:rPr>
              <a:t>Mental model: </a:t>
            </a:r>
            <a:r>
              <a:rPr lang="en-US" sz="3200" b="1" cap="all" dirty="0">
                <a:solidFill>
                  <a:schemeClr val="accent4"/>
                </a:solidFill>
                <a:latin typeface="Open Sans" panose="020B0606030504020204" pitchFamily="34" charset="0"/>
              </a:rPr>
              <a:t>COMMUNICATION</a:t>
            </a:r>
            <a:endParaRPr lang="fr-FR" sz="3200" b="1" cap="all" dirty="0">
              <a:solidFill>
                <a:srgbClr val="2F3A46"/>
              </a:solidFill>
              <a:latin typeface="Open Sans" panose="020B0606030504020204" pitchFamily="34" charset="0"/>
            </a:endParaRPr>
          </a:p>
        </p:txBody>
      </p:sp>
      <p:pic>
        <p:nvPicPr>
          <p:cNvPr id="24" name="Image 23">
            <a:extLst>
              <a:ext uri="{FF2B5EF4-FFF2-40B4-BE49-F238E27FC236}">
                <a16:creationId xmlns:a16="http://schemas.microsoft.com/office/drawing/2014/main" id="{6A1F9DBF-9D00-4EBE-AC59-058C77FD3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277" y="3881261"/>
            <a:ext cx="1256802" cy="12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Image 24">
            <a:extLst>
              <a:ext uri="{FF2B5EF4-FFF2-40B4-BE49-F238E27FC236}">
                <a16:creationId xmlns:a16="http://schemas.microsoft.com/office/drawing/2014/main" id="{B7BB35D3-81D1-4261-9554-32E44A7AA2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5828" y="3881261"/>
            <a:ext cx="1242967" cy="12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e 7">
            <a:extLst>
              <a:ext uri="{FF2B5EF4-FFF2-40B4-BE49-F238E27FC236}">
                <a16:creationId xmlns:a16="http://schemas.microsoft.com/office/drawing/2014/main" id="{9E87D3D8-E68B-4E64-95C3-24E3A4A4300D}"/>
              </a:ext>
            </a:extLst>
          </p:cNvPr>
          <p:cNvGrpSpPr/>
          <p:nvPr/>
        </p:nvGrpSpPr>
        <p:grpSpPr>
          <a:xfrm>
            <a:off x="9559884" y="1976250"/>
            <a:ext cx="2529680" cy="778166"/>
            <a:chOff x="5242720" y="4745211"/>
            <a:chExt cx="2529680" cy="778166"/>
          </a:xfrm>
        </p:grpSpPr>
        <p:sp>
          <p:nvSpPr>
            <p:cNvPr id="19" name="Freeform: Shape 68">
              <a:extLst>
                <a:ext uri="{FF2B5EF4-FFF2-40B4-BE49-F238E27FC236}">
                  <a16:creationId xmlns:a16="http://schemas.microsoft.com/office/drawing/2014/main" id="{33B21D10-F92D-4B89-92D5-0E33381DE072}"/>
                </a:ext>
              </a:extLst>
            </p:cNvPr>
            <p:cNvSpPr>
              <a:spLocks/>
            </p:cNvSpPr>
            <p:nvPr/>
          </p:nvSpPr>
          <p:spPr bwMode="auto">
            <a:xfrm>
              <a:off x="5242720" y="4745211"/>
              <a:ext cx="2529680" cy="778166"/>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2" name="ZoneTexte 1">
              <a:extLst>
                <a:ext uri="{FF2B5EF4-FFF2-40B4-BE49-F238E27FC236}">
                  <a16:creationId xmlns:a16="http://schemas.microsoft.com/office/drawing/2014/main" id="{A6024331-050E-4FC1-ADD7-C38B2EA799A4}"/>
                </a:ext>
              </a:extLst>
            </p:cNvPr>
            <p:cNvSpPr txBox="1"/>
            <p:nvPr/>
          </p:nvSpPr>
          <p:spPr>
            <a:xfrm>
              <a:off x="5424934" y="4861603"/>
              <a:ext cx="2104487" cy="400110"/>
            </a:xfrm>
            <a:prstGeom prst="rect">
              <a:avLst/>
            </a:prstGeom>
            <a:noFill/>
          </p:spPr>
          <p:txBody>
            <a:bodyPr wrap="none" rtlCol="0">
              <a:spAutoFit/>
            </a:bodyPr>
            <a:lstStyle/>
            <a:p>
              <a:r>
                <a:rPr lang="fr-FR" sz="2000" b="1" dirty="0">
                  <a:solidFill>
                    <a:schemeClr val="accent1"/>
                  </a:solidFill>
                </a:rPr>
                <a:t>Share </a:t>
              </a:r>
              <a:r>
                <a:rPr lang="en-US" sz="2000" b="1" dirty="0">
                  <a:solidFill>
                    <a:schemeClr val="accent1"/>
                  </a:solidFill>
                </a:rPr>
                <a:t>preferences</a:t>
              </a:r>
            </a:p>
          </p:txBody>
        </p:sp>
      </p:grpSp>
      <p:grpSp>
        <p:nvGrpSpPr>
          <p:cNvPr id="5" name="Groupe 4">
            <a:extLst>
              <a:ext uri="{FF2B5EF4-FFF2-40B4-BE49-F238E27FC236}">
                <a16:creationId xmlns:a16="http://schemas.microsoft.com/office/drawing/2014/main" id="{6F9C9EFD-18AE-4673-9D23-365DCA170575}"/>
              </a:ext>
            </a:extLst>
          </p:cNvPr>
          <p:cNvGrpSpPr/>
          <p:nvPr/>
        </p:nvGrpSpPr>
        <p:grpSpPr>
          <a:xfrm>
            <a:off x="7170114" y="1981532"/>
            <a:ext cx="2002685" cy="798167"/>
            <a:chOff x="5444861" y="3037186"/>
            <a:chExt cx="2002685" cy="798167"/>
          </a:xfrm>
        </p:grpSpPr>
        <p:sp>
          <p:nvSpPr>
            <p:cNvPr id="21" name="Freeform 204">
              <a:extLst>
                <a:ext uri="{FF2B5EF4-FFF2-40B4-BE49-F238E27FC236}">
                  <a16:creationId xmlns:a16="http://schemas.microsoft.com/office/drawing/2014/main" id="{03874C87-F8EA-44D8-AD6D-22F4D4FD1A7A}"/>
                </a:ext>
              </a:extLst>
            </p:cNvPr>
            <p:cNvSpPr>
              <a:spLocks/>
            </p:cNvSpPr>
            <p:nvPr/>
          </p:nvSpPr>
          <p:spPr bwMode="auto">
            <a:xfrm>
              <a:off x="5444861" y="3037186"/>
              <a:ext cx="2002685" cy="798167"/>
            </a:xfrm>
            <a:custGeom>
              <a:avLst/>
              <a:gdLst>
                <a:gd name="T0" fmla="*/ 4081 w 4107"/>
                <a:gd name="T1" fmla="*/ 660 h 1856"/>
                <a:gd name="T2" fmla="*/ 4022 w 4107"/>
                <a:gd name="T3" fmla="*/ 213 h 1856"/>
                <a:gd name="T4" fmla="*/ 3976 w 4107"/>
                <a:gd name="T5" fmla="*/ 73 h 1856"/>
                <a:gd name="T6" fmla="*/ 3939 w 4107"/>
                <a:gd name="T7" fmla="*/ 36 h 1856"/>
                <a:gd name="T8" fmla="*/ 3914 w 4107"/>
                <a:gd name="T9" fmla="*/ 23 h 1856"/>
                <a:gd name="T10" fmla="*/ 3875 w 4107"/>
                <a:gd name="T11" fmla="*/ 3 h 1856"/>
                <a:gd name="T12" fmla="*/ 3840 w 4107"/>
                <a:gd name="T13" fmla="*/ 8 h 1856"/>
                <a:gd name="T14" fmla="*/ 3839 w 4107"/>
                <a:gd name="T15" fmla="*/ 8 h 1856"/>
                <a:gd name="T16" fmla="*/ 3813 w 4107"/>
                <a:gd name="T17" fmla="*/ 0 h 1856"/>
                <a:gd name="T18" fmla="*/ 1934 w 4107"/>
                <a:gd name="T19" fmla="*/ 36 h 1856"/>
                <a:gd name="T20" fmla="*/ 758 w 4107"/>
                <a:gd name="T21" fmla="*/ 65 h 1856"/>
                <a:gd name="T22" fmla="*/ 54 w 4107"/>
                <a:gd name="T23" fmla="*/ 113 h 1856"/>
                <a:gd name="T24" fmla="*/ 31 w 4107"/>
                <a:gd name="T25" fmla="*/ 130 h 1856"/>
                <a:gd name="T26" fmla="*/ 42 w 4107"/>
                <a:gd name="T27" fmla="*/ 162 h 1856"/>
                <a:gd name="T28" fmla="*/ 289 w 4107"/>
                <a:gd name="T29" fmla="*/ 168 h 1856"/>
                <a:gd name="T30" fmla="*/ 1464 w 4107"/>
                <a:gd name="T31" fmla="*/ 136 h 1856"/>
                <a:gd name="T32" fmla="*/ 2869 w 4107"/>
                <a:gd name="T33" fmla="*/ 98 h 1856"/>
                <a:gd name="T34" fmla="*/ 3828 w 4107"/>
                <a:gd name="T35" fmla="*/ 268 h 1856"/>
                <a:gd name="T36" fmla="*/ 3873 w 4107"/>
                <a:gd name="T37" fmla="*/ 1195 h 1856"/>
                <a:gd name="T38" fmla="*/ 3403 w 4107"/>
                <a:gd name="T39" fmla="*/ 1585 h 1856"/>
                <a:gd name="T40" fmla="*/ 1989 w 4107"/>
                <a:gd name="T41" fmla="*/ 1608 h 1856"/>
                <a:gd name="T42" fmla="*/ 1043 w 4107"/>
                <a:gd name="T43" fmla="*/ 1607 h 1856"/>
                <a:gd name="T44" fmla="*/ 466 w 4107"/>
                <a:gd name="T45" fmla="*/ 1592 h 1856"/>
                <a:gd name="T46" fmla="*/ 123 w 4107"/>
                <a:gd name="T47" fmla="*/ 1603 h 1856"/>
                <a:gd name="T48" fmla="*/ 125 w 4107"/>
                <a:gd name="T49" fmla="*/ 1599 h 1856"/>
                <a:gd name="T50" fmla="*/ 125 w 4107"/>
                <a:gd name="T51" fmla="*/ 1568 h 1856"/>
                <a:gd name="T52" fmla="*/ 119 w 4107"/>
                <a:gd name="T53" fmla="*/ 1388 h 1856"/>
                <a:gd name="T54" fmla="*/ 94 w 4107"/>
                <a:gd name="T55" fmla="*/ 871 h 1856"/>
                <a:gd name="T56" fmla="*/ 80 w 4107"/>
                <a:gd name="T57" fmla="*/ 529 h 1856"/>
                <a:gd name="T58" fmla="*/ 74 w 4107"/>
                <a:gd name="T59" fmla="*/ 308 h 1856"/>
                <a:gd name="T60" fmla="*/ 46 w 4107"/>
                <a:gd name="T61" fmla="*/ 181 h 1856"/>
                <a:gd name="T62" fmla="*/ 24 w 4107"/>
                <a:gd name="T63" fmla="*/ 174 h 1856"/>
                <a:gd name="T64" fmla="*/ 9 w 4107"/>
                <a:gd name="T65" fmla="*/ 220 h 1856"/>
                <a:gd name="T66" fmla="*/ 2 w 4107"/>
                <a:gd name="T67" fmla="*/ 426 h 1856"/>
                <a:gd name="T68" fmla="*/ 10 w 4107"/>
                <a:gd name="T69" fmla="*/ 688 h 1856"/>
                <a:gd name="T70" fmla="*/ 18 w 4107"/>
                <a:gd name="T71" fmla="*/ 1052 h 1856"/>
                <a:gd name="T72" fmla="*/ 31 w 4107"/>
                <a:gd name="T73" fmla="*/ 1509 h 1856"/>
                <a:gd name="T74" fmla="*/ 41 w 4107"/>
                <a:gd name="T75" fmla="*/ 1614 h 1856"/>
                <a:gd name="T76" fmla="*/ 71 w 4107"/>
                <a:gd name="T77" fmla="*/ 1637 h 1856"/>
                <a:gd name="T78" fmla="*/ 72 w 4107"/>
                <a:gd name="T79" fmla="*/ 1643 h 1856"/>
                <a:gd name="T80" fmla="*/ 62 w 4107"/>
                <a:gd name="T81" fmla="*/ 1663 h 1856"/>
                <a:gd name="T82" fmla="*/ 72 w 4107"/>
                <a:gd name="T83" fmla="*/ 1694 h 1856"/>
                <a:gd name="T84" fmla="*/ 120 w 4107"/>
                <a:gd name="T85" fmla="*/ 1765 h 1856"/>
                <a:gd name="T86" fmla="*/ 206 w 4107"/>
                <a:gd name="T87" fmla="*/ 1822 h 1856"/>
                <a:gd name="T88" fmla="*/ 381 w 4107"/>
                <a:gd name="T89" fmla="*/ 1856 h 1856"/>
                <a:gd name="T90" fmla="*/ 610 w 4107"/>
                <a:gd name="T91" fmla="*/ 1844 h 1856"/>
                <a:gd name="T92" fmla="*/ 729 w 4107"/>
                <a:gd name="T93" fmla="*/ 1833 h 1856"/>
                <a:gd name="T94" fmla="*/ 794 w 4107"/>
                <a:gd name="T95" fmla="*/ 1833 h 1856"/>
                <a:gd name="T96" fmla="*/ 831 w 4107"/>
                <a:gd name="T97" fmla="*/ 1837 h 1856"/>
                <a:gd name="T98" fmla="*/ 867 w 4107"/>
                <a:gd name="T99" fmla="*/ 1822 h 1856"/>
                <a:gd name="T100" fmla="*/ 1221 w 4107"/>
                <a:gd name="T101" fmla="*/ 1805 h 1856"/>
                <a:gd name="T102" fmla="*/ 1812 w 4107"/>
                <a:gd name="T103" fmla="*/ 1805 h 1856"/>
                <a:gd name="T104" fmla="*/ 2658 w 4107"/>
                <a:gd name="T105" fmla="*/ 1831 h 1856"/>
                <a:gd name="T106" fmla="*/ 3075 w 4107"/>
                <a:gd name="T107" fmla="*/ 1834 h 1856"/>
                <a:gd name="T108" fmla="*/ 3481 w 4107"/>
                <a:gd name="T109" fmla="*/ 1820 h 1856"/>
                <a:gd name="T110" fmla="*/ 3770 w 4107"/>
                <a:gd name="T111" fmla="*/ 1794 h 1856"/>
                <a:gd name="T112" fmla="*/ 3939 w 4107"/>
                <a:gd name="T113" fmla="*/ 1776 h 1856"/>
                <a:gd name="T114" fmla="*/ 4035 w 4107"/>
                <a:gd name="T115" fmla="*/ 1748 h 1856"/>
                <a:gd name="T116" fmla="*/ 4071 w 4107"/>
                <a:gd name="T117" fmla="*/ 1719 h 1856"/>
                <a:gd name="T118" fmla="*/ 4076 w 4107"/>
                <a:gd name="T119" fmla="*/ 1664 h 1856"/>
                <a:gd name="T120" fmla="*/ 4086 w 4107"/>
                <a:gd name="T121" fmla="*/ 1554 h 1856"/>
                <a:gd name="T122" fmla="*/ 4107 w 4107"/>
                <a:gd name="T123" fmla="*/ 1157 h 1856"/>
                <a:gd name="T124" fmla="*/ 4092 w 4107"/>
                <a:gd name="T125" fmla="*/ 858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107" h="1856">
                  <a:moveTo>
                    <a:pt x="4092" y="858"/>
                  </a:moveTo>
                  <a:lnTo>
                    <a:pt x="4081" y="660"/>
                  </a:lnTo>
                  <a:lnTo>
                    <a:pt x="4051" y="359"/>
                  </a:lnTo>
                  <a:lnTo>
                    <a:pt x="4022" y="213"/>
                  </a:lnTo>
                  <a:lnTo>
                    <a:pt x="3993" y="118"/>
                  </a:lnTo>
                  <a:lnTo>
                    <a:pt x="3976" y="73"/>
                  </a:lnTo>
                  <a:lnTo>
                    <a:pt x="3967" y="54"/>
                  </a:lnTo>
                  <a:lnTo>
                    <a:pt x="3939" y="36"/>
                  </a:lnTo>
                  <a:lnTo>
                    <a:pt x="3923" y="34"/>
                  </a:lnTo>
                  <a:lnTo>
                    <a:pt x="3914" y="23"/>
                  </a:lnTo>
                  <a:lnTo>
                    <a:pt x="3895" y="9"/>
                  </a:lnTo>
                  <a:lnTo>
                    <a:pt x="3875" y="3"/>
                  </a:lnTo>
                  <a:lnTo>
                    <a:pt x="3852" y="4"/>
                  </a:lnTo>
                  <a:lnTo>
                    <a:pt x="3840" y="8"/>
                  </a:lnTo>
                  <a:lnTo>
                    <a:pt x="3839" y="8"/>
                  </a:lnTo>
                  <a:lnTo>
                    <a:pt x="3839" y="8"/>
                  </a:lnTo>
                  <a:lnTo>
                    <a:pt x="3828" y="1"/>
                  </a:lnTo>
                  <a:lnTo>
                    <a:pt x="3813" y="0"/>
                  </a:lnTo>
                  <a:lnTo>
                    <a:pt x="2873" y="14"/>
                  </a:lnTo>
                  <a:lnTo>
                    <a:pt x="1934" y="36"/>
                  </a:lnTo>
                  <a:lnTo>
                    <a:pt x="1464" y="47"/>
                  </a:lnTo>
                  <a:lnTo>
                    <a:pt x="758" y="65"/>
                  </a:lnTo>
                  <a:lnTo>
                    <a:pt x="289" y="91"/>
                  </a:lnTo>
                  <a:lnTo>
                    <a:pt x="54" y="113"/>
                  </a:lnTo>
                  <a:lnTo>
                    <a:pt x="44" y="115"/>
                  </a:lnTo>
                  <a:lnTo>
                    <a:pt x="31" y="130"/>
                  </a:lnTo>
                  <a:lnTo>
                    <a:pt x="31" y="148"/>
                  </a:lnTo>
                  <a:lnTo>
                    <a:pt x="42" y="162"/>
                  </a:lnTo>
                  <a:lnTo>
                    <a:pt x="54" y="165"/>
                  </a:lnTo>
                  <a:lnTo>
                    <a:pt x="289" y="168"/>
                  </a:lnTo>
                  <a:lnTo>
                    <a:pt x="759" y="162"/>
                  </a:lnTo>
                  <a:lnTo>
                    <a:pt x="1464" y="136"/>
                  </a:lnTo>
                  <a:lnTo>
                    <a:pt x="1934" y="121"/>
                  </a:lnTo>
                  <a:lnTo>
                    <a:pt x="2869" y="98"/>
                  </a:lnTo>
                  <a:lnTo>
                    <a:pt x="3806" y="83"/>
                  </a:lnTo>
                  <a:lnTo>
                    <a:pt x="3828" y="268"/>
                  </a:lnTo>
                  <a:lnTo>
                    <a:pt x="3856" y="639"/>
                  </a:lnTo>
                  <a:lnTo>
                    <a:pt x="3873" y="1195"/>
                  </a:lnTo>
                  <a:lnTo>
                    <a:pt x="3874" y="1568"/>
                  </a:lnTo>
                  <a:lnTo>
                    <a:pt x="3403" y="1585"/>
                  </a:lnTo>
                  <a:lnTo>
                    <a:pt x="2461" y="1605"/>
                  </a:lnTo>
                  <a:lnTo>
                    <a:pt x="1989" y="1608"/>
                  </a:lnTo>
                  <a:lnTo>
                    <a:pt x="1516" y="1611"/>
                  </a:lnTo>
                  <a:lnTo>
                    <a:pt x="1043" y="1607"/>
                  </a:lnTo>
                  <a:lnTo>
                    <a:pt x="815" y="1602"/>
                  </a:lnTo>
                  <a:lnTo>
                    <a:pt x="466" y="1592"/>
                  </a:lnTo>
                  <a:lnTo>
                    <a:pt x="236" y="1596"/>
                  </a:lnTo>
                  <a:lnTo>
                    <a:pt x="123" y="1603"/>
                  </a:lnTo>
                  <a:lnTo>
                    <a:pt x="124" y="1602"/>
                  </a:lnTo>
                  <a:lnTo>
                    <a:pt x="125" y="1599"/>
                  </a:lnTo>
                  <a:lnTo>
                    <a:pt x="131" y="1589"/>
                  </a:lnTo>
                  <a:lnTo>
                    <a:pt x="125" y="1568"/>
                  </a:lnTo>
                  <a:lnTo>
                    <a:pt x="119" y="1561"/>
                  </a:lnTo>
                  <a:lnTo>
                    <a:pt x="119" y="1388"/>
                  </a:lnTo>
                  <a:lnTo>
                    <a:pt x="102" y="1043"/>
                  </a:lnTo>
                  <a:lnTo>
                    <a:pt x="94" y="871"/>
                  </a:lnTo>
                  <a:lnTo>
                    <a:pt x="88" y="700"/>
                  </a:lnTo>
                  <a:lnTo>
                    <a:pt x="80" y="529"/>
                  </a:lnTo>
                  <a:lnTo>
                    <a:pt x="79" y="442"/>
                  </a:lnTo>
                  <a:lnTo>
                    <a:pt x="74" y="308"/>
                  </a:lnTo>
                  <a:lnTo>
                    <a:pt x="59" y="222"/>
                  </a:lnTo>
                  <a:lnTo>
                    <a:pt x="46" y="181"/>
                  </a:lnTo>
                  <a:lnTo>
                    <a:pt x="41" y="174"/>
                  </a:lnTo>
                  <a:lnTo>
                    <a:pt x="24" y="174"/>
                  </a:lnTo>
                  <a:lnTo>
                    <a:pt x="19" y="181"/>
                  </a:lnTo>
                  <a:lnTo>
                    <a:pt x="9" y="220"/>
                  </a:lnTo>
                  <a:lnTo>
                    <a:pt x="0" y="301"/>
                  </a:lnTo>
                  <a:lnTo>
                    <a:pt x="2" y="426"/>
                  </a:lnTo>
                  <a:lnTo>
                    <a:pt x="6" y="507"/>
                  </a:lnTo>
                  <a:lnTo>
                    <a:pt x="10" y="688"/>
                  </a:lnTo>
                  <a:lnTo>
                    <a:pt x="15" y="871"/>
                  </a:lnTo>
                  <a:lnTo>
                    <a:pt x="18" y="1052"/>
                  </a:lnTo>
                  <a:lnTo>
                    <a:pt x="23" y="1326"/>
                  </a:lnTo>
                  <a:lnTo>
                    <a:pt x="31" y="1509"/>
                  </a:lnTo>
                  <a:lnTo>
                    <a:pt x="39" y="1599"/>
                  </a:lnTo>
                  <a:lnTo>
                    <a:pt x="41" y="1614"/>
                  </a:lnTo>
                  <a:lnTo>
                    <a:pt x="59" y="1633"/>
                  </a:lnTo>
                  <a:lnTo>
                    <a:pt x="71" y="1637"/>
                  </a:lnTo>
                  <a:lnTo>
                    <a:pt x="71" y="1641"/>
                  </a:lnTo>
                  <a:lnTo>
                    <a:pt x="72" y="1643"/>
                  </a:lnTo>
                  <a:lnTo>
                    <a:pt x="66" y="1649"/>
                  </a:lnTo>
                  <a:lnTo>
                    <a:pt x="62" y="1663"/>
                  </a:lnTo>
                  <a:lnTo>
                    <a:pt x="65" y="1672"/>
                  </a:lnTo>
                  <a:lnTo>
                    <a:pt x="72" y="1694"/>
                  </a:lnTo>
                  <a:lnTo>
                    <a:pt x="93" y="1733"/>
                  </a:lnTo>
                  <a:lnTo>
                    <a:pt x="120" y="1765"/>
                  </a:lnTo>
                  <a:lnTo>
                    <a:pt x="151" y="1791"/>
                  </a:lnTo>
                  <a:lnTo>
                    <a:pt x="206" y="1822"/>
                  </a:lnTo>
                  <a:lnTo>
                    <a:pt x="289" y="1846"/>
                  </a:lnTo>
                  <a:lnTo>
                    <a:pt x="381" y="1856"/>
                  </a:lnTo>
                  <a:lnTo>
                    <a:pt x="475" y="1856"/>
                  </a:lnTo>
                  <a:lnTo>
                    <a:pt x="610" y="1844"/>
                  </a:lnTo>
                  <a:lnTo>
                    <a:pt x="687" y="1837"/>
                  </a:lnTo>
                  <a:lnTo>
                    <a:pt x="729" y="1833"/>
                  </a:lnTo>
                  <a:lnTo>
                    <a:pt x="772" y="1829"/>
                  </a:lnTo>
                  <a:lnTo>
                    <a:pt x="794" y="1833"/>
                  </a:lnTo>
                  <a:lnTo>
                    <a:pt x="815" y="1835"/>
                  </a:lnTo>
                  <a:lnTo>
                    <a:pt x="831" y="1837"/>
                  </a:lnTo>
                  <a:lnTo>
                    <a:pt x="856" y="1830"/>
                  </a:lnTo>
                  <a:lnTo>
                    <a:pt x="867" y="1822"/>
                  </a:lnTo>
                  <a:lnTo>
                    <a:pt x="985" y="1815"/>
                  </a:lnTo>
                  <a:lnTo>
                    <a:pt x="1221" y="1805"/>
                  </a:lnTo>
                  <a:lnTo>
                    <a:pt x="1576" y="1802"/>
                  </a:lnTo>
                  <a:lnTo>
                    <a:pt x="1812" y="1805"/>
                  </a:lnTo>
                  <a:lnTo>
                    <a:pt x="2094" y="1813"/>
                  </a:lnTo>
                  <a:lnTo>
                    <a:pt x="2658" y="1831"/>
                  </a:lnTo>
                  <a:lnTo>
                    <a:pt x="2941" y="1834"/>
                  </a:lnTo>
                  <a:lnTo>
                    <a:pt x="3075" y="1834"/>
                  </a:lnTo>
                  <a:lnTo>
                    <a:pt x="3345" y="1826"/>
                  </a:lnTo>
                  <a:lnTo>
                    <a:pt x="3481" y="1820"/>
                  </a:lnTo>
                  <a:lnTo>
                    <a:pt x="3626" y="1809"/>
                  </a:lnTo>
                  <a:lnTo>
                    <a:pt x="3770" y="1794"/>
                  </a:lnTo>
                  <a:lnTo>
                    <a:pt x="3836" y="1789"/>
                  </a:lnTo>
                  <a:lnTo>
                    <a:pt x="3939" y="1776"/>
                  </a:lnTo>
                  <a:lnTo>
                    <a:pt x="4003" y="1760"/>
                  </a:lnTo>
                  <a:lnTo>
                    <a:pt x="4035" y="1748"/>
                  </a:lnTo>
                  <a:lnTo>
                    <a:pt x="4050" y="1741"/>
                  </a:lnTo>
                  <a:lnTo>
                    <a:pt x="4071" y="1719"/>
                  </a:lnTo>
                  <a:lnTo>
                    <a:pt x="4080" y="1691"/>
                  </a:lnTo>
                  <a:lnTo>
                    <a:pt x="4076" y="1664"/>
                  </a:lnTo>
                  <a:lnTo>
                    <a:pt x="4070" y="1653"/>
                  </a:lnTo>
                  <a:lnTo>
                    <a:pt x="4086" y="1554"/>
                  </a:lnTo>
                  <a:lnTo>
                    <a:pt x="4105" y="1356"/>
                  </a:lnTo>
                  <a:lnTo>
                    <a:pt x="4107" y="1157"/>
                  </a:lnTo>
                  <a:lnTo>
                    <a:pt x="4099" y="958"/>
                  </a:lnTo>
                  <a:lnTo>
                    <a:pt x="4092" y="858"/>
                  </a:lnTo>
                </a:path>
              </a:pathLst>
            </a:custGeom>
            <a:solidFill>
              <a:schemeClr val="accent4"/>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30" name="ZoneTexte 29">
              <a:extLst>
                <a:ext uri="{FF2B5EF4-FFF2-40B4-BE49-F238E27FC236}">
                  <a16:creationId xmlns:a16="http://schemas.microsoft.com/office/drawing/2014/main" id="{8E3CD9A0-1FA9-4A30-993C-5834D9E5ECA6}"/>
                </a:ext>
              </a:extLst>
            </p:cNvPr>
            <p:cNvSpPr txBox="1"/>
            <p:nvPr/>
          </p:nvSpPr>
          <p:spPr>
            <a:xfrm>
              <a:off x="5714999" y="3202553"/>
              <a:ext cx="1588169" cy="400110"/>
            </a:xfrm>
            <a:prstGeom prst="rect">
              <a:avLst/>
            </a:prstGeom>
            <a:noFill/>
          </p:spPr>
          <p:txBody>
            <a:bodyPr wrap="square" rtlCol="0">
              <a:spAutoFit/>
            </a:bodyPr>
            <a:lstStyle/>
            <a:p>
              <a:r>
                <a:rPr lang="en-US" sz="2000" b="1" dirty="0">
                  <a:solidFill>
                    <a:schemeClr val="accent4"/>
                  </a:solidFill>
                </a:rPr>
                <a:t>Negotiation</a:t>
              </a:r>
            </a:p>
          </p:txBody>
        </p:sp>
      </p:grpSp>
      <p:grpSp>
        <p:nvGrpSpPr>
          <p:cNvPr id="10" name="Groupe 9">
            <a:extLst>
              <a:ext uri="{FF2B5EF4-FFF2-40B4-BE49-F238E27FC236}">
                <a16:creationId xmlns:a16="http://schemas.microsoft.com/office/drawing/2014/main" id="{EE7AA462-969D-472F-9916-7C16E5BA6190}"/>
              </a:ext>
            </a:extLst>
          </p:cNvPr>
          <p:cNvGrpSpPr/>
          <p:nvPr/>
        </p:nvGrpSpPr>
        <p:grpSpPr>
          <a:xfrm>
            <a:off x="1616976" y="4096019"/>
            <a:ext cx="2704954" cy="918908"/>
            <a:chOff x="5097725" y="4312027"/>
            <a:chExt cx="2704954" cy="918908"/>
          </a:xfrm>
        </p:grpSpPr>
        <p:cxnSp>
          <p:nvCxnSpPr>
            <p:cNvPr id="33" name="Shape 163">
              <a:extLst>
                <a:ext uri="{FF2B5EF4-FFF2-40B4-BE49-F238E27FC236}">
                  <a16:creationId xmlns:a16="http://schemas.microsoft.com/office/drawing/2014/main" id="{0A0F315B-1EF9-4E58-A294-C33171DFE999}"/>
                </a:ext>
              </a:extLst>
            </p:cNvPr>
            <p:cNvCxnSpPr>
              <a:cxnSpLocks/>
            </p:cNvCxnSpPr>
            <p:nvPr/>
          </p:nvCxnSpPr>
          <p:spPr>
            <a:xfrm>
              <a:off x="5097725" y="4610070"/>
              <a:ext cx="2704954" cy="0"/>
            </a:xfrm>
            <a:prstGeom prst="straightConnector1">
              <a:avLst/>
            </a:prstGeom>
            <a:noFill/>
            <a:ln w="9525" cap="flat" cmpd="sng">
              <a:solidFill>
                <a:srgbClr val="44546A"/>
              </a:solidFill>
              <a:prstDash val="solid"/>
              <a:round/>
              <a:headEnd type="none" w="lg" len="lg"/>
              <a:tailEnd type="triangle" w="lg" len="lg"/>
            </a:ln>
          </p:spPr>
        </p:cxnSp>
        <p:sp>
          <p:nvSpPr>
            <p:cNvPr id="34" name="Shape 164">
              <a:extLst>
                <a:ext uri="{FF2B5EF4-FFF2-40B4-BE49-F238E27FC236}">
                  <a16:creationId xmlns:a16="http://schemas.microsoft.com/office/drawing/2014/main" id="{38E73A81-F0AE-4C16-833E-48850D3426B4}"/>
                </a:ext>
              </a:extLst>
            </p:cNvPr>
            <p:cNvSpPr/>
            <p:nvPr/>
          </p:nvSpPr>
          <p:spPr>
            <a:xfrm>
              <a:off x="5774384" y="4312027"/>
              <a:ext cx="1489202" cy="434576"/>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lvl="0" algn="ctr">
                <a:defRPr/>
              </a:pPr>
              <a:r>
                <a:rPr lang="fr-FR" b="1" kern="0" dirty="0" err="1">
                  <a:solidFill>
                    <a:srgbClr val="FFFFFF"/>
                  </a:solidFill>
                  <a:ea typeface="Calibri"/>
                  <a:cs typeface="Calibri"/>
                  <a:sym typeface="Calibri"/>
                </a:rPr>
                <a:t>Utterance</a:t>
              </a:r>
              <a:r>
                <a:rPr lang="fr-FR" b="1" kern="0" baseline="-25000" dirty="0" err="1">
                  <a:solidFill>
                    <a:srgbClr val="FFFFFF"/>
                  </a:solidFill>
                  <a:ea typeface="Calibri"/>
                  <a:cs typeface="Calibri"/>
                  <a:sym typeface="Calibri"/>
                </a:rPr>
                <a:t>Self</a:t>
              </a:r>
              <a:endParaRPr lang="fr-FR" b="1" kern="0" baseline="-25000" dirty="0">
                <a:solidFill>
                  <a:srgbClr val="FFFFFF"/>
                </a:solidFill>
                <a:ea typeface="Calibri"/>
                <a:cs typeface="Calibri"/>
                <a:sym typeface="Calibri"/>
              </a:endParaRPr>
            </a:p>
          </p:txBody>
        </p:sp>
        <p:cxnSp>
          <p:nvCxnSpPr>
            <p:cNvPr id="35" name="Shape 165">
              <a:extLst>
                <a:ext uri="{FF2B5EF4-FFF2-40B4-BE49-F238E27FC236}">
                  <a16:creationId xmlns:a16="http://schemas.microsoft.com/office/drawing/2014/main" id="{3749A2BC-F172-48B5-BFD0-66566A820AA4}"/>
                </a:ext>
              </a:extLst>
            </p:cNvPr>
            <p:cNvCxnSpPr>
              <a:cxnSpLocks/>
            </p:cNvCxnSpPr>
            <p:nvPr/>
          </p:nvCxnSpPr>
          <p:spPr>
            <a:xfrm flipH="1">
              <a:off x="5097725" y="4991103"/>
              <a:ext cx="2654202" cy="0"/>
            </a:xfrm>
            <a:prstGeom prst="straightConnector1">
              <a:avLst/>
            </a:prstGeom>
            <a:noFill/>
            <a:ln w="9525" cap="flat" cmpd="sng">
              <a:solidFill>
                <a:srgbClr val="44546A"/>
              </a:solidFill>
              <a:prstDash val="solid"/>
              <a:round/>
              <a:headEnd type="none" w="lg" len="lg"/>
              <a:tailEnd type="triangle" w="lg" len="lg"/>
            </a:ln>
          </p:spPr>
        </p:cxnSp>
        <p:sp>
          <p:nvSpPr>
            <p:cNvPr id="36" name="Shape 166">
              <a:extLst>
                <a:ext uri="{FF2B5EF4-FFF2-40B4-BE49-F238E27FC236}">
                  <a16:creationId xmlns:a16="http://schemas.microsoft.com/office/drawing/2014/main" id="{2DC50234-2553-422D-8751-465FC21C86DE}"/>
                </a:ext>
              </a:extLst>
            </p:cNvPr>
            <p:cNvSpPr/>
            <p:nvPr/>
          </p:nvSpPr>
          <p:spPr>
            <a:xfrm>
              <a:off x="5774873" y="4835787"/>
              <a:ext cx="1502247" cy="395148"/>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Utterance</a:t>
              </a:r>
              <a:r>
                <a:rPr kumimoji="0" lang="fr-FR" b="1" i="0" u="none" strike="noStrike" kern="0" cap="none" spc="0" normalizeH="0" baseline="-25000" noProof="0" dirty="0" err="1">
                  <a:ln>
                    <a:noFill/>
                  </a:ln>
                  <a:solidFill>
                    <a:srgbClr val="FFFFFF"/>
                  </a:solidFill>
                  <a:effectLst/>
                  <a:uLnTx/>
                  <a:uFillTx/>
                  <a:ea typeface="Calibri"/>
                  <a:cs typeface="Calibri"/>
                  <a:sym typeface="Calibri"/>
                </a:rPr>
                <a:t>other</a:t>
              </a:r>
              <a:endParaRPr kumimoji="0" b="1" i="0" u="none" strike="noStrike" kern="0" cap="none" spc="0" normalizeH="0" baseline="-25000" noProof="0" dirty="0">
                <a:ln>
                  <a:noFill/>
                </a:ln>
                <a:solidFill>
                  <a:srgbClr val="FFFFFF"/>
                </a:solidFill>
                <a:effectLst/>
                <a:uLnTx/>
                <a:uFillTx/>
                <a:ea typeface="Calibri"/>
                <a:cs typeface="Calibri"/>
                <a:sym typeface="Calibri"/>
              </a:endParaRPr>
            </a:p>
          </p:txBody>
        </p:sp>
      </p:grpSp>
      <p:sp>
        <p:nvSpPr>
          <p:cNvPr id="47" name="Freeform: Shape 68">
            <a:extLst>
              <a:ext uri="{FF2B5EF4-FFF2-40B4-BE49-F238E27FC236}">
                <a16:creationId xmlns:a16="http://schemas.microsoft.com/office/drawing/2014/main" id="{8AB40CA1-6522-4083-B5D3-0BA4ED8060EE}"/>
              </a:ext>
            </a:extLst>
          </p:cNvPr>
          <p:cNvSpPr>
            <a:spLocks/>
          </p:cNvSpPr>
          <p:nvPr/>
        </p:nvSpPr>
        <p:spPr bwMode="auto">
          <a:xfrm>
            <a:off x="9559884" y="2800302"/>
            <a:ext cx="2529680" cy="2132648"/>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11" name="ZoneTexte 10">
            <a:extLst>
              <a:ext uri="{FF2B5EF4-FFF2-40B4-BE49-F238E27FC236}">
                <a16:creationId xmlns:a16="http://schemas.microsoft.com/office/drawing/2014/main" id="{80EAA794-787B-45AF-B3D1-83A7803E0F6D}"/>
              </a:ext>
            </a:extLst>
          </p:cNvPr>
          <p:cNvSpPr txBox="1"/>
          <p:nvPr/>
        </p:nvSpPr>
        <p:spPr>
          <a:xfrm>
            <a:off x="9679250" y="3037977"/>
            <a:ext cx="2295437" cy="1477328"/>
          </a:xfrm>
          <a:prstGeom prst="rect">
            <a:avLst/>
          </a:prstGeom>
          <a:noFill/>
        </p:spPr>
        <p:txBody>
          <a:bodyPr wrap="none" rtlCol="0">
            <a:spAutoFit/>
          </a:bodyPr>
          <a:lstStyle/>
          <a:p>
            <a:r>
              <a:rPr lang="fr-FR" dirty="0"/>
              <a:t>Share a </a:t>
            </a:r>
            <a:r>
              <a:rPr lang="en-US" dirty="0"/>
              <a:t>preference</a:t>
            </a:r>
          </a:p>
          <a:p>
            <a:r>
              <a:rPr lang="fr-FR" b="1" dirty="0"/>
              <a:t>     State </a:t>
            </a:r>
            <a:r>
              <a:rPr lang="fr-FR" b="1" dirty="0" err="1"/>
              <a:t>Preference</a:t>
            </a:r>
            <a:r>
              <a:rPr lang="fr-FR" b="1" dirty="0"/>
              <a:t>(X)</a:t>
            </a:r>
          </a:p>
          <a:p>
            <a:pPr lvl="1"/>
            <a:endParaRPr lang="fr-FR" dirty="0"/>
          </a:p>
          <a:p>
            <a:r>
              <a:rPr lang="fr-FR" dirty="0" err="1"/>
              <a:t>Ask</a:t>
            </a:r>
            <a:r>
              <a:rPr lang="fr-FR" dirty="0"/>
              <a:t> for a </a:t>
            </a:r>
            <a:r>
              <a:rPr lang="fr-FR" dirty="0" err="1"/>
              <a:t>preference</a:t>
            </a:r>
            <a:endParaRPr lang="fr-FR" dirty="0"/>
          </a:p>
          <a:p>
            <a:r>
              <a:rPr lang="fr-FR" b="1" dirty="0"/>
              <a:t>     </a:t>
            </a:r>
            <a:r>
              <a:rPr lang="fr-FR" b="1" dirty="0" err="1"/>
              <a:t>Ask</a:t>
            </a:r>
            <a:r>
              <a:rPr lang="fr-FR" b="1" dirty="0"/>
              <a:t> </a:t>
            </a:r>
            <a:r>
              <a:rPr lang="fr-FR" b="1" dirty="0" err="1"/>
              <a:t>Preference</a:t>
            </a:r>
            <a:r>
              <a:rPr lang="fr-FR" b="1" dirty="0"/>
              <a:t>(X)</a:t>
            </a:r>
          </a:p>
        </p:txBody>
      </p:sp>
      <p:grpSp>
        <p:nvGrpSpPr>
          <p:cNvPr id="12" name="Groupe 11">
            <a:extLst>
              <a:ext uri="{FF2B5EF4-FFF2-40B4-BE49-F238E27FC236}">
                <a16:creationId xmlns:a16="http://schemas.microsoft.com/office/drawing/2014/main" id="{8EA42361-6B0D-44EB-AB4A-A719AD46C9BF}"/>
              </a:ext>
            </a:extLst>
          </p:cNvPr>
          <p:cNvGrpSpPr/>
          <p:nvPr/>
        </p:nvGrpSpPr>
        <p:grpSpPr>
          <a:xfrm>
            <a:off x="570570" y="1398694"/>
            <a:ext cx="2221451" cy="2132977"/>
            <a:chOff x="570570" y="1398694"/>
            <a:chExt cx="2221451" cy="2132977"/>
          </a:xfrm>
        </p:grpSpPr>
        <p:sp>
          <p:nvSpPr>
            <p:cNvPr id="37" name="Shape 175">
              <a:extLst>
                <a:ext uri="{FF2B5EF4-FFF2-40B4-BE49-F238E27FC236}">
                  <a16:creationId xmlns:a16="http://schemas.microsoft.com/office/drawing/2014/main" id="{368DD556-C3C4-4C2A-9CCF-5482B596BDAC}"/>
                </a:ext>
              </a:extLst>
            </p:cNvPr>
            <p:cNvSpPr/>
            <p:nvPr/>
          </p:nvSpPr>
          <p:spPr>
            <a:xfrm>
              <a:off x="843076" y="2743603"/>
              <a:ext cx="1392824" cy="757197"/>
            </a:xfrm>
            <a:prstGeom prst="cloudCallout">
              <a:avLst>
                <a:gd name="adj1" fmla="val -19548"/>
                <a:gd name="adj2" fmla="val 104448"/>
              </a:avLst>
            </a:prstGeom>
            <a:solidFill>
              <a:schemeClr val="accent3">
                <a:lumMod val="40000"/>
                <a:lumOff val="60000"/>
              </a:schemeClr>
            </a:solidFill>
            <a:ln w="12700" cap="flat" cmpd="sng">
              <a:solidFill>
                <a:schemeClr val="tx2">
                  <a:lumMod val="75000"/>
                </a:schemeClr>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ea typeface="Calibri"/>
                <a:cs typeface="Calibri"/>
                <a:sym typeface="Calibri"/>
              </a:endParaRPr>
            </a:p>
          </p:txBody>
        </p:sp>
        <p:sp>
          <p:nvSpPr>
            <p:cNvPr id="39" name="Shape 174">
              <a:extLst>
                <a:ext uri="{FF2B5EF4-FFF2-40B4-BE49-F238E27FC236}">
                  <a16:creationId xmlns:a16="http://schemas.microsoft.com/office/drawing/2014/main" id="{3C4B7C31-863D-4161-88FF-7496D4A0DCAC}"/>
                </a:ext>
              </a:extLst>
            </p:cNvPr>
            <p:cNvSpPr/>
            <p:nvPr/>
          </p:nvSpPr>
          <p:spPr>
            <a:xfrm>
              <a:off x="570570" y="2089350"/>
              <a:ext cx="2002685" cy="1442321"/>
            </a:xfrm>
            <a:prstGeom prst="rect">
              <a:avLst/>
            </a:prstGeom>
            <a:solidFill>
              <a:schemeClr val="bg2"/>
            </a:solidFill>
            <a:ln w="1270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40" name="Shape 150">
              <a:extLst>
                <a:ext uri="{FF2B5EF4-FFF2-40B4-BE49-F238E27FC236}">
                  <a16:creationId xmlns:a16="http://schemas.microsoft.com/office/drawing/2014/main" id="{8CF2D897-10C6-4534-A483-1E849D3A04DE}"/>
                </a:ext>
              </a:extLst>
            </p:cNvPr>
            <p:cNvSpPr/>
            <p:nvPr/>
          </p:nvSpPr>
          <p:spPr>
            <a:xfrm>
              <a:off x="570570" y="1543356"/>
              <a:ext cx="2002685" cy="573608"/>
            </a:xfrm>
            <a:prstGeom prst="rect">
              <a:avLst/>
            </a:prstGeom>
            <a:solidFill>
              <a:schemeClr val="bg2"/>
            </a:solidFill>
            <a:ln w="1905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schemeClr val="tx2">
                      <a:lumMod val="75000"/>
                    </a:schemeClr>
                  </a:solidFill>
                  <a:effectLst/>
                  <a:uLnTx/>
                  <a:uFillTx/>
                  <a:latin typeface="Open Sans"/>
                  <a:ea typeface="Calibri"/>
                  <a:cs typeface="Calibri"/>
                  <a:sym typeface="Calibri"/>
                </a:rPr>
                <a:t>Mental model</a:t>
              </a:r>
              <a:endParaRPr kumimoji="0" sz="1400" b="0" i="0" u="none" strike="noStrike" kern="0" cap="none" spc="0" normalizeH="0" baseline="0" noProof="0" dirty="0">
                <a:ln>
                  <a:noFill/>
                </a:ln>
                <a:solidFill>
                  <a:schemeClr val="tx2">
                    <a:lumMod val="75000"/>
                  </a:schemeClr>
                </a:solidFill>
                <a:effectLst/>
                <a:uLnTx/>
                <a:uFillTx/>
                <a:latin typeface="Open Sans"/>
                <a:cs typeface="Arial"/>
                <a:sym typeface="Arial"/>
              </a:endParaRPr>
            </a:p>
          </p:txBody>
        </p:sp>
        <p:sp>
          <p:nvSpPr>
            <p:cNvPr id="42" name="Shape 148">
              <a:extLst>
                <a:ext uri="{FF2B5EF4-FFF2-40B4-BE49-F238E27FC236}">
                  <a16:creationId xmlns:a16="http://schemas.microsoft.com/office/drawing/2014/main" id="{D3383C6B-6FDC-4E7D-BC04-10ECCF855B4B}"/>
                </a:ext>
              </a:extLst>
            </p:cNvPr>
            <p:cNvSpPr/>
            <p:nvPr/>
          </p:nvSpPr>
          <p:spPr>
            <a:xfrm>
              <a:off x="843076" y="2390703"/>
              <a:ext cx="1392824" cy="573608"/>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Shared</a:t>
              </a:r>
              <a:r>
                <a:rPr kumimoji="0" lang="fr-FR" b="1" i="0" u="none" strike="noStrike" kern="0" cap="none" spc="0" normalizeH="0" baseline="0" noProof="0" dirty="0">
                  <a:ln>
                    <a:noFill/>
                  </a:ln>
                  <a:solidFill>
                    <a:srgbClr val="FFFFFF"/>
                  </a:solidFill>
                  <a:effectLst/>
                  <a:uLnTx/>
                  <a:uFillTx/>
                  <a:ea typeface="Calibri"/>
                  <a:cs typeface="Calibri"/>
                  <a:sym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fr-FR" b="1" kern="0" dirty="0" err="1">
                  <a:solidFill>
                    <a:srgbClr val="FFFFFF"/>
                  </a:solidFill>
                  <a:ea typeface="Calibri"/>
                  <a:cs typeface="Calibri"/>
                  <a:sym typeface="Calibri"/>
                </a:rPr>
                <a:t>Proposals</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pic>
          <p:nvPicPr>
            <p:cNvPr id="53" name="Image 52">
              <a:extLst>
                <a:ext uri="{FF2B5EF4-FFF2-40B4-BE49-F238E27FC236}">
                  <a16:creationId xmlns:a16="http://schemas.microsoft.com/office/drawing/2014/main" id="{27DEEDF0-4339-444C-BF75-7E5E9F2C3BD3}"/>
                </a:ext>
              </a:extLst>
            </p:cNvPr>
            <p:cNvPicPr>
              <a:picLocks noChangeAspect="1"/>
            </p:cNvPicPr>
            <p:nvPr/>
          </p:nvPicPr>
          <p:blipFill>
            <a:blip r:embed="rId5">
              <a:duotone>
                <a:prstClr val="black"/>
                <a:schemeClr val="tx2">
                  <a:tint val="45000"/>
                  <a:satMod val="400000"/>
                </a:schemeClr>
              </a:duotone>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tretch>
              <a:fillRect/>
            </a:stretch>
          </p:blipFill>
          <p:spPr>
            <a:xfrm>
              <a:off x="2354488" y="1398694"/>
              <a:ext cx="437533" cy="437533"/>
            </a:xfrm>
            <a:prstGeom prst="rect">
              <a:avLst/>
            </a:prstGeom>
            <a:ln>
              <a:noFill/>
            </a:ln>
          </p:spPr>
        </p:pic>
      </p:grpSp>
      <p:sp>
        <p:nvSpPr>
          <p:cNvPr id="57" name="ZoneTexte 56">
            <a:extLst>
              <a:ext uri="{FF2B5EF4-FFF2-40B4-BE49-F238E27FC236}">
                <a16:creationId xmlns:a16="http://schemas.microsoft.com/office/drawing/2014/main" id="{5BCF1AC2-AF0E-4A5F-A80A-184FCFA554E4}"/>
              </a:ext>
            </a:extLst>
          </p:cNvPr>
          <p:cNvSpPr txBox="1"/>
          <p:nvPr/>
        </p:nvSpPr>
        <p:spPr>
          <a:xfrm>
            <a:off x="7200188" y="2967655"/>
            <a:ext cx="1886383" cy="2308324"/>
          </a:xfrm>
          <a:prstGeom prst="rect">
            <a:avLst/>
          </a:prstGeom>
          <a:noFill/>
        </p:spPr>
        <p:txBody>
          <a:bodyPr wrap="square" rtlCol="0">
            <a:spAutoFit/>
          </a:bodyPr>
          <a:lstStyle/>
          <a:p>
            <a:pPr lvl="0"/>
            <a:r>
              <a:rPr lang="fr-FR" dirty="0" err="1">
                <a:solidFill>
                  <a:prstClr val="black"/>
                </a:solidFill>
              </a:rPr>
              <a:t>Make</a:t>
            </a:r>
            <a:r>
              <a:rPr lang="fr-FR" dirty="0">
                <a:solidFill>
                  <a:prstClr val="black"/>
                </a:solidFill>
              </a:rPr>
              <a:t> a </a:t>
            </a:r>
            <a:r>
              <a:rPr lang="fr-FR" dirty="0" err="1">
                <a:solidFill>
                  <a:prstClr val="black"/>
                </a:solidFill>
              </a:rPr>
              <a:t>proposal</a:t>
            </a:r>
            <a:endParaRPr lang="fr-FR" dirty="0">
              <a:solidFill>
                <a:prstClr val="black"/>
              </a:solidFill>
            </a:endParaRPr>
          </a:p>
          <a:p>
            <a:pPr lvl="1"/>
            <a:r>
              <a:rPr lang="fr-FR" b="1" dirty="0">
                <a:solidFill>
                  <a:prstClr val="black"/>
                </a:solidFill>
              </a:rPr>
              <a:t>Propose(X)</a:t>
            </a:r>
          </a:p>
          <a:p>
            <a:pPr lvl="1"/>
            <a:endParaRPr lang="fr-FR" dirty="0">
              <a:solidFill>
                <a:prstClr val="black"/>
              </a:solidFill>
            </a:endParaRPr>
          </a:p>
          <a:p>
            <a:pPr lvl="0"/>
            <a:r>
              <a:rPr lang="fr-FR" dirty="0" err="1">
                <a:solidFill>
                  <a:prstClr val="black"/>
                </a:solidFill>
              </a:rPr>
              <a:t>Reject</a:t>
            </a:r>
            <a:r>
              <a:rPr lang="fr-FR" dirty="0">
                <a:solidFill>
                  <a:prstClr val="black"/>
                </a:solidFill>
              </a:rPr>
              <a:t> a </a:t>
            </a:r>
            <a:r>
              <a:rPr lang="fr-FR" dirty="0" err="1">
                <a:solidFill>
                  <a:prstClr val="black"/>
                </a:solidFill>
              </a:rPr>
              <a:t>proposal</a:t>
            </a:r>
            <a:endParaRPr lang="fr-FR" dirty="0">
              <a:solidFill>
                <a:prstClr val="black"/>
              </a:solidFill>
            </a:endParaRPr>
          </a:p>
          <a:p>
            <a:pPr lvl="1"/>
            <a:r>
              <a:rPr lang="en-US" b="1" dirty="0">
                <a:solidFill>
                  <a:prstClr val="black"/>
                </a:solidFill>
              </a:rPr>
              <a:t>Reject</a:t>
            </a:r>
            <a:r>
              <a:rPr lang="fr-FR" b="1" dirty="0">
                <a:solidFill>
                  <a:prstClr val="black"/>
                </a:solidFill>
              </a:rPr>
              <a:t>(X)</a:t>
            </a:r>
          </a:p>
          <a:p>
            <a:pPr lvl="1"/>
            <a:endParaRPr lang="fr-FR" dirty="0">
              <a:solidFill>
                <a:prstClr val="black"/>
              </a:solidFill>
            </a:endParaRPr>
          </a:p>
          <a:p>
            <a:pPr lvl="0"/>
            <a:r>
              <a:rPr lang="fr-FR" dirty="0" err="1">
                <a:solidFill>
                  <a:prstClr val="black"/>
                </a:solidFill>
              </a:rPr>
              <a:t>Accept</a:t>
            </a:r>
            <a:r>
              <a:rPr lang="fr-FR" dirty="0">
                <a:solidFill>
                  <a:prstClr val="black"/>
                </a:solidFill>
              </a:rPr>
              <a:t> a </a:t>
            </a:r>
            <a:r>
              <a:rPr lang="fr-FR" dirty="0" err="1">
                <a:solidFill>
                  <a:prstClr val="black"/>
                </a:solidFill>
              </a:rPr>
              <a:t>proposal</a:t>
            </a:r>
            <a:endParaRPr lang="fr-FR" dirty="0">
              <a:solidFill>
                <a:prstClr val="black"/>
              </a:solidFill>
            </a:endParaRPr>
          </a:p>
          <a:p>
            <a:pPr lvl="1"/>
            <a:r>
              <a:rPr lang="fr-FR" b="1" dirty="0" err="1">
                <a:solidFill>
                  <a:prstClr val="black"/>
                </a:solidFill>
              </a:rPr>
              <a:t>Accept</a:t>
            </a:r>
            <a:r>
              <a:rPr lang="fr-FR" b="1" dirty="0">
                <a:solidFill>
                  <a:prstClr val="black"/>
                </a:solidFill>
              </a:rPr>
              <a:t>(X)</a:t>
            </a:r>
          </a:p>
        </p:txBody>
      </p:sp>
      <p:sp>
        <p:nvSpPr>
          <p:cNvPr id="58" name="Freeform: Shape 68">
            <a:extLst>
              <a:ext uri="{FF2B5EF4-FFF2-40B4-BE49-F238E27FC236}">
                <a16:creationId xmlns:a16="http://schemas.microsoft.com/office/drawing/2014/main" id="{3E9366C8-048E-44D6-8EE4-C5DF55F4C80D}"/>
              </a:ext>
            </a:extLst>
          </p:cNvPr>
          <p:cNvSpPr>
            <a:spLocks/>
          </p:cNvSpPr>
          <p:nvPr/>
        </p:nvSpPr>
        <p:spPr bwMode="auto">
          <a:xfrm>
            <a:off x="7054679" y="2779699"/>
            <a:ext cx="2271434" cy="2911238"/>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solidFill>
            <a:schemeClr val="accent4"/>
          </a:solidFill>
          <a:ln w="9525">
            <a:solidFill>
              <a:srgbClr val="FFC000"/>
            </a:solidFill>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15" name="Rectangle 14">
            <a:extLst>
              <a:ext uri="{FF2B5EF4-FFF2-40B4-BE49-F238E27FC236}">
                <a16:creationId xmlns:a16="http://schemas.microsoft.com/office/drawing/2014/main" id="{6EBC422E-884E-4921-82BA-20FC20245BBA}"/>
              </a:ext>
            </a:extLst>
          </p:cNvPr>
          <p:cNvSpPr/>
          <p:nvPr/>
        </p:nvSpPr>
        <p:spPr>
          <a:xfrm>
            <a:off x="2618920" y="2492752"/>
            <a:ext cx="3907160" cy="400110"/>
          </a:xfrm>
          <a:prstGeom prst="rect">
            <a:avLst/>
          </a:prstGeom>
        </p:spPr>
        <p:txBody>
          <a:bodyPr wrap="none">
            <a:spAutoFit/>
          </a:bodyPr>
          <a:lstStyle/>
          <a:p>
            <a:r>
              <a:rPr lang="fr-FR" sz="2000" dirty="0"/>
              <a:t> </a:t>
            </a:r>
            <a:r>
              <a:rPr lang="fr-FR" sz="2000" b="1" dirty="0"/>
              <a:t>P :</a:t>
            </a:r>
            <a:r>
              <a:rPr lang="fr-FR" sz="2000" dirty="0"/>
              <a:t>Open,  </a:t>
            </a:r>
            <a:r>
              <a:rPr lang="fr-FR" sz="2000" b="1" dirty="0"/>
              <a:t>T : </a:t>
            </a:r>
            <a:r>
              <a:rPr lang="fr-FR" sz="2000" dirty="0"/>
              <a:t>Accepted,  </a:t>
            </a:r>
            <a:r>
              <a:rPr lang="fr-FR" sz="2000" b="1" dirty="0"/>
              <a:t>R :</a:t>
            </a:r>
            <a:r>
              <a:rPr lang="fr-FR" sz="2000" dirty="0"/>
              <a:t> </a:t>
            </a:r>
            <a:r>
              <a:rPr lang="fr-FR" sz="2000" dirty="0" err="1"/>
              <a:t>Rejeted</a:t>
            </a:r>
            <a:r>
              <a:rPr lang="fr-FR" sz="2000" dirty="0"/>
              <a:t> </a:t>
            </a:r>
          </a:p>
        </p:txBody>
      </p:sp>
    </p:spTree>
    <p:extLst>
      <p:ext uri="{BB962C8B-B14F-4D97-AF65-F5344CB8AC3E}">
        <p14:creationId xmlns:p14="http://schemas.microsoft.com/office/powerpoint/2010/main" val="922617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8"/>
                                        </p:tgtEl>
                                        <p:attrNameLst>
                                          <p:attrName>style.opacity</p:attrName>
                                        </p:attrNameLst>
                                      </p:cBhvr>
                                      <p:to>
                                        <p:strVal val="0.5"/>
                                      </p:to>
                                    </p:set>
                                    <p:animEffect filter="image" prLst="opacity: 0.5">
                                      <p:cBhvr rctx="IE">
                                        <p:cTn id="7" dur="indefinite"/>
                                        <p:tgtEl>
                                          <p:spTgt spid="8"/>
                                        </p:tgtEl>
                                      </p:cBhvr>
                                    </p:animEffect>
                                  </p:childTnLst>
                                </p:cTn>
                              </p:par>
                              <p:par>
                                <p:cTn id="8" presetID="9" presetClass="emph" presetSubtype="0" grpId="0" nodeType="withEffect">
                                  <p:stCondLst>
                                    <p:cond delay="0"/>
                                  </p:stCondLst>
                                  <p:childTnLst>
                                    <p:set>
                                      <p:cBhvr>
                                        <p:cTn id="9" dur="indefinite"/>
                                        <p:tgtEl>
                                          <p:spTgt spid="11"/>
                                        </p:tgtEl>
                                        <p:attrNameLst>
                                          <p:attrName>style.opacity</p:attrName>
                                        </p:attrNameLst>
                                      </p:cBhvr>
                                      <p:to>
                                        <p:strVal val="0.5"/>
                                      </p:to>
                                    </p:set>
                                    <p:animEffect filter="image" prLst="opacity: 0.5">
                                      <p:cBhvr rctx="IE">
                                        <p:cTn id="10" dur="indefinite"/>
                                        <p:tgtEl>
                                          <p:spTgt spid="11"/>
                                        </p:tgtEl>
                                      </p:cBhvr>
                                    </p:animEffect>
                                  </p:childTnLst>
                                </p:cTn>
                              </p:par>
                              <p:par>
                                <p:cTn id="11" presetID="9" presetClass="emph" presetSubtype="0" grpId="0" nodeType="withEffect">
                                  <p:stCondLst>
                                    <p:cond delay="0"/>
                                  </p:stCondLst>
                                  <p:childTnLst>
                                    <p:set>
                                      <p:cBhvr>
                                        <p:cTn id="12" dur="indefinite"/>
                                        <p:tgtEl>
                                          <p:spTgt spid="47"/>
                                        </p:tgtEl>
                                        <p:attrNameLst>
                                          <p:attrName>style.opacity</p:attrName>
                                        </p:attrNameLst>
                                      </p:cBhvr>
                                      <p:to>
                                        <p:strVal val="0.5"/>
                                      </p:to>
                                    </p:set>
                                    <p:animEffect filter="image" prLst="opacity: 0.5">
                                      <p:cBhvr rctx="IE">
                                        <p:cTn id="13" dur="indefinite"/>
                                        <p:tgtEl>
                                          <p:spTgt spid="47"/>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58"/>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11" grpId="0"/>
      <p:bldP spid="57" grpId="0"/>
      <p:bldP spid="58" grpId="0" animBg="1"/>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596A0CE4-4451-42D2-A046-FA089C9F80A8}"/>
              </a:ext>
            </a:extLst>
          </p:cNvPr>
          <p:cNvSpPr>
            <a:spLocks noGrp="1"/>
          </p:cNvSpPr>
          <p:nvPr>
            <p:ph type="sldNum" sz="quarter" idx="12"/>
          </p:nvPr>
        </p:nvSpPr>
        <p:spPr/>
        <p:txBody>
          <a:bodyPr/>
          <a:lstStyle/>
          <a:p>
            <a:fld id="{EAE346B8-B207-44B2-9593-768E5DB0BF9F}" type="slidenum">
              <a:rPr lang="fr-FR" smtClean="0"/>
              <a:t>22</a:t>
            </a:fld>
            <a:endParaRPr lang="fr-FR"/>
          </a:p>
        </p:txBody>
      </p:sp>
      <p:sp>
        <p:nvSpPr>
          <p:cNvPr id="5" name="Titre 1">
            <a:extLst>
              <a:ext uri="{FF2B5EF4-FFF2-40B4-BE49-F238E27FC236}">
                <a16:creationId xmlns:a16="http://schemas.microsoft.com/office/drawing/2014/main" id="{A09EAE38-D660-4141-8DD2-16A77CE2D8B4}"/>
              </a:ext>
            </a:extLst>
          </p:cNvPr>
          <p:cNvSpPr>
            <a:spLocks noGrp="1"/>
          </p:cNvSpPr>
          <p:nvPr>
            <p:ph type="title"/>
          </p:nvPr>
        </p:nvSpPr>
        <p:spPr>
          <a:xfrm>
            <a:off x="346276" y="205142"/>
            <a:ext cx="11845724" cy="1064475"/>
          </a:xfrm>
        </p:spPr>
        <p:txBody>
          <a:bodyPr>
            <a:normAutofit/>
          </a:bodyPr>
          <a:lstStyle/>
          <a:p>
            <a:r>
              <a:rPr lang="en-US" sz="3200" b="1" cap="all" dirty="0">
                <a:solidFill>
                  <a:schemeClr val="accent4"/>
                </a:solidFill>
                <a:latin typeface="Open Sans" panose="020B0606030504020204" pitchFamily="34" charset="0"/>
              </a:rPr>
              <a:t>Negotiation strategy: </a:t>
            </a:r>
            <a:r>
              <a:rPr lang="en-US" sz="3200" b="1" cap="all" dirty="0">
                <a:solidFill>
                  <a:srgbClr val="2F3A46"/>
                </a:solidFill>
                <a:latin typeface="Open Sans" panose="020B0606030504020204" pitchFamily="34" charset="0"/>
              </a:rPr>
              <a:t>Behaviors OF DOMINANCE</a:t>
            </a:r>
            <a:endParaRPr lang="fr-FR" sz="3200" b="1" cap="all" dirty="0">
              <a:solidFill>
                <a:srgbClr val="2F3A46"/>
              </a:solidFill>
              <a:latin typeface="Open Sans" panose="020B0606030504020204" pitchFamily="34" charset="0"/>
            </a:endParaRPr>
          </a:p>
        </p:txBody>
      </p:sp>
      <p:sp>
        <p:nvSpPr>
          <p:cNvPr id="36" name="ZoneTexte 35">
            <a:extLst>
              <a:ext uri="{FF2B5EF4-FFF2-40B4-BE49-F238E27FC236}">
                <a16:creationId xmlns:a16="http://schemas.microsoft.com/office/drawing/2014/main" id="{9C96FEE6-9543-4651-B016-5D2B6CB7EA88}"/>
              </a:ext>
            </a:extLst>
          </p:cNvPr>
          <p:cNvSpPr txBox="1"/>
          <p:nvPr/>
        </p:nvSpPr>
        <p:spPr>
          <a:xfrm>
            <a:off x="246852" y="1320773"/>
            <a:ext cx="5428474" cy="369332"/>
          </a:xfrm>
          <a:prstGeom prst="rect">
            <a:avLst/>
          </a:prstGeom>
          <a:noFill/>
        </p:spPr>
        <p:txBody>
          <a:bodyPr wrap="none" rtlCol="0">
            <a:spAutoFit/>
          </a:bodyPr>
          <a:lstStyle/>
          <a:p>
            <a:r>
              <a:rPr lang="en-US" b="1" dirty="0">
                <a:solidFill>
                  <a:schemeClr val="accent4"/>
                </a:solidFill>
                <a:latin typeface="Open Sans" panose="020B0606030504020204"/>
              </a:rPr>
              <a:t>BEHAVIOURS OF DOMINANCE IN NEGOTIATION</a:t>
            </a:r>
          </a:p>
        </p:txBody>
      </p:sp>
      <p:grpSp>
        <p:nvGrpSpPr>
          <p:cNvPr id="39" name="Group 107">
            <a:extLst>
              <a:ext uri="{FF2B5EF4-FFF2-40B4-BE49-F238E27FC236}">
                <a16:creationId xmlns:a16="http://schemas.microsoft.com/office/drawing/2014/main" id="{3C26675C-6C31-4CD3-A3D4-82BFBB6CD0F3}"/>
              </a:ext>
            </a:extLst>
          </p:cNvPr>
          <p:cNvGrpSpPr/>
          <p:nvPr/>
        </p:nvGrpSpPr>
        <p:grpSpPr>
          <a:xfrm>
            <a:off x="1332421" y="2005755"/>
            <a:ext cx="7858174" cy="843720"/>
            <a:chOff x="8889371" y="1937292"/>
            <a:chExt cx="8953739" cy="1031203"/>
          </a:xfrm>
        </p:grpSpPr>
        <p:sp>
          <p:nvSpPr>
            <p:cNvPr id="49" name="TextBox 114">
              <a:extLst>
                <a:ext uri="{FF2B5EF4-FFF2-40B4-BE49-F238E27FC236}">
                  <a16:creationId xmlns:a16="http://schemas.microsoft.com/office/drawing/2014/main" id="{A02657FF-69BF-495E-A1F5-E3574FEBF64B}"/>
                </a:ext>
              </a:extLst>
            </p:cNvPr>
            <p:cNvSpPr txBox="1"/>
            <p:nvPr/>
          </p:nvSpPr>
          <p:spPr>
            <a:xfrm>
              <a:off x="8889371" y="1937292"/>
              <a:ext cx="8595517" cy="526634"/>
            </a:xfrm>
            <a:prstGeom prst="rect">
              <a:avLst/>
            </a:prstGeom>
            <a:noFill/>
          </p:spPr>
          <p:txBody>
            <a:bodyPr wrap="square" lIns="0" rIns="0" rtlCol="0" anchor="b">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b="1" kern="0" dirty="0">
                  <a:solidFill>
                    <a:schemeClr val="accent1">
                      <a:lumMod val="75000"/>
                    </a:schemeClr>
                  </a:solidFill>
                </a:rPr>
                <a:t>Level of demand and concession </a:t>
              </a:r>
              <a:r>
                <a:rPr lang="en-US" sz="2000" b="1" kern="0" dirty="0">
                  <a:solidFill>
                    <a:schemeClr val="accent1">
                      <a:lumMod val="75000"/>
                    </a:schemeClr>
                  </a:solidFill>
                </a:rPr>
                <a:t>(</a:t>
              </a:r>
              <a:r>
                <a:rPr lang="en-US" sz="2000" b="1" kern="0" dirty="0" err="1">
                  <a:solidFill>
                    <a:schemeClr val="accent1">
                      <a:lumMod val="75000"/>
                    </a:schemeClr>
                  </a:solidFill>
                </a:rPr>
                <a:t>Dedreu</a:t>
              </a:r>
              <a:r>
                <a:rPr lang="en-US" sz="2000" b="1" kern="0" dirty="0">
                  <a:solidFill>
                    <a:schemeClr val="accent1">
                      <a:lumMod val="75000"/>
                    </a:schemeClr>
                  </a:solidFill>
                </a:rPr>
                <a:t> et al 95)</a:t>
              </a:r>
              <a:endParaRPr lang="en-US" sz="2400" b="1" kern="0" dirty="0">
                <a:solidFill>
                  <a:schemeClr val="accent1">
                    <a:lumMod val="75000"/>
                  </a:schemeClr>
                </a:solidFill>
              </a:endParaRPr>
            </a:p>
          </p:txBody>
        </p:sp>
        <p:sp>
          <p:nvSpPr>
            <p:cNvPr id="50" name="Rectangle 49">
              <a:extLst>
                <a:ext uri="{FF2B5EF4-FFF2-40B4-BE49-F238E27FC236}">
                  <a16:creationId xmlns:a16="http://schemas.microsoft.com/office/drawing/2014/main" id="{19F58BA9-8A8B-44F1-AA54-3D29B792CD48}"/>
                </a:ext>
              </a:extLst>
            </p:cNvPr>
            <p:cNvSpPr/>
            <p:nvPr/>
          </p:nvSpPr>
          <p:spPr>
            <a:xfrm>
              <a:off x="9058777" y="2476053"/>
              <a:ext cx="8784333" cy="492442"/>
            </a:xfrm>
            <a:prstGeom prst="rect">
              <a:avLst/>
            </a:prstGeom>
          </p:spPr>
          <p:txBody>
            <a:bodyPr wrap="square" lIns="0" rIns="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900"/>
                </a:spcBef>
              </a:pPr>
              <a:r>
                <a:rPr lang="en-US" dirty="0">
                  <a:latin typeface="Open Sans" panose="020B0606030504020204"/>
                </a:rPr>
                <a:t>Dominance is associated to a high level of demand and a low level of concessions</a:t>
              </a:r>
            </a:p>
          </p:txBody>
        </p:sp>
      </p:grpSp>
      <p:grpSp>
        <p:nvGrpSpPr>
          <p:cNvPr id="52" name="Groupe 51">
            <a:extLst>
              <a:ext uri="{FF2B5EF4-FFF2-40B4-BE49-F238E27FC236}">
                <a16:creationId xmlns:a16="http://schemas.microsoft.com/office/drawing/2014/main" id="{598C5384-A538-4F41-996B-E857E53C38E9}"/>
              </a:ext>
            </a:extLst>
          </p:cNvPr>
          <p:cNvGrpSpPr/>
          <p:nvPr/>
        </p:nvGrpSpPr>
        <p:grpSpPr>
          <a:xfrm>
            <a:off x="685040" y="3437275"/>
            <a:ext cx="8469332" cy="1086312"/>
            <a:chOff x="685041" y="4590462"/>
            <a:chExt cx="6713617" cy="1086312"/>
          </a:xfrm>
        </p:grpSpPr>
        <p:grpSp>
          <p:nvGrpSpPr>
            <p:cNvPr id="40" name="Group 108">
              <a:extLst>
                <a:ext uri="{FF2B5EF4-FFF2-40B4-BE49-F238E27FC236}">
                  <a16:creationId xmlns:a16="http://schemas.microsoft.com/office/drawing/2014/main" id="{853E55C3-0BC5-496D-8C67-FD1B55960E2E}"/>
                </a:ext>
              </a:extLst>
            </p:cNvPr>
            <p:cNvGrpSpPr/>
            <p:nvPr/>
          </p:nvGrpSpPr>
          <p:grpSpPr>
            <a:xfrm>
              <a:off x="1169505" y="4590462"/>
              <a:ext cx="6229153" cy="1086312"/>
              <a:chOff x="8889372" y="1889411"/>
              <a:chExt cx="2968267" cy="1448415"/>
            </a:xfrm>
          </p:grpSpPr>
          <p:sp>
            <p:nvSpPr>
              <p:cNvPr id="47" name="TextBox 112">
                <a:extLst>
                  <a:ext uri="{FF2B5EF4-FFF2-40B4-BE49-F238E27FC236}">
                    <a16:creationId xmlns:a16="http://schemas.microsoft.com/office/drawing/2014/main" id="{C8B1D572-2C8B-49B8-8AC2-CF5BD1E19063}"/>
                  </a:ext>
                </a:extLst>
              </p:cNvPr>
              <p:cNvSpPr txBox="1"/>
              <p:nvPr/>
            </p:nvSpPr>
            <p:spPr>
              <a:xfrm>
                <a:off x="8889372" y="1889411"/>
                <a:ext cx="2812674" cy="574516"/>
              </a:xfrm>
              <a:prstGeom prst="rect">
                <a:avLst/>
              </a:prstGeom>
              <a:noFill/>
            </p:spPr>
            <p:txBody>
              <a:bodyPr wrap="square" lIns="0" rIns="0" rtlCol="0" anchor="b">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a-DK" sz="2200" b="1" dirty="0">
                    <a:solidFill>
                      <a:schemeClr val="accent4"/>
                    </a:solidFill>
                  </a:rPr>
                  <a:t>Self vs other </a:t>
                </a:r>
                <a:r>
                  <a:rPr lang="da-DK" sz="2000" b="1" dirty="0">
                    <a:solidFill>
                      <a:schemeClr val="accent4"/>
                    </a:solidFill>
                  </a:rPr>
                  <a:t>(Fiske 93, DeDreu et al 95)</a:t>
                </a:r>
                <a:endParaRPr lang="en-US" sz="2200" b="1" dirty="0">
                  <a:solidFill>
                    <a:schemeClr val="accent4"/>
                  </a:solidFill>
                </a:endParaRPr>
              </a:p>
            </p:txBody>
          </p:sp>
          <p:sp>
            <p:nvSpPr>
              <p:cNvPr id="48" name="Rectangle 47">
                <a:extLst>
                  <a:ext uri="{FF2B5EF4-FFF2-40B4-BE49-F238E27FC236}">
                    <a16:creationId xmlns:a16="http://schemas.microsoft.com/office/drawing/2014/main" id="{93784A63-AF50-4090-B476-EF768192B29B}"/>
                  </a:ext>
                </a:extLst>
              </p:cNvPr>
              <p:cNvSpPr/>
              <p:nvPr/>
            </p:nvSpPr>
            <p:spPr>
              <a:xfrm>
                <a:off x="8889372" y="2476052"/>
                <a:ext cx="2968267" cy="861774"/>
              </a:xfrm>
              <a:prstGeom prst="rect">
                <a:avLst/>
              </a:prstGeom>
            </p:spPr>
            <p:txBody>
              <a:bodyPr wrap="square" lIns="0" rIns="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spcBef>
                    <a:spcPts val="900"/>
                  </a:spcBef>
                </a:pPr>
                <a:r>
                  <a:rPr lang="en-US" dirty="0">
                    <a:solidFill>
                      <a:prstClr val="black"/>
                    </a:solidFill>
                    <a:latin typeface="Open Sans" panose="020B0606030504020204"/>
                  </a:rPr>
                  <a:t>Dominant individuals are self-centered and only interested in satisfying their own preferences.</a:t>
                </a:r>
                <a:endParaRPr lang="en-US" sz="1050" dirty="0">
                  <a:latin typeface="Open Sans" panose="020B0606030504020204"/>
                </a:endParaRPr>
              </a:p>
            </p:txBody>
          </p:sp>
        </p:grpSp>
        <p:sp>
          <p:nvSpPr>
            <p:cNvPr id="44" name="Rectangle 43">
              <a:extLst>
                <a:ext uri="{FF2B5EF4-FFF2-40B4-BE49-F238E27FC236}">
                  <a16:creationId xmlns:a16="http://schemas.microsoft.com/office/drawing/2014/main" id="{65669169-D3C1-4BA3-9FB2-7FDD65389F25}"/>
                </a:ext>
              </a:extLst>
            </p:cNvPr>
            <p:cNvSpPr/>
            <p:nvPr/>
          </p:nvSpPr>
          <p:spPr>
            <a:xfrm>
              <a:off x="685041" y="4611920"/>
              <a:ext cx="279323"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100" b="1" dirty="0"/>
                <a:t>2</a:t>
              </a:r>
            </a:p>
          </p:txBody>
        </p:sp>
      </p:grpSp>
      <p:sp>
        <p:nvSpPr>
          <p:cNvPr id="54" name="Rectangle 53">
            <a:extLst>
              <a:ext uri="{FF2B5EF4-FFF2-40B4-BE49-F238E27FC236}">
                <a16:creationId xmlns:a16="http://schemas.microsoft.com/office/drawing/2014/main" id="{7B137723-0287-44A7-BCEF-EA53B7E7CC02}"/>
              </a:ext>
            </a:extLst>
          </p:cNvPr>
          <p:cNvSpPr/>
          <p:nvPr/>
        </p:nvSpPr>
        <p:spPr>
          <a:xfrm>
            <a:off x="685040" y="2062238"/>
            <a:ext cx="374404" cy="374404"/>
          </a:xfrm>
          <a:prstGeom prst="rect">
            <a:avLst/>
          </a:prstGeom>
          <a:solidFill>
            <a:schemeClr val="accent1">
              <a:lumMod val="75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100" b="1" kern="0" dirty="0">
                <a:solidFill>
                  <a:prstClr val="white"/>
                </a:solidFill>
                <a:latin typeface="Calibri"/>
              </a:rPr>
              <a:t>1</a:t>
            </a: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grpSp>
        <p:nvGrpSpPr>
          <p:cNvPr id="59" name="Group 109">
            <a:extLst>
              <a:ext uri="{FF2B5EF4-FFF2-40B4-BE49-F238E27FC236}">
                <a16:creationId xmlns:a16="http://schemas.microsoft.com/office/drawing/2014/main" id="{67B4893E-1698-4439-BD93-73290F2210C3}"/>
              </a:ext>
            </a:extLst>
          </p:cNvPr>
          <p:cNvGrpSpPr/>
          <p:nvPr/>
        </p:nvGrpSpPr>
        <p:grpSpPr>
          <a:xfrm>
            <a:off x="1332421" y="4880632"/>
            <a:ext cx="6451550" cy="1201729"/>
            <a:chOff x="8889372" y="1889411"/>
            <a:chExt cx="2812674" cy="1602304"/>
          </a:xfrm>
        </p:grpSpPr>
        <p:sp>
          <p:nvSpPr>
            <p:cNvPr id="60" name="TextBox 110">
              <a:extLst>
                <a:ext uri="{FF2B5EF4-FFF2-40B4-BE49-F238E27FC236}">
                  <a16:creationId xmlns:a16="http://schemas.microsoft.com/office/drawing/2014/main" id="{EB9C8B63-117B-46D2-A777-C1522E167CAD}"/>
                </a:ext>
              </a:extLst>
            </p:cNvPr>
            <p:cNvSpPr txBox="1"/>
            <p:nvPr/>
          </p:nvSpPr>
          <p:spPr>
            <a:xfrm>
              <a:off x="8889372" y="1889411"/>
              <a:ext cx="2812674" cy="574516"/>
            </a:xfrm>
            <a:prstGeom prst="rect">
              <a:avLst/>
            </a:prstGeom>
            <a:noFill/>
          </p:spPr>
          <p:txBody>
            <a:bodyPr wrap="square" lIns="0" rIns="0" rtlCol="0" anchor="b">
              <a:spAutoFit/>
            </a:bodyPr>
            <a:lstStyle/>
            <a:p>
              <a:pPr lvl="0"/>
              <a:r>
                <a:rPr lang="en-US" sz="2200" b="1" kern="0" dirty="0">
                  <a:solidFill>
                    <a:srgbClr val="4B2C50"/>
                  </a:solidFill>
                </a:rPr>
                <a:t>Lead of the negotiation </a:t>
              </a:r>
              <a:r>
                <a:rPr lang="en-US" sz="2000" b="1" kern="0" dirty="0">
                  <a:solidFill>
                    <a:srgbClr val="4B2C50"/>
                  </a:solidFill>
                </a:rPr>
                <a:t>(</a:t>
              </a:r>
              <a:r>
                <a:rPr lang="en-US" sz="2000" b="1" kern="0" dirty="0" err="1">
                  <a:solidFill>
                    <a:srgbClr val="4B2C50"/>
                  </a:solidFill>
                </a:rPr>
                <a:t>Dedreu,VanKleef</a:t>
              </a:r>
              <a:r>
                <a:rPr lang="en-US" sz="2000" b="1" kern="0" dirty="0">
                  <a:solidFill>
                    <a:srgbClr val="4B2C50"/>
                  </a:solidFill>
                </a:rPr>
                <a:t>, 04)</a:t>
              </a:r>
            </a:p>
          </p:txBody>
        </p:sp>
        <p:sp>
          <p:nvSpPr>
            <p:cNvPr id="61" name="Rectangle 60">
              <a:extLst>
                <a:ext uri="{FF2B5EF4-FFF2-40B4-BE49-F238E27FC236}">
                  <a16:creationId xmlns:a16="http://schemas.microsoft.com/office/drawing/2014/main" id="{79474A9F-684E-47F5-A206-3BCD95B80ECF}"/>
                </a:ext>
              </a:extLst>
            </p:cNvPr>
            <p:cNvSpPr/>
            <p:nvPr/>
          </p:nvSpPr>
          <p:spPr>
            <a:xfrm>
              <a:off x="8889372" y="2476053"/>
              <a:ext cx="2812674" cy="1015662"/>
            </a:xfrm>
            <a:prstGeom prst="rect">
              <a:avLst/>
            </a:prstGeom>
          </p:spPr>
          <p:txBody>
            <a:bodyPr wrap="square" lIns="0" rIns="0">
              <a:spAutoFit/>
            </a:bodyPr>
            <a:lstStyle/>
            <a:p>
              <a:pPr lvl="0" algn="just">
                <a:spcBef>
                  <a:spcPts val="900"/>
                </a:spcBef>
              </a:pPr>
              <a:r>
                <a:rPr lang="en-US" dirty="0">
                  <a:solidFill>
                    <a:prstClr val="black"/>
                  </a:solidFill>
                  <a:latin typeface="Open Sans" panose="020B0606030504020204"/>
                </a:rPr>
                <a:t>Dominant individuals tends to make the first move</a:t>
              </a:r>
            </a:p>
            <a:p>
              <a:pPr algn="just">
                <a:spcBef>
                  <a:spcPts val="900"/>
                </a:spcBef>
              </a:pPr>
              <a:r>
                <a:rPr lang="en-US" dirty="0">
                  <a:solidFill>
                    <a:prstClr val="black"/>
                  </a:solidFill>
                </a:rPr>
                <a:t>Control of the flow of the negotiation</a:t>
              </a:r>
            </a:p>
          </p:txBody>
        </p:sp>
      </p:grpSp>
      <p:sp>
        <p:nvSpPr>
          <p:cNvPr id="62" name="Rectangle 61">
            <a:extLst>
              <a:ext uri="{FF2B5EF4-FFF2-40B4-BE49-F238E27FC236}">
                <a16:creationId xmlns:a16="http://schemas.microsoft.com/office/drawing/2014/main" id="{4B72C539-540E-4851-8EB9-73A0DD933E6E}"/>
              </a:ext>
            </a:extLst>
          </p:cNvPr>
          <p:cNvSpPr/>
          <p:nvPr/>
        </p:nvSpPr>
        <p:spPr>
          <a:xfrm>
            <a:off x="686938" y="4881943"/>
            <a:ext cx="374404" cy="374404"/>
          </a:xfrm>
          <a:prstGeom prst="rect">
            <a:avLst/>
          </a:prstGeom>
          <a:solidFill>
            <a:srgbClr val="4B2C50"/>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100" b="1" kern="0" dirty="0">
                <a:solidFill>
                  <a:prstClr val="white"/>
                </a:solidFill>
                <a:latin typeface="Calibri"/>
              </a:rPr>
              <a:t>3</a:t>
            </a: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pic>
        <p:nvPicPr>
          <p:cNvPr id="23" name="Image 22">
            <a:extLst>
              <a:ext uri="{FF2B5EF4-FFF2-40B4-BE49-F238E27FC236}">
                <a16:creationId xmlns:a16="http://schemas.microsoft.com/office/drawing/2014/main" id="{DFE3E662-9639-4ECD-B449-59C03298DB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4494" y="3520433"/>
            <a:ext cx="1256802" cy="12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57651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5B5C947D-65B7-4C69-BB7E-A1016A39B8AC}"/>
              </a:ext>
            </a:extLst>
          </p:cNvPr>
          <p:cNvSpPr>
            <a:spLocks noGrp="1"/>
          </p:cNvSpPr>
          <p:nvPr>
            <p:ph type="title"/>
          </p:nvPr>
        </p:nvSpPr>
        <p:spPr>
          <a:xfrm>
            <a:off x="346275" y="205142"/>
            <a:ext cx="11143359" cy="1064475"/>
          </a:xfrm>
        </p:spPr>
        <p:txBody>
          <a:bodyPr>
            <a:normAutofit/>
          </a:body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Satisfiability (level of demand)</a:t>
            </a:r>
            <a:endParaRPr lang="fr-FR" sz="3200" b="1" cap="all" dirty="0">
              <a:solidFill>
                <a:srgbClr val="002060"/>
              </a:solidFill>
              <a:latin typeface="Open Sans" panose="020B0606030504020204" pitchFamily="34" charset="0"/>
            </a:endParaRPr>
          </a:p>
        </p:txBody>
      </p:sp>
      <p:grpSp>
        <p:nvGrpSpPr>
          <p:cNvPr id="42" name="Groupe 41">
            <a:extLst>
              <a:ext uri="{FF2B5EF4-FFF2-40B4-BE49-F238E27FC236}">
                <a16:creationId xmlns:a16="http://schemas.microsoft.com/office/drawing/2014/main" id="{1EF2A7D5-89B9-4FC5-BBFF-34DA9E3FCEF1}"/>
              </a:ext>
            </a:extLst>
          </p:cNvPr>
          <p:cNvGrpSpPr/>
          <p:nvPr/>
        </p:nvGrpSpPr>
        <p:grpSpPr>
          <a:xfrm>
            <a:off x="574974" y="1142222"/>
            <a:ext cx="1958950" cy="400110"/>
            <a:chOff x="574974" y="1142222"/>
            <a:chExt cx="1958950" cy="400110"/>
          </a:xfrm>
        </p:grpSpPr>
        <p:sp>
          <p:nvSpPr>
            <p:cNvPr id="40" name="Oval 13">
              <a:extLst>
                <a:ext uri="{FF2B5EF4-FFF2-40B4-BE49-F238E27FC236}">
                  <a16:creationId xmlns:a16="http://schemas.microsoft.com/office/drawing/2014/main" id="{CF997E59-3701-4085-8AEA-D49A7E9A5E97}"/>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41" name="TextBox 16">
              <a:extLst>
                <a:ext uri="{FF2B5EF4-FFF2-40B4-BE49-F238E27FC236}">
                  <a16:creationId xmlns:a16="http://schemas.microsoft.com/office/drawing/2014/main" id="{A03755D1-C3B5-4CBE-8377-EBF342F4D42C}"/>
                </a:ext>
              </a:extLst>
            </p:cNvPr>
            <p:cNvSpPr txBox="1"/>
            <p:nvPr/>
          </p:nvSpPr>
          <p:spPr>
            <a:xfrm>
              <a:off x="942270" y="1142222"/>
              <a:ext cx="1591654"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Preferences</a:t>
              </a:r>
            </a:p>
          </p:txBody>
        </p:sp>
      </p:grpSp>
      <p:grpSp>
        <p:nvGrpSpPr>
          <p:cNvPr id="43" name="Groupe 42">
            <a:extLst>
              <a:ext uri="{FF2B5EF4-FFF2-40B4-BE49-F238E27FC236}">
                <a16:creationId xmlns:a16="http://schemas.microsoft.com/office/drawing/2014/main" id="{2D4EC77C-64CB-49AD-88B3-6ACE9391CF9D}"/>
              </a:ext>
            </a:extLst>
          </p:cNvPr>
          <p:cNvGrpSpPr/>
          <p:nvPr/>
        </p:nvGrpSpPr>
        <p:grpSpPr>
          <a:xfrm>
            <a:off x="6815658" y="1128029"/>
            <a:ext cx="1304476" cy="400110"/>
            <a:chOff x="574974" y="1142222"/>
            <a:chExt cx="1304476" cy="400110"/>
          </a:xfrm>
        </p:grpSpPr>
        <p:sp>
          <p:nvSpPr>
            <p:cNvPr id="44" name="Oval 13">
              <a:extLst>
                <a:ext uri="{FF2B5EF4-FFF2-40B4-BE49-F238E27FC236}">
                  <a16:creationId xmlns:a16="http://schemas.microsoft.com/office/drawing/2014/main" id="{6AC25FC0-70C8-4C7A-96D0-7ACA056FF7E5}"/>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45" name="TextBox 16">
              <a:extLst>
                <a:ext uri="{FF2B5EF4-FFF2-40B4-BE49-F238E27FC236}">
                  <a16:creationId xmlns:a16="http://schemas.microsoft.com/office/drawing/2014/main" id="{0FDD4568-5A7F-4E3F-9A06-4BEA9423BD24}"/>
                </a:ext>
              </a:extLst>
            </p:cNvPr>
            <p:cNvSpPr txBox="1"/>
            <p:nvPr/>
          </p:nvSpPr>
          <p:spPr>
            <a:xfrm>
              <a:off x="942270" y="1142222"/>
              <a:ext cx="937180"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Power</a:t>
              </a:r>
            </a:p>
          </p:txBody>
        </p:sp>
      </p:grpSp>
      <p:sp>
        <p:nvSpPr>
          <p:cNvPr id="33" name="ZoneTexte 32">
            <a:extLst>
              <a:ext uri="{FF2B5EF4-FFF2-40B4-BE49-F238E27FC236}">
                <a16:creationId xmlns:a16="http://schemas.microsoft.com/office/drawing/2014/main" id="{A04F6EB4-4537-4D93-85A9-2839B1215E8C}"/>
              </a:ext>
            </a:extLst>
          </p:cNvPr>
          <p:cNvSpPr txBox="1"/>
          <p:nvPr/>
        </p:nvSpPr>
        <p:spPr>
          <a:xfrm>
            <a:off x="7089496" y="1821723"/>
            <a:ext cx="4776508" cy="400110"/>
          </a:xfrm>
          <a:prstGeom prst="rect">
            <a:avLst/>
          </a:prstGeom>
          <a:noFill/>
        </p:spPr>
        <p:txBody>
          <a:bodyPr wrap="square" rtlCol="0">
            <a:spAutoFit/>
          </a:bodyPr>
          <a:lstStyle/>
          <a:p>
            <a:r>
              <a:rPr lang="en-US" sz="2000" dirty="0"/>
              <a:t>Initial value of dominance : </a:t>
            </a:r>
            <a:r>
              <a:rPr lang="en-US" sz="2000" b="1" dirty="0"/>
              <a:t>POW </a:t>
            </a:r>
            <a:r>
              <a:rPr lang="en-US" sz="2000" b="1" dirty="0">
                <a:ea typeface="Cambria Math" panose="02040503050406030204" pitchFamily="18" charset="0"/>
              </a:rPr>
              <a:t>∊ [O,1]</a:t>
            </a:r>
          </a:p>
        </p:txBody>
      </p:sp>
      <p:sp>
        <p:nvSpPr>
          <p:cNvPr id="2" name="Espace réservé du numéro de diapositive 1">
            <a:extLst>
              <a:ext uri="{FF2B5EF4-FFF2-40B4-BE49-F238E27FC236}">
                <a16:creationId xmlns:a16="http://schemas.microsoft.com/office/drawing/2014/main" id="{930757D6-34FA-43CE-B299-669EC49721DA}"/>
              </a:ext>
            </a:extLst>
          </p:cNvPr>
          <p:cNvSpPr>
            <a:spLocks noGrp="1"/>
          </p:cNvSpPr>
          <p:nvPr>
            <p:ph type="sldNum" sz="quarter" idx="12"/>
          </p:nvPr>
        </p:nvSpPr>
        <p:spPr/>
        <p:txBody>
          <a:bodyPr/>
          <a:lstStyle/>
          <a:p>
            <a:r>
              <a:rPr lang="fr-FR" dirty="0"/>
              <a:t>6</a:t>
            </a:r>
          </a:p>
        </p:txBody>
      </p:sp>
      <p:sp>
        <p:nvSpPr>
          <p:cNvPr id="87" name="Flèche : haut 86">
            <a:extLst>
              <a:ext uri="{FF2B5EF4-FFF2-40B4-BE49-F238E27FC236}">
                <a16:creationId xmlns:a16="http://schemas.microsoft.com/office/drawing/2014/main" id="{36864BCA-AB5E-42F4-B967-3801BCE5DB39}"/>
              </a:ext>
            </a:extLst>
          </p:cNvPr>
          <p:cNvSpPr/>
          <p:nvPr/>
        </p:nvSpPr>
        <p:spPr>
          <a:xfrm>
            <a:off x="455194" y="1575409"/>
            <a:ext cx="539646" cy="4453604"/>
          </a:xfrm>
          <a:prstGeom prst="upArrow">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8" name="Rectangle 87">
            <a:extLst>
              <a:ext uri="{FF2B5EF4-FFF2-40B4-BE49-F238E27FC236}">
                <a16:creationId xmlns:a16="http://schemas.microsoft.com/office/drawing/2014/main" id="{59767E61-2004-42E7-901F-19968EC9878D}"/>
              </a:ext>
            </a:extLst>
          </p:cNvPr>
          <p:cNvSpPr/>
          <p:nvPr/>
        </p:nvSpPr>
        <p:spPr>
          <a:xfrm>
            <a:off x="594505" y="2782576"/>
            <a:ext cx="254832" cy="3246437"/>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9" name="Flèche : haut 88">
            <a:extLst>
              <a:ext uri="{FF2B5EF4-FFF2-40B4-BE49-F238E27FC236}">
                <a16:creationId xmlns:a16="http://schemas.microsoft.com/office/drawing/2014/main" id="{BA83EA59-03D3-45DE-B581-1012AC314413}"/>
              </a:ext>
            </a:extLst>
          </p:cNvPr>
          <p:cNvSpPr/>
          <p:nvPr/>
        </p:nvSpPr>
        <p:spPr>
          <a:xfrm>
            <a:off x="455194" y="1575409"/>
            <a:ext cx="539646" cy="4453604"/>
          </a:xfrm>
          <a:prstGeom prst="upArrow">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0" name="Rectangle 89">
            <a:extLst>
              <a:ext uri="{FF2B5EF4-FFF2-40B4-BE49-F238E27FC236}">
                <a16:creationId xmlns:a16="http://schemas.microsoft.com/office/drawing/2014/main" id="{9D050317-7A31-47C1-A31B-42B84237F6A9}"/>
              </a:ext>
            </a:extLst>
          </p:cNvPr>
          <p:cNvSpPr/>
          <p:nvPr/>
        </p:nvSpPr>
        <p:spPr>
          <a:xfrm>
            <a:off x="594505" y="4130571"/>
            <a:ext cx="269822" cy="1898442"/>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1" name="ZoneTexte 90">
            <a:extLst>
              <a:ext uri="{FF2B5EF4-FFF2-40B4-BE49-F238E27FC236}">
                <a16:creationId xmlns:a16="http://schemas.microsoft.com/office/drawing/2014/main" id="{49E28501-FCE1-4FF8-BE25-1868D58696FD}"/>
              </a:ext>
            </a:extLst>
          </p:cNvPr>
          <p:cNvSpPr txBox="1"/>
          <p:nvPr/>
        </p:nvSpPr>
        <p:spPr>
          <a:xfrm>
            <a:off x="-3100" y="1586820"/>
            <a:ext cx="340158" cy="461665"/>
          </a:xfrm>
          <a:prstGeom prst="rect">
            <a:avLst/>
          </a:prstGeom>
          <a:noFill/>
        </p:spPr>
        <p:txBody>
          <a:bodyPr wrap="none" rtlCol="0">
            <a:spAutoFit/>
          </a:bodyPr>
          <a:lstStyle/>
          <a:p>
            <a:r>
              <a:rPr lang="fr-FR" sz="2400" b="1" dirty="0"/>
              <a:t>1</a:t>
            </a:r>
          </a:p>
        </p:txBody>
      </p:sp>
      <p:sp>
        <p:nvSpPr>
          <p:cNvPr id="92" name="ZoneTexte 91">
            <a:extLst>
              <a:ext uri="{FF2B5EF4-FFF2-40B4-BE49-F238E27FC236}">
                <a16:creationId xmlns:a16="http://schemas.microsoft.com/office/drawing/2014/main" id="{92465EFA-A7EE-45EF-94D8-A0635997674A}"/>
              </a:ext>
            </a:extLst>
          </p:cNvPr>
          <p:cNvSpPr txBox="1"/>
          <p:nvPr/>
        </p:nvSpPr>
        <p:spPr>
          <a:xfrm>
            <a:off x="210340" y="5771775"/>
            <a:ext cx="340158" cy="461665"/>
          </a:xfrm>
          <a:prstGeom prst="rect">
            <a:avLst/>
          </a:prstGeom>
          <a:noFill/>
        </p:spPr>
        <p:txBody>
          <a:bodyPr wrap="none" rtlCol="0">
            <a:spAutoFit/>
          </a:bodyPr>
          <a:lstStyle/>
          <a:p>
            <a:r>
              <a:rPr lang="fr-FR" sz="2400" b="1" dirty="0"/>
              <a:t>0</a:t>
            </a:r>
          </a:p>
        </p:txBody>
      </p:sp>
      <p:sp>
        <p:nvSpPr>
          <p:cNvPr id="93" name="ZoneTexte 92">
            <a:extLst>
              <a:ext uri="{FF2B5EF4-FFF2-40B4-BE49-F238E27FC236}">
                <a16:creationId xmlns:a16="http://schemas.microsoft.com/office/drawing/2014/main" id="{D5406922-03DE-47BD-8028-B1BFD466D4E0}"/>
              </a:ext>
            </a:extLst>
          </p:cNvPr>
          <p:cNvSpPr txBox="1"/>
          <p:nvPr/>
        </p:nvSpPr>
        <p:spPr>
          <a:xfrm>
            <a:off x="4025" y="2555940"/>
            <a:ext cx="577402" cy="461665"/>
          </a:xfrm>
          <a:prstGeom prst="rect">
            <a:avLst/>
          </a:prstGeom>
          <a:noFill/>
        </p:spPr>
        <p:txBody>
          <a:bodyPr wrap="none" rtlCol="0">
            <a:spAutoFit/>
          </a:bodyPr>
          <a:lstStyle/>
          <a:p>
            <a:r>
              <a:rPr lang="fr-FR" sz="2400" b="1" dirty="0"/>
              <a:t>0.7</a:t>
            </a:r>
          </a:p>
        </p:txBody>
      </p:sp>
      <p:sp>
        <p:nvSpPr>
          <p:cNvPr id="95" name="ZoneTexte 94">
            <a:extLst>
              <a:ext uri="{FF2B5EF4-FFF2-40B4-BE49-F238E27FC236}">
                <a16:creationId xmlns:a16="http://schemas.microsoft.com/office/drawing/2014/main" id="{DE45B761-EE84-40A8-A6AC-7C5FF5DCC4F0}"/>
              </a:ext>
            </a:extLst>
          </p:cNvPr>
          <p:cNvSpPr txBox="1"/>
          <p:nvPr/>
        </p:nvSpPr>
        <p:spPr>
          <a:xfrm>
            <a:off x="7534076" y="2627041"/>
            <a:ext cx="4540340" cy="400110"/>
          </a:xfrm>
          <a:prstGeom prst="rect">
            <a:avLst/>
          </a:prstGeom>
          <a:noFill/>
        </p:spPr>
        <p:txBody>
          <a:bodyPr wrap="square" rtlCol="0">
            <a:spAutoFit/>
          </a:bodyPr>
          <a:lstStyle/>
          <a:p>
            <a:pPr marL="285750" indent="-285750">
              <a:buFont typeface="Wingdings" panose="05000000000000000000" pitchFamily="2" charset="2"/>
              <a:buChar char="§"/>
            </a:pPr>
            <a:r>
              <a:rPr lang="en-US" sz="2000" dirty="0"/>
              <a:t>S: Set of satisfiable values</a:t>
            </a:r>
          </a:p>
        </p:txBody>
      </p:sp>
      <p:grpSp>
        <p:nvGrpSpPr>
          <p:cNvPr id="49" name="Groupe 48">
            <a:extLst>
              <a:ext uri="{FF2B5EF4-FFF2-40B4-BE49-F238E27FC236}">
                <a16:creationId xmlns:a16="http://schemas.microsoft.com/office/drawing/2014/main" id="{F13DE71B-EA97-4D05-A272-E287A2E8BEF5}"/>
              </a:ext>
            </a:extLst>
          </p:cNvPr>
          <p:cNvGrpSpPr/>
          <p:nvPr/>
        </p:nvGrpSpPr>
        <p:grpSpPr>
          <a:xfrm>
            <a:off x="1041400" y="1752235"/>
            <a:ext cx="3427178" cy="4010287"/>
            <a:chOff x="843246" y="2203238"/>
            <a:chExt cx="3768221" cy="4339594"/>
          </a:xfrm>
        </p:grpSpPr>
        <p:sp>
          <p:nvSpPr>
            <p:cNvPr id="50" name="Oval 18">
              <a:extLst>
                <a:ext uri="{FF2B5EF4-FFF2-40B4-BE49-F238E27FC236}">
                  <a16:creationId xmlns:a16="http://schemas.microsoft.com/office/drawing/2014/main" id="{3F2B8CCA-7A6E-4F1D-9472-8FE27751AF73}"/>
                </a:ext>
              </a:extLst>
            </p:cNvPr>
            <p:cNvSpPr/>
            <p:nvPr/>
          </p:nvSpPr>
          <p:spPr>
            <a:xfrm>
              <a:off x="2157609" y="4730035"/>
              <a:ext cx="1107559" cy="559192"/>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51" name="Oval 18">
              <a:extLst>
                <a:ext uri="{FF2B5EF4-FFF2-40B4-BE49-F238E27FC236}">
                  <a16:creationId xmlns:a16="http://schemas.microsoft.com/office/drawing/2014/main" id="{17C50AC7-A03C-4267-9987-A20594B60A05}"/>
                </a:ext>
              </a:extLst>
            </p:cNvPr>
            <p:cNvSpPr/>
            <p:nvPr/>
          </p:nvSpPr>
          <p:spPr>
            <a:xfrm>
              <a:off x="3510982" y="5471080"/>
              <a:ext cx="1100485" cy="569386"/>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52" name="Oval 18">
              <a:extLst>
                <a:ext uri="{FF2B5EF4-FFF2-40B4-BE49-F238E27FC236}">
                  <a16:creationId xmlns:a16="http://schemas.microsoft.com/office/drawing/2014/main" id="{FF091E2B-1535-4ECE-B4A9-D8287035F35F}"/>
                </a:ext>
              </a:extLst>
            </p:cNvPr>
            <p:cNvSpPr/>
            <p:nvPr/>
          </p:nvSpPr>
          <p:spPr>
            <a:xfrm>
              <a:off x="869823" y="5471080"/>
              <a:ext cx="1107561" cy="569386"/>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53" name="Oval 18">
              <a:extLst>
                <a:ext uri="{FF2B5EF4-FFF2-40B4-BE49-F238E27FC236}">
                  <a16:creationId xmlns:a16="http://schemas.microsoft.com/office/drawing/2014/main" id="{19D36B24-3856-4F0E-9E35-E1ABF9FDBC75}"/>
                </a:ext>
              </a:extLst>
            </p:cNvPr>
            <p:cNvSpPr/>
            <p:nvPr/>
          </p:nvSpPr>
          <p:spPr>
            <a:xfrm>
              <a:off x="871524" y="4016812"/>
              <a:ext cx="1107561" cy="559552"/>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81" name="Oval 18">
              <a:extLst>
                <a:ext uri="{FF2B5EF4-FFF2-40B4-BE49-F238E27FC236}">
                  <a16:creationId xmlns:a16="http://schemas.microsoft.com/office/drawing/2014/main" id="{ED2E902A-9584-4580-A7EF-1B53F623036C}"/>
                </a:ext>
              </a:extLst>
            </p:cNvPr>
            <p:cNvSpPr/>
            <p:nvPr/>
          </p:nvSpPr>
          <p:spPr>
            <a:xfrm>
              <a:off x="3500284" y="4021641"/>
              <a:ext cx="1107561" cy="537808"/>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82" name="Oval 18">
              <a:extLst>
                <a:ext uri="{FF2B5EF4-FFF2-40B4-BE49-F238E27FC236}">
                  <a16:creationId xmlns:a16="http://schemas.microsoft.com/office/drawing/2014/main" id="{53C7E241-4F8F-4495-B0B5-F533B7A19B1B}"/>
                </a:ext>
              </a:extLst>
            </p:cNvPr>
            <p:cNvSpPr/>
            <p:nvPr/>
          </p:nvSpPr>
          <p:spPr>
            <a:xfrm>
              <a:off x="2130213" y="2203238"/>
              <a:ext cx="1107562" cy="570482"/>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83" name="Oval 18">
              <a:extLst>
                <a:ext uri="{FF2B5EF4-FFF2-40B4-BE49-F238E27FC236}">
                  <a16:creationId xmlns:a16="http://schemas.microsoft.com/office/drawing/2014/main" id="{995304EA-699C-4C6D-9163-9F13F2807A84}"/>
                </a:ext>
              </a:extLst>
            </p:cNvPr>
            <p:cNvSpPr/>
            <p:nvPr/>
          </p:nvSpPr>
          <p:spPr>
            <a:xfrm>
              <a:off x="2127579" y="3234132"/>
              <a:ext cx="1107561" cy="558099"/>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cxnSp>
          <p:nvCxnSpPr>
            <p:cNvPr id="84" name="Connecteur droit avec flèche 83">
              <a:extLst>
                <a:ext uri="{FF2B5EF4-FFF2-40B4-BE49-F238E27FC236}">
                  <a16:creationId xmlns:a16="http://schemas.microsoft.com/office/drawing/2014/main" id="{72663A39-4820-494D-826E-FC10EFC9A078}"/>
                </a:ext>
              </a:extLst>
            </p:cNvPr>
            <p:cNvCxnSpPr>
              <a:cxnSpLocks/>
              <a:stCxn id="51" idx="1"/>
              <a:endCxn id="50" idx="5"/>
            </p:cNvCxnSpPr>
            <p:nvPr/>
          </p:nvCxnSpPr>
          <p:spPr>
            <a:xfrm flipH="1" flipV="1">
              <a:off x="3102970" y="5207335"/>
              <a:ext cx="569174" cy="3471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5" name="Connecteur droit avec flèche 84">
              <a:extLst>
                <a:ext uri="{FF2B5EF4-FFF2-40B4-BE49-F238E27FC236}">
                  <a16:creationId xmlns:a16="http://schemas.microsoft.com/office/drawing/2014/main" id="{DF334110-3433-4AC7-BC19-2E59B8A56333}"/>
                </a:ext>
              </a:extLst>
            </p:cNvPr>
            <p:cNvCxnSpPr>
              <a:cxnSpLocks/>
              <a:stCxn id="50" idx="1"/>
              <a:endCxn id="53" idx="5"/>
            </p:cNvCxnSpPr>
            <p:nvPr/>
          </p:nvCxnSpPr>
          <p:spPr>
            <a:xfrm flipH="1" flipV="1">
              <a:off x="1816886" y="4494420"/>
              <a:ext cx="502921" cy="317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6" name="Connecteur droit avec flèche 85">
              <a:extLst>
                <a:ext uri="{FF2B5EF4-FFF2-40B4-BE49-F238E27FC236}">
                  <a16:creationId xmlns:a16="http://schemas.microsoft.com/office/drawing/2014/main" id="{9F431096-F437-45F9-8EE8-EC5B4908FBA6}"/>
                </a:ext>
              </a:extLst>
            </p:cNvPr>
            <p:cNvCxnSpPr>
              <a:cxnSpLocks/>
              <a:stCxn id="52" idx="0"/>
              <a:endCxn id="53" idx="4"/>
            </p:cNvCxnSpPr>
            <p:nvPr/>
          </p:nvCxnSpPr>
          <p:spPr>
            <a:xfrm flipV="1">
              <a:off x="1423604" y="4576364"/>
              <a:ext cx="1701" cy="8947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293B1A3F-6DDC-44DB-BA35-DF0304AAD9AF}"/>
                </a:ext>
              </a:extLst>
            </p:cNvPr>
            <p:cNvCxnSpPr>
              <a:cxnSpLocks/>
              <a:stCxn id="50" idx="7"/>
              <a:endCxn id="81" idx="3"/>
            </p:cNvCxnSpPr>
            <p:nvPr/>
          </p:nvCxnSpPr>
          <p:spPr>
            <a:xfrm flipV="1">
              <a:off x="3102970" y="4480689"/>
              <a:ext cx="559513" cy="3312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B8821188-9244-4C7B-83FA-791EA51D9627}"/>
                </a:ext>
              </a:extLst>
            </p:cNvPr>
            <p:cNvCxnSpPr>
              <a:cxnSpLocks/>
              <a:stCxn id="81" idx="1"/>
              <a:endCxn id="83" idx="4"/>
            </p:cNvCxnSpPr>
            <p:nvPr/>
          </p:nvCxnSpPr>
          <p:spPr>
            <a:xfrm flipH="1" flipV="1">
              <a:off x="2681360" y="3792231"/>
              <a:ext cx="981123" cy="30817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B962376A-0899-4B1E-AB1E-650F2BC73DBC}"/>
                </a:ext>
              </a:extLst>
            </p:cNvPr>
            <p:cNvCxnSpPr>
              <a:cxnSpLocks/>
              <a:stCxn id="53" idx="7"/>
              <a:endCxn id="83" idx="4"/>
            </p:cNvCxnSpPr>
            <p:nvPr/>
          </p:nvCxnSpPr>
          <p:spPr>
            <a:xfrm flipV="1">
              <a:off x="1816886" y="3792231"/>
              <a:ext cx="864474" cy="3065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Connecteur droit avec flèche 98">
              <a:extLst>
                <a:ext uri="{FF2B5EF4-FFF2-40B4-BE49-F238E27FC236}">
                  <a16:creationId xmlns:a16="http://schemas.microsoft.com/office/drawing/2014/main" id="{36713D11-A8A9-4063-A32D-F1EBE9831A52}"/>
                </a:ext>
              </a:extLst>
            </p:cNvPr>
            <p:cNvCxnSpPr>
              <a:cxnSpLocks/>
              <a:stCxn id="83" idx="0"/>
              <a:endCxn id="82" idx="4"/>
            </p:cNvCxnSpPr>
            <p:nvPr/>
          </p:nvCxnSpPr>
          <p:spPr>
            <a:xfrm flipV="1">
              <a:off x="2681360" y="2773720"/>
              <a:ext cx="2634" cy="4604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0" name="ZoneTexte 99">
              <a:extLst>
                <a:ext uri="{FF2B5EF4-FFF2-40B4-BE49-F238E27FC236}">
                  <a16:creationId xmlns:a16="http://schemas.microsoft.com/office/drawing/2014/main" id="{13F99EC6-D530-4B94-8FC5-C7D3BD99DABF}"/>
                </a:ext>
              </a:extLst>
            </p:cNvPr>
            <p:cNvSpPr txBox="1"/>
            <p:nvPr/>
          </p:nvSpPr>
          <p:spPr>
            <a:xfrm>
              <a:off x="3792057" y="6142722"/>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0.16</a:t>
              </a:r>
            </a:p>
          </p:txBody>
        </p:sp>
        <p:sp>
          <p:nvSpPr>
            <p:cNvPr id="101" name="ZoneTexte 100">
              <a:extLst>
                <a:ext uri="{FF2B5EF4-FFF2-40B4-BE49-F238E27FC236}">
                  <a16:creationId xmlns:a16="http://schemas.microsoft.com/office/drawing/2014/main" id="{B131A892-EB20-4A60-8973-7FC3A0C5792C}"/>
                </a:ext>
              </a:extLst>
            </p:cNvPr>
            <p:cNvSpPr txBox="1"/>
            <p:nvPr/>
          </p:nvSpPr>
          <p:spPr>
            <a:xfrm>
              <a:off x="1169284" y="6139977"/>
              <a:ext cx="571210" cy="400110"/>
            </a:xfrm>
            <a:prstGeom prst="rect">
              <a:avLst/>
            </a:prstGeom>
            <a:noFill/>
          </p:spPr>
          <p:txBody>
            <a:bodyPr wrap="square" rtlCol="0">
              <a:spAutoFit/>
            </a:bodyPr>
            <a:lstStyle/>
            <a:p>
              <a:r>
                <a:rPr lang="fr-FR" sz="2000" b="1" dirty="0">
                  <a:latin typeface="+mj-lt"/>
                  <a:cs typeface="Arabic Typesetting" panose="03020402040406030203" pitchFamily="66" charset="-78"/>
                </a:rPr>
                <a:t>0.5</a:t>
              </a:r>
              <a:endParaRPr lang="fr-FR" b="1" dirty="0">
                <a:latin typeface="+mj-lt"/>
                <a:cs typeface="Arabic Typesetting" panose="03020402040406030203" pitchFamily="66" charset="-78"/>
              </a:endParaRPr>
            </a:p>
          </p:txBody>
        </p:sp>
        <p:sp>
          <p:nvSpPr>
            <p:cNvPr id="102" name="ZoneTexte 101">
              <a:extLst>
                <a:ext uri="{FF2B5EF4-FFF2-40B4-BE49-F238E27FC236}">
                  <a16:creationId xmlns:a16="http://schemas.microsoft.com/office/drawing/2014/main" id="{29B1D096-9212-4F60-BD58-C63D7A54EEE9}"/>
                </a:ext>
              </a:extLst>
            </p:cNvPr>
            <p:cNvSpPr txBox="1"/>
            <p:nvPr/>
          </p:nvSpPr>
          <p:spPr>
            <a:xfrm>
              <a:off x="2355886" y="531358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0.33</a:t>
              </a:r>
            </a:p>
          </p:txBody>
        </p:sp>
        <p:sp>
          <p:nvSpPr>
            <p:cNvPr id="103" name="ZoneTexte 102">
              <a:extLst>
                <a:ext uri="{FF2B5EF4-FFF2-40B4-BE49-F238E27FC236}">
                  <a16:creationId xmlns:a16="http://schemas.microsoft.com/office/drawing/2014/main" id="{11CA8A4A-8F7F-48C2-9B9F-A1187E2ABBC8}"/>
                </a:ext>
              </a:extLst>
            </p:cNvPr>
            <p:cNvSpPr txBox="1"/>
            <p:nvPr/>
          </p:nvSpPr>
          <p:spPr>
            <a:xfrm>
              <a:off x="843246" y="4593624"/>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104" name="ZoneTexte 103">
              <a:extLst>
                <a:ext uri="{FF2B5EF4-FFF2-40B4-BE49-F238E27FC236}">
                  <a16:creationId xmlns:a16="http://schemas.microsoft.com/office/drawing/2014/main" id="{42F66D1B-1071-470A-8118-402518BE113A}"/>
                </a:ext>
              </a:extLst>
            </p:cNvPr>
            <p:cNvSpPr txBox="1"/>
            <p:nvPr/>
          </p:nvSpPr>
          <p:spPr>
            <a:xfrm>
              <a:off x="3792058" y="4549860"/>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105" name="ZoneTexte 104">
              <a:extLst>
                <a:ext uri="{FF2B5EF4-FFF2-40B4-BE49-F238E27FC236}">
                  <a16:creationId xmlns:a16="http://schemas.microsoft.com/office/drawing/2014/main" id="{7890CA0D-7040-43BF-8630-F9D31E0748FC}"/>
                </a:ext>
              </a:extLst>
            </p:cNvPr>
            <p:cNvSpPr txBox="1"/>
            <p:nvPr/>
          </p:nvSpPr>
          <p:spPr>
            <a:xfrm>
              <a:off x="2414927" y="387616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0.83</a:t>
              </a:r>
            </a:p>
          </p:txBody>
        </p:sp>
        <p:sp>
          <p:nvSpPr>
            <p:cNvPr id="106" name="ZoneTexte 105">
              <a:extLst>
                <a:ext uri="{FF2B5EF4-FFF2-40B4-BE49-F238E27FC236}">
                  <a16:creationId xmlns:a16="http://schemas.microsoft.com/office/drawing/2014/main" id="{13B55D11-6473-4934-A95F-41883769C668}"/>
                </a:ext>
              </a:extLst>
            </p:cNvPr>
            <p:cNvSpPr txBox="1"/>
            <p:nvPr/>
          </p:nvSpPr>
          <p:spPr>
            <a:xfrm>
              <a:off x="2370894" y="2699079"/>
              <a:ext cx="201057" cy="400110"/>
            </a:xfrm>
            <a:prstGeom prst="rect">
              <a:avLst/>
            </a:prstGeom>
            <a:noFill/>
          </p:spPr>
          <p:txBody>
            <a:bodyPr wrap="square" rtlCol="0">
              <a:spAutoFit/>
            </a:bodyPr>
            <a:lstStyle>
              <a:defPPr>
                <a:defRPr lang="fr-FR"/>
              </a:defPPr>
              <a:lvl1pPr>
                <a:defRPr b="1">
                  <a:solidFill>
                    <a:schemeClr val="tx1"/>
                  </a:solidFill>
                  <a:latin typeface="+mj-lt"/>
                  <a:cs typeface="Arabic Typesetting" panose="03020402040406030203" pitchFamily="66" charset="-78"/>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fr-FR" sz="2000" dirty="0"/>
                <a:t>1</a:t>
              </a:r>
            </a:p>
          </p:txBody>
        </p:sp>
        <p:sp>
          <p:nvSpPr>
            <p:cNvPr id="107" name="ZoneTexte 106">
              <a:extLst>
                <a:ext uri="{FF2B5EF4-FFF2-40B4-BE49-F238E27FC236}">
                  <a16:creationId xmlns:a16="http://schemas.microsoft.com/office/drawing/2014/main" id="{0F00E1B3-E6F8-4589-946A-11557F01EF70}"/>
                </a:ext>
              </a:extLst>
            </p:cNvPr>
            <p:cNvSpPr txBox="1"/>
            <p:nvPr/>
          </p:nvSpPr>
          <p:spPr>
            <a:xfrm>
              <a:off x="2238777" y="2269646"/>
              <a:ext cx="828112" cy="369333"/>
            </a:xfrm>
            <a:prstGeom prst="rect">
              <a:avLst/>
            </a:prstGeom>
            <a:noFill/>
          </p:spPr>
          <p:txBody>
            <a:bodyPr wrap="none" rtlCol="0">
              <a:spAutoFit/>
            </a:bodyPr>
            <a:lstStyle/>
            <a:p>
              <a:r>
                <a:rPr lang="en-US" b="1"/>
                <a:t>French</a:t>
              </a:r>
              <a:endParaRPr lang="fr-FR" dirty="0"/>
            </a:p>
          </p:txBody>
        </p:sp>
        <p:sp>
          <p:nvSpPr>
            <p:cNvPr id="108" name="ZoneTexte 107">
              <a:extLst>
                <a:ext uri="{FF2B5EF4-FFF2-40B4-BE49-F238E27FC236}">
                  <a16:creationId xmlns:a16="http://schemas.microsoft.com/office/drawing/2014/main" id="{272F4049-6865-4881-8CD1-576F27F2C5B4}"/>
                </a:ext>
              </a:extLst>
            </p:cNvPr>
            <p:cNvSpPr txBox="1"/>
            <p:nvPr/>
          </p:nvSpPr>
          <p:spPr>
            <a:xfrm>
              <a:off x="2249123" y="3302698"/>
              <a:ext cx="786754" cy="369333"/>
            </a:xfrm>
            <a:prstGeom prst="rect">
              <a:avLst/>
            </a:prstGeom>
            <a:noFill/>
          </p:spPr>
          <p:txBody>
            <a:bodyPr wrap="none" rtlCol="0">
              <a:spAutoFit/>
            </a:bodyPr>
            <a:lstStyle/>
            <a:p>
              <a:r>
                <a:rPr lang="en-US" b="1" dirty="0"/>
                <a:t>Italian</a:t>
              </a:r>
              <a:endParaRPr lang="fr-FR" dirty="0"/>
            </a:p>
          </p:txBody>
        </p:sp>
        <p:sp>
          <p:nvSpPr>
            <p:cNvPr id="109" name="ZoneTexte 108">
              <a:extLst>
                <a:ext uri="{FF2B5EF4-FFF2-40B4-BE49-F238E27FC236}">
                  <a16:creationId xmlns:a16="http://schemas.microsoft.com/office/drawing/2014/main" id="{679EAD32-280A-4B05-9447-675D489CACD3}"/>
                </a:ext>
              </a:extLst>
            </p:cNvPr>
            <p:cNvSpPr txBox="1"/>
            <p:nvPr/>
          </p:nvSpPr>
          <p:spPr>
            <a:xfrm>
              <a:off x="3652409" y="4064487"/>
              <a:ext cx="785793" cy="369333"/>
            </a:xfrm>
            <a:prstGeom prst="rect">
              <a:avLst/>
            </a:prstGeom>
            <a:noFill/>
          </p:spPr>
          <p:txBody>
            <a:bodyPr wrap="none" rtlCol="0">
              <a:spAutoFit/>
            </a:bodyPr>
            <a:lstStyle/>
            <a:p>
              <a:r>
                <a:rPr lang="en-US" b="1"/>
                <a:t>Indian</a:t>
              </a:r>
              <a:endParaRPr lang="en-US" b="1" dirty="0"/>
            </a:p>
          </p:txBody>
        </p:sp>
        <p:sp>
          <p:nvSpPr>
            <p:cNvPr id="110" name="ZoneTexte 109">
              <a:extLst>
                <a:ext uri="{FF2B5EF4-FFF2-40B4-BE49-F238E27FC236}">
                  <a16:creationId xmlns:a16="http://schemas.microsoft.com/office/drawing/2014/main" id="{F6FF574C-EBE6-4300-B522-70DAA80220DC}"/>
                </a:ext>
              </a:extLst>
            </p:cNvPr>
            <p:cNvSpPr txBox="1"/>
            <p:nvPr/>
          </p:nvSpPr>
          <p:spPr>
            <a:xfrm>
              <a:off x="2267104" y="4801313"/>
              <a:ext cx="862865" cy="369333"/>
            </a:xfrm>
            <a:prstGeom prst="rect">
              <a:avLst/>
            </a:prstGeom>
            <a:noFill/>
          </p:spPr>
          <p:txBody>
            <a:bodyPr wrap="none" rtlCol="0">
              <a:spAutoFit/>
            </a:bodyPr>
            <a:lstStyle/>
            <a:p>
              <a:r>
                <a:rPr lang="en-US" b="1"/>
                <a:t>Korean</a:t>
              </a:r>
              <a:endParaRPr lang="fr-FR" dirty="0"/>
            </a:p>
          </p:txBody>
        </p:sp>
        <p:sp>
          <p:nvSpPr>
            <p:cNvPr id="111" name="ZoneTexte 110">
              <a:extLst>
                <a:ext uri="{FF2B5EF4-FFF2-40B4-BE49-F238E27FC236}">
                  <a16:creationId xmlns:a16="http://schemas.microsoft.com/office/drawing/2014/main" id="{17ED6DA7-E256-4581-99E6-D8934EBB69EA}"/>
                </a:ext>
              </a:extLst>
            </p:cNvPr>
            <p:cNvSpPr txBox="1"/>
            <p:nvPr/>
          </p:nvSpPr>
          <p:spPr>
            <a:xfrm>
              <a:off x="889892" y="4058919"/>
              <a:ext cx="992451" cy="369333"/>
            </a:xfrm>
            <a:prstGeom prst="rect">
              <a:avLst/>
            </a:prstGeom>
            <a:noFill/>
          </p:spPr>
          <p:txBody>
            <a:bodyPr wrap="none" rtlCol="0">
              <a:spAutoFit/>
            </a:bodyPr>
            <a:lstStyle/>
            <a:p>
              <a:r>
                <a:rPr lang="en-US" b="1"/>
                <a:t>Mexican</a:t>
              </a:r>
              <a:endParaRPr lang="fr-FR" dirty="0"/>
            </a:p>
          </p:txBody>
        </p:sp>
        <p:sp>
          <p:nvSpPr>
            <p:cNvPr id="112" name="ZoneTexte 111">
              <a:extLst>
                <a:ext uri="{FF2B5EF4-FFF2-40B4-BE49-F238E27FC236}">
                  <a16:creationId xmlns:a16="http://schemas.microsoft.com/office/drawing/2014/main" id="{CAA49B61-3970-4A44-935F-A1BB89085120}"/>
                </a:ext>
              </a:extLst>
            </p:cNvPr>
            <p:cNvSpPr txBox="1"/>
            <p:nvPr/>
          </p:nvSpPr>
          <p:spPr>
            <a:xfrm>
              <a:off x="3494126" y="5546887"/>
              <a:ext cx="1058303" cy="369333"/>
            </a:xfrm>
            <a:prstGeom prst="rect">
              <a:avLst/>
            </a:prstGeom>
            <a:noFill/>
          </p:spPr>
          <p:txBody>
            <a:bodyPr wrap="none" rtlCol="0">
              <a:spAutoFit/>
            </a:bodyPr>
            <a:lstStyle/>
            <a:p>
              <a:r>
                <a:rPr lang="en-US" b="1"/>
                <a:t>Japanese</a:t>
              </a:r>
              <a:endParaRPr lang="fr-FR" dirty="0"/>
            </a:p>
          </p:txBody>
        </p:sp>
        <p:sp>
          <p:nvSpPr>
            <p:cNvPr id="113" name="ZoneTexte 112">
              <a:extLst>
                <a:ext uri="{FF2B5EF4-FFF2-40B4-BE49-F238E27FC236}">
                  <a16:creationId xmlns:a16="http://schemas.microsoft.com/office/drawing/2014/main" id="{40EAD9F0-52FB-453D-B676-0BE53335CCAB}"/>
                </a:ext>
              </a:extLst>
            </p:cNvPr>
            <p:cNvSpPr txBox="1"/>
            <p:nvPr/>
          </p:nvSpPr>
          <p:spPr>
            <a:xfrm>
              <a:off x="908153" y="5542367"/>
              <a:ext cx="931665" cy="369333"/>
            </a:xfrm>
            <a:prstGeom prst="rect">
              <a:avLst/>
            </a:prstGeom>
            <a:noFill/>
          </p:spPr>
          <p:txBody>
            <a:bodyPr wrap="none" rtlCol="0">
              <a:spAutoFit/>
            </a:bodyPr>
            <a:lstStyle/>
            <a:p>
              <a:r>
                <a:rPr lang="en-US" b="1"/>
                <a:t>Chinese</a:t>
              </a:r>
              <a:endParaRPr lang="fr-FR" dirty="0"/>
            </a:p>
          </p:txBody>
        </p:sp>
      </p:grpSp>
      <p:sp>
        <p:nvSpPr>
          <p:cNvPr id="3" name="Rectangle 2">
            <a:extLst>
              <a:ext uri="{FF2B5EF4-FFF2-40B4-BE49-F238E27FC236}">
                <a16:creationId xmlns:a16="http://schemas.microsoft.com/office/drawing/2014/main" id="{710A8D65-38DF-483E-99A0-FA17E55149A3}"/>
              </a:ext>
            </a:extLst>
          </p:cNvPr>
          <p:cNvSpPr/>
          <p:nvPr/>
        </p:nvSpPr>
        <p:spPr>
          <a:xfrm>
            <a:off x="7182954" y="4204191"/>
            <a:ext cx="3996735" cy="830997"/>
          </a:xfrm>
          <a:prstGeom prst="rect">
            <a:avLst/>
          </a:prstGeom>
        </p:spPr>
        <p:txBody>
          <a:bodyPr wrap="none">
            <a:spAutoFit/>
          </a:bodyPr>
          <a:lstStyle/>
          <a:p>
            <a:r>
              <a:rPr lang="en-US" sz="2400" dirty="0"/>
              <a:t>Express the liking of the agent </a:t>
            </a:r>
          </a:p>
          <a:p>
            <a:pPr algn="ctr"/>
            <a:r>
              <a:rPr lang="en-US" sz="2400" dirty="0"/>
              <a:t>(</a:t>
            </a:r>
            <a:r>
              <a:rPr lang="en-US" sz="2400" dirty="0" err="1"/>
              <a:t>StatePreference</a:t>
            </a:r>
            <a:r>
              <a:rPr lang="en-US" sz="2400" dirty="0"/>
              <a:t>)</a:t>
            </a:r>
          </a:p>
        </p:txBody>
      </p:sp>
    </p:spTree>
    <p:extLst>
      <p:ext uri="{BB962C8B-B14F-4D97-AF65-F5344CB8AC3E}">
        <p14:creationId xmlns:p14="http://schemas.microsoft.com/office/powerpoint/2010/main" val="1230742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5B5C947D-65B7-4C69-BB7E-A1016A39B8AC}"/>
              </a:ext>
            </a:extLst>
          </p:cNvPr>
          <p:cNvSpPr>
            <a:spLocks noGrp="1"/>
          </p:cNvSpPr>
          <p:nvPr>
            <p:ph type="title"/>
          </p:nvPr>
        </p:nvSpPr>
        <p:spPr>
          <a:xfrm>
            <a:off x="346276" y="205142"/>
            <a:ext cx="11007524" cy="1064475"/>
          </a:xfrm>
        </p:spPr>
        <p:txBody>
          <a:bodyPr>
            <a:normAutofit/>
          </a:body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Satisfiability (level of demand)</a:t>
            </a:r>
            <a:endParaRPr lang="fr-FR" sz="3200" b="1" cap="all" dirty="0">
              <a:solidFill>
                <a:srgbClr val="002060"/>
              </a:solidFill>
              <a:latin typeface="Open Sans" panose="020B0606030504020204" pitchFamily="34" charset="0"/>
            </a:endParaRPr>
          </a:p>
        </p:txBody>
      </p:sp>
      <p:grpSp>
        <p:nvGrpSpPr>
          <p:cNvPr id="42" name="Groupe 41">
            <a:extLst>
              <a:ext uri="{FF2B5EF4-FFF2-40B4-BE49-F238E27FC236}">
                <a16:creationId xmlns:a16="http://schemas.microsoft.com/office/drawing/2014/main" id="{1EF2A7D5-89B9-4FC5-BBFF-34DA9E3FCEF1}"/>
              </a:ext>
            </a:extLst>
          </p:cNvPr>
          <p:cNvGrpSpPr/>
          <p:nvPr/>
        </p:nvGrpSpPr>
        <p:grpSpPr>
          <a:xfrm>
            <a:off x="574974" y="1142222"/>
            <a:ext cx="1958950" cy="400110"/>
            <a:chOff x="574974" y="1142222"/>
            <a:chExt cx="1958950" cy="400110"/>
          </a:xfrm>
        </p:grpSpPr>
        <p:sp>
          <p:nvSpPr>
            <p:cNvPr id="40" name="Oval 13">
              <a:extLst>
                <a:ext uri="{FF2B5EF4-FFF2-40B4-BE49-F238E27FC236}">
                  <a16:creationId xmlns:a16="http://schemas.microsoft.com/office/drawing/2014/main" id="{CF997E59-3701-4085-8AEA-D49A7E9A5E97}"/>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41" name="TextBox 16">
              <a:extLst>
                <a:ext uri="{FF2B5EF4-FFF2-40B4-BE49-F238E27FC236}">
                  <a16:creationId xmlns:a16="http://schemas.microsoft.com/office/drawing/2014/main" id="{A03755D1-C3B5-4CBE-8377-EBF342F4D42C}"/>
                </a:ext>
              </a:extLst>
            </p:cNvPr>
            <p:cNvSpPr txBox="1"/>
            <p:nvPr/>
          </p:nvSpPr>
          <p:spPr>
            <a:xfrm>
              <a:off x="942270" y="1142222"/>
              <a:ext cx="1591654"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Preferences</a:t>
              </a:r>
            </a:p>
          </p:txBody>
        </p:sp>
      </p:grpSp>
      <p:grpSp>
        <p:nvGrpSpPr>
          <p:cNvPr id="43" name="Groupe 42">
            <a:extLst>
              <a:ext uri="{FF2B5EF4-FFF2-40B4-BE49-F238E27FC236}">
                <a16:creationId xmlns:a16="http://schemas.microsoft.com/office/drawing/2014/main" id="{2D4EC77C-64CB-49AD-88B3-6ACE9391CF9D}"/>
              </a:ext>
            </a:extLst>
          </p:cNvPr>
          <p:cNvGrpSpPr/>
          <p:nvPr/>
        </p:nvGrpSpPr>
        <p:grpSpPr>
          <a:xfrm>
            <a:off x="6815658" y="1128029"/>
            <a:ext cx="1304476" cy="400110"/>
            <a:chOff x="574974" y="1142222"/>
            <a:chExt cx="1304476" cy="400110"/>
          </a:xfrm>
        </p:grpSpPr>
        <p:sp>
          <p:nvSpPr>
            <p:cNvPr id="44" name="Oval 13">
              <a:extLst>
                <a:ext uri="{FF2B5EF4-FFF2-40B4-BE49-F238E27FC236}">
                  <a16:creationId xmlns:a16="http://schemas.microsoft.com/office/drawing/2014/main" id="{6AC25FC0-70C8-4C7A-96D0-7ACA056FF7E5}"/>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45" name="TextBox 16">
              <a:extLst>
                <a:ext uri="{FF2B5EF4-FFF2-40B4-BE49-F238E27FC236}">
                  <a16:creationId xmlns:a16="http://schemas.microsoft.com/office/drawing/2014/main" id="{0FDD4568-5A7F-4E3F-9A06-4BEA9423BD24}"/>
                </a:ext>
              </a:extLst>
            </p:cNvPr>
            <p:cNvSpPr txBox="1"/>
            <p:nvPr/>
          </p:nvSpPr>
          <p:spPr>
            <a:xfrm>
              <a:off x="942270" y="1142222"/>
              <a:ext cx="937180"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Power</a:t>
              </a:r>
            </a:p>
          </p:txBody>
        </p:sp>
      </p:grpSp>
      <p:sp>
        <p:nvSpPr>
          <p:cNvPr id="33" name="ZoneTexte 32">
            <a:extLst>
              <a:ext uri="{FF2B5EF4-FFF2-40B4-BE49-F238E27FC236}">
                <a16:creationId xmlns:a16="http://schemas.microsoft.com/office/drawing/2014/main" id="{A04F6EB4-4537-4D93-85A9-2839B1215E8C}"/>
              </a:ext>
            </a:extLst>
          </p:cNvPr>
          <p:cNvSpPr txBox="1"/>
          <p:nvPr/>
        </p:nvSpPr>
        <p:spPr>
          <a:xfrm>
            <a:off x="7089496" y="1821723"/>
            <a:ext cx="4776508" cy="400110"/>
          </a:xfrm>
          <a:prstGeom prst="rect">
            <a:avLst/>
          </a:prstGeom>
          <a:noFill/>
        </p:spPr>
        <p:txBody>
          <a:bodyPr wrap="square" rtlCol="0">
            <a:spAutoFit/>
          </a:bodyPr>
          <a:lstStyle/>
          <a:p>
            <a:r>
              <a:rPr lang="en-US" sz="2000" dirty="0"/>
              <a:t>Initial value of dominance : </a:t>
            </a:r>
            <a:r>
              <a:rPr lang="en-US" sz="2000" b="1" dirty="0"/>
              <a:t>POW </a:t>
            </a:r>
            <a:r>
              <a:rPr lang="en-US" sz="2000" b="1" dirty="0">
                <a:ea typeface="Cambria Math" panose="02040503050406030204" pitchFamily="18" charset="0"/>
              </a:rPr>
              <a:t>∊ [O,1]</a:t>
            </a:r>
          </a:p>
        </p:txBody>
      </p:sp>
      <p:sp>
        <p:nvSpPr>
          <p:cNvPr id="2" name="Espace réservé du numéro de diapositive 1">
            <a:extLst>
              <a:ext uri="{FF2B5EF4-FFF2-40B4-BE49-F238E27FC236}">
                <a16:creationId xmlns:a16="http://schemas.microsoft.com/office/drawing/2014/main" id="{930757D6-34FA-43CE-B299-669EC49721DA}"/>
              </a:ext>
            </a:extLst>
          </p:cNvPr>
          <p:cNvSpPr>
            <a:spLocks noGrp="1"/>
          </p:cNvSpPr>
          <p:nvPr>
            <p:ph type="sldNum" sz="quarter" idx="12"/>
          </p:nvPr>
        </p:nvSpPr>
        <p:spPr/>
        <p:txBody>
          <a:bodyPr/>
          <a:lstStyle/>
          <a:p>
            <a:r>
              <a:rPr lang="fr-FR" dirty="0"/>
              <a:t>6</a:t>
            </a:r>
          </a:p>
        </p:txBody>
      </p:sp>
      <p:sp>
        <p:nvSpPr>
          <p:cNvPr id="87" name="Flèche : haut 86">
            <a:extLst>
              <a:ext uri="{FF2B5EF4-FFF2-40B4-BE49-F238E27FC236}">
                <a16:creationId xmlns:a16="http://schemas.microsoft.com/office/drawing/2014/main" id="{36864BCA-AB5E-42F4-B967-3801BCE5DB39}"/>
              </a:ext>
            </a:extLst>
          </p:cNvPr>
          <p:cNvSpPr/>
          <p:nvPr/>
        </p:nvSpPr>
        <p:spPr>
          <a:xfrm>
            <a:off x="455194" y="1575409"/>
            <a:ext cx="539646" cy="4453604"/>
          </a:xfrm>
          <a:prstGeom prst="upArrow">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8" name="Rectangle 87">
            <a:extLst>
              <a:ext uri="{FF2B5EF4-FFF2-40B4-BE49-F238E27FC236}">
                <a16:creationId xmlns:a16="http://schemas.microsoft.com/office/drawing/2014/main" id="{59767E61-2004-42E7-901F-19968EC9878D}"/>
              </a:ext>
            </a:extLst>
          </p:cNvPr>
          <p:cNvSpPr/>
          <p:nvPr/>
        </p:nvSpPr>
        <p:spPr>
          <a:xfrm>
            <a:off x="579515" y="3429000"/>
            <a:ext cx="269822" cy="2600013"/>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9" name="Flèche : haut 88">
            <a:extLst>
              <a:ext uri="{FF2B5EF4-FFF2-40B4-BE49-F238E27FC236}">
                <a16:creationId xmlns:a16="http://schemas.microsoft.com/office/drawing/2014/main" id="{BA83EA59-03D3-45DE-B581-1012AC314413}"/>
              </a:ext>
            </a:extLst>
          </p:cNvPr>
          <p:cNvSpPr/>
          <p:nvPr/>
        </p:nvSpPr>
        <p:spPr>
          <a:xfrm>
            <a:off x="455194" y="1575409"/>
            <a:ext cx="539646" cy="4453604"/>
          </a:xfrm>
          <a:prstGeom prst="upArrow">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0" name="Rectangle 89">
            <a:extLst>
              <a:ext uri="{FF2B5EF4-FFF2-40B4-BE49-F238E27FC236}">
                <a16:creationId xmlns:a16="http://schemas.microsoft.com/office/drawing/2014/main" id="{9D050317-7A31-47C1-A31B-42B84237F6A9}"/>
              </a:ext>
            </a:extLst>
          </p:cNvPr>
          <p:cNvSpPr/>
          <p:nvPr/>
        </p:nvSpPr>
        <p:spPr>
          <a:xfrm>
            <a:off x="594505" y="4130571"/>
            <a:ext cx="269822" cy="1898442"/>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1" name="ZoneTexte 90">
            <a:extLst>
              <a:ext uri="{FF2B5EF4-FFF2-40B4-BE49-F238E27FC236}">
                <a16:creationId xmlns:a16="http://schemas.microsoft.com/office/drawing/2014/main" id="{49E28501-FCE1-4FF8-BE25-1868D58696FD}"/>
              </a:ext>
            </a:extLst>
          </p:cNvPr>
          <p:cNvSpPr txBox="1"/>
          <p:nvPr/>
        </p:nvSpPr>
        <p:spPr>
          <a:xfrm>
            <a:off x="-3100" y="1586820"/>
            <a:ext cx="340158" cy="461665"/>
          </a:xfrm>
          <a:prstGeom prst="rect">
            <a:avLst/>
          </a:prstGeom>
          <a:noFill/>
        </p:spPr>
        <p:txBody>
          <a:bodyPr wrap="none" rtlCol="0">
            <a:spAutoFit/>
          </a:bodyPr>
          <a:lstStyle/>
          <a:p>
            <a:r>
              <a:rPr lang="fr-FR" sz="2400" b="1" dirty="0"/>
              <a:t>1</a:t>
            </a:r>
          </a:p>
        </p:txBody>
      </p:sp>
      <p:sp>
        <p:nvSpPr>
          <p:cNvPr id="92" name="ZoneTexte 91">
            <a:extLst>
              <a:ext uri="{FF2B5EF4-FFF2-40B4-BE49-F238E27FC236}">
                <a16:creationId xmlns:a16="http://schemas.microsoft.com/office/drawing/2014/main" id="{92465EFA-A7EE-45EF-94D8-A0635997674A}"/>
              </a:ext>
            </a:extLst>
          </p:cNvPr>
          <p:cNvSpPr txBox="1"/>
          <p:nvPr/>
        </p:nvSpPr>
        <p:spPr>
          <a:xfrm>
            <a:off x="210340" y="5771775"/>
            <a:ext cx="340158" cy="461665"/>
          </a:xfrm>
          <a:prstGeom prst="rect">
            <a:avLst/>
          </a:prstGeom>
          <a:noFill/>
        </p:spPr>
        <p:txBody>
          <a:bodyPr wrap="none" rtlCol="0">
            <a:spAutoFit/>
          </a:bodyPr>
          <a:lstStyle/>
          <a:p>
            <a:r>
              <a:rPr lang="fr-FR" sz="2400" b="1" dirty="0"/>
              <a:t>0</a:t>
            </a:r>
          </a:p>
        </p:txBody>
      </p:sp>
      <p:sp>
        <p:nvSpPr>
          <p:cNvPr id="93" name="ZoneTexte 92">
            <a:extLst>
              <a:ext uri="{FF2B5EF4-FFF2-40B4-BE49-F238E27FC236}">
                <a16:creationId xmlns:a16="http://schemas.microsoft.com/office/drawing/2014/main" id="{D5406922-03DE-47BD-8028-B1BFD466D4E0}"/>
              </a:ext>
            </a:extLst>
          </p:cNvPr>
          <p:cNvSpPr txBox="1"/>
          <p:nvPr/>
        </p:nvSpPr>
        <p:spPr>
          <a:xfrm>
            <a:off x="-21682" y="3200827"/>
            <a:ext cx="577402" cy="461665"/>
          </a:xfrm>
          <a:prstGeom prst="rect">
            <a:avLst/>
          </a:prstGeom>
          <a:noFill/>
        </p:spPr>
        <p:txBody>
          <a:bodyPr wrap="none" rtlCol="0">
            <a:spAutoFit/>
          </a:bodyPr>
          <a:lstStyle/>
          <a:p>
            <a:r>
              <a:rPr lang="fr-FR" sz="2400" b="1" dirty="0"/>
              <a:t>0.6</a:t>
            </a:r>
          </a:p>
        </p:txBody>
      </p:sp>
      <p:sp>
        <p:nvSpPr>
          <p:cNvPr id="51" name="ZoneTexte 50">
            <a:extLst>
              <a:ext uri="{FF2B5EF4-FFF2-40B4-BE49-F238E27FC236}">
                <a16:creationId xmlns:a16="http://schemas.microsoft.com/office/drawing/2014/main" id="{2AEEC10E-1FDB-4C28-BFD1-E4D158FCE6BA}"/>
              </a:ext>
            </a:extLst>
          </p:cNvPr>
          <p:cNvSpPr txBox="1"/>
          <p:nvPr/>
        </p:nvSpPr>
        <p:spPr>
          <a:xfrm>
            <a:off x="7534076" y="2627041"/>
            <a:ext cx="4540340" cy="1323439"/>
          </a:xfrm>
          <a:prstGeom prst="rect">
            <a:avLst/>
          </a:prstGeom>
          <a:noFill/>
        </p:spPr>
        <p:txBody>
          <a:bodyPr wrap="square" rtlCol="0">
            <a:spAutoFit/>
          </a:bodyPr>
          <a:lstStyle/>
          <a:p>
            <a:pPr marL="285750" indent="-285750">
              <a:buFont typeface="Wingdings" panose="05000000000000000000" pitchFamily="2" charset="2"/>
              <a:buChar char="§"/>
            </a:pPr>
            <a:r>
              <a:rPr lang="en-US" sz="2000" dirty="0"/>
              <a:t>S: Set of satisfiable values</a:t>
            </a:r>
          </a:p>
          <a:p>
            <a:r>
              <a:rPr lang="en-US" sz="2000" dirty="0"/>
              <a:t> </a:t>
            </a:r>
          </a:p>
          <a:p>
            <a:pPr marL="285750" indent="-285750">
              <a:buFont typeface="Wingdings" panose="05000000000000000000" pitchFamily="2" charset="2"/>
              <a:buChar char="§"/>
            </a:pPr>
            <a:r>
              <a:rPr lang="en-US" sz="2000" dirty="0"/>
              <a:t>Express the liking of the agent (</a:t>
            </a:r>
            <a:r>
              <a:rPr lang="en-US" sz="2000" dirty="0" err="1"/>
              <a:t>StatePreference</a:t>
            </a:r>
            <a:r>
              <a:rPr lang="en-US" sz="2000" dirty="0"/>
              <a:t>)</a:t>
            </a:r>
          </a:p>
        </p:txBody>
      </p:sp>
      <p:grpSp>
        <p:nvGrpSpPr>
          <p:cNvPr id="49" name="Groupe 48">
            <a:extLst>
              <a:ext uri="{FF2B5EF4-FFF2-40B4-BE49-F238E27FC236}">
                <a16:creationId xmlns:a16="http://schemas.microsoft.com/office/drawing/2014/main" id="{E7EB7088-1D9D-4CAF-A880-D827E3FC74F1}"/>
              </a:ext>
            </a:extLst>
          </p:cNvPr>
          <p:cNvGrpSpPr/>
          <p:nvPr/>
        </p:nvGrpSpPr>
        <p:grpSpPr>
          <a:xfrm>
            <a:off x="1041400" y="1752235"/>
            <a:ext cx="3427178" cy="4010287"/>
            <a:chOff x="843246" y="2203238"/>
            <a:chExt cx="3768221" cy="4339594"/>
          </a:xfrm>
        </p:grpSpPr>
        <p:sp>
          <p:nvSpPr>
            <p:cNvPr id="52" name="Oval 18">
              <a:extLst>
                <a:ext uri="{FF2B5EF4-FFF2-40B4-BE49-F238E27FC236}">
                  <a16:creationId xmlns:a16="http://schemas.microsoft.com/office/drawing/2014/main" id="{C613DD28-CA01-4A44-86B8-2BB5111423FE}"/>
                </a:ext>
              </a:extLst>
            </p:cNvPr>
            <p:cNvSpPr/>
            <p:nvPr/>
          </p:nvSpPr>
          <p:spPr>
            <a:xfrm>
              <a:off x="2157609" y="4730035"/>
              <a:ext cx="1107559" cy="559192"/>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53" name="Oval 18">
              <a:extLst>
                <a:ext uri="{FF2B5EF4-FFF2-40B4-BE49-F238E27FC236}">
                  <a16:creationId xmlns:a16="http://schemas.microsoft.com/office/drawing/2014/main" id="{752EF55D-824A-44C4-B48C-B8278B63B0B7}"/>
                </a:ext>
              </a:extLst>
            </p:cNvPr>
            <p:cNvSpPr/>
            <p:nvPr/>
          </p:nvSpPr>
          <p:spPr>
            <a:xfrm>
              <a:off x="3510982" y="5471080"/>
              <a:ext cx="1100485" cy="569386"/>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81" name="Oval 18">
              <a:extLst>
                <a:ext uri="{FF2B5EF4-FFF2-40B4-BE49-F238E27FC236}">
                  <a16:creationId xmlns:a16="http://schemas.microsoft.com/office/drawing/2014/main" id="{B1146F7B-CD00-4349-B33C-69B90FF32118}"/>
                </a:ext>
              </a:extLst>
            </p:cNvPr>
            <p:cNvSpPr/>
            <p:nvPr/>
          </p:nvSpPr>
          <p:spPr>
            <a:xfrm>
              <a:off x="869823" y="5471080"/>
              <a:ext cx="1107561" cy="569386"/>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82" name="Oval 18">
              <a:extLst>
                <a:ext uri="{FF2B5EF4-FFF2-40B4-BE49-F238E27FC236}">
                  <a16:creationId xmlns:a16="http://schemas.microsoft.com/office/drawing/2014/main" id="{B4C8FEA4-4052-4D76-965B-A6D8D535D877}"/>
                </a:ext>
              </a:extLst>
            </p:cNvPr>
            <p:cNvSpPr/>
            <p:nvPr/>
          </p:nvSpPr>
          <p:spPr>
            <a:xfrm>
              <a:off x="871524" y="4016812"/>
              <a:ext cx="1107561" cy="559552"/>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83" name="Oval 18">
              <a:extLst>
                <a:ext uri="{FF2B5EF4-FFF2-40B4-BE49-F238E27FC236}">
                  <a16:creationId xmlns:a16="http://schemas.microsoft.com/office/drawing/2014/main" id="{49EB7C95-7DD2-43C2-9CD4-C3E14412629F}"/>
                </a:ext>
              </a:extLst>
            </p:cNvPr>
            <p:cNvSpPr/>
            <p:nvPr/>
          </p:nvSpPr>
          <p:spPr>
            <a:xfrm>
              <a:off x="3500284" y="4021641"/>
              <a:ext cx="1107561" cy="537808"/>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84" name="Oval 18">
              <a:extLst>
                <a:ext uri="{FF2B5EF4-FFF2-40B4-BE49-F238E27FC236}">
                  <a16:creationId xmlns:a16="http://schemas.microsoft.com/office/drawing/2014/main" id="{084C6FCE-27E9-4D38-9AD4-A5A136500D12}"/>
                </a:ext>
              </a:extLst>
            </p:cNvPr>
            <p:cNvSpPr/>
            <p:nvPr/>
          </p:nvSpPr>
          <p:spPr>
            <a:xfrm>
              <a:off x="2130213" y="2203238"/>
              <a:ext cx="1107562" cy="570482"/>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85" name="Oval 18">
              <a:extLst>
                <a:ext uri="{FF2B5EF4-FFF2-40B4-BE49-F238E27FC236}">
                  <a16:creationId xmlns:a16="http://schemas.microsoft.com/office/drawing/2014/main" id="{1E520BB9-292C-4985-92B0-510217ABF605}"/>
                </a:ext>
              </a:extLst>
            </p:cNvPr>
            <p:cNvSpPr/>
            <p:nvPr/>
          </p:nvSpPr>
          <p:spPr>
            <a:xfrm>
              <a:off x="2127579" y="3234132"/>
              <a:ext cx="1107561" cy="558099"/>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cxnSp>
          <p:nvCxnSpPr>
            <p:cNvPr id="86" name="Connecteur droit avec flèche 85">
              <a:extLst>
                <a:ext uri="{FF2B5EF4-FFF2-40B4-BE49-F238E27FC236}">
                  <a16:creationId xmlns:a16="http://schemas.microsoft.com/office/drawing/2014/main" id="{48B1FAA4-3E35-47BF-A7BD-1CC7F1CE5079}"/>
                </a:ext>
              </a:extLst>
            </p:cNvPr>
            <p:cNvCxnSpPr>
              <a:cxnSpLocks/>
              <a:stCxn id="53" idx="1"/>
              <a:endCxn id="52" idx="5"/>
            </p:cNvCxnSpPr>
            <p:nvPr/>
          </p:nvCxnSpPr>
          <p:spPr>
            <a:xfrm flipH="1" flipV="1">
              <a:off x="3102970" y="5207335"/>
              <a:ext cx="569174" cy="3471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4" name="Connecteur droit avec flèche 93">
              <a:extLst>
                <a:ext uri="{FF2B5EF4-FFF2-40B4-BE49-F238E27FC236}">
                  <a16:creationId xmlns:a16="http://schemas.microsoft.com/office/drawing/2014/main" id="{4ABA8D7A-8A79-4EEA-8518-C4FFE2D7CF23}"/>
                </a:ext>
              </a:extLst>
            </p:cNvPr>
            <p:cNvCxnSpPr>
              <a:cxnSpLocks/>
              <a:stCxn id="52" idx="1"/>
              <a:endCxn id="82" idx="5"/>
            </p:cNvCxnSpPr>
            <p:nvPr/>
          </p:nvCxnSpPr>
          <p:spPr>
            <a:xfrm flipH="1" flipV="1">
              <a:off x="1816886" y="4494420"/>
              <a:ext cx="502921" cy="317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5" name="Connecteur droit avec flèche 94">
              <a:extLst>
                <a:ext uri="{FF2B5EF4-FFF2-40B4-BE49-F238E27FC236}">
                  <a16:creationId xmlns:a16="http://schemas.microsoft.com/office/drawing/2014/main" id="{000246ED-471A-480C-9E60-BD7FC8315BB9}"/>
                </a:ext>
              </a:extLst>
            </p:cNvPr>
            <p:cNvCxnSpPr>
              <a:cxnSpLocks/>
              <a:stCxn id="81" idx="0"/>
              <a:endCxn id="82" idx="4"/>
            </p:cNvCxnSpPr>
            <p:nvPr/>
          </p:nvCxnSpPr>
          <p:spPr>
            <a:xfrm flipV="1">
              <a:off x="1423604" y="4576364"/>
              <a:ext cx="1701" cy="8947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a:extLst>
                <a:ext uri="{FF2B5EF4-FFF2-40B4-BE49-F238E27FC236}">
                  <a16:creationId xmlns:a16="http://schemas.microsoft.com/office/drawing/2014/main" id="{9D5B4628-8201-4C7A-994F-4F2D68A60B0A}"/>
                </a:ext>
              </a:extLst>
            </p:cNvPr>
            <p:cNvCxnSpPr>
              <a:cxnSpLocks/>
              <a:stCxn id="52" idx="7"/>
              <a:endCxn id="83" idx="3"/>
            </p:cNvCxnSpPr>
            <p:nvPr/>
          </p:nvCxnSpPr>
          <p:spPr>
            <a:xfrm flipV="1">
              <a:off x="3102970" y="4480689"/>
              <a:ext cx="559513" cy="3312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7" name="Connecteur droit avec flèche 96">
              <a:extLst>
                <a:ext uri="{FF2B5EF4-FFF2-40B4-BE49-F238E27FC236}">
                  <a16:creationId xmlns:a16="http://schemas.microsoft.com/office/drawing/2014/main" id="{6D7AD562-EAA4-422C-8386-42156270EC52}"/>
                </a:ext>
              </a:extLst>
            </p:cNvPr>
            <p:cNvCxnSpPr>
              <a:cxnSpLocks/>
              <a:stCxn id="83" idx="1"/>
              <a:endCxn id="85" idx="4"/>
            </p:cNvCxnSpPr>
            <p:nvPr/>
          </p:nvCxnSpPr>
          <p:spPr>
            <a:xfrm flipH="1" flipV="1">
              <a:off x="2681360" y="3792231"/>
              <a:ext cx="981123" cy="30817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a:extLst>
                <a:ext uri="{FF2B5EF4-FFF2-40B4-BE49-F238E27FC236}">
                  <a16:creationId xmlns:a16="http://schemas.microsoft.com/office/drawing/2014/main" id="{0C922456-1E54-427D-8A7C-9CB9A40026F6}"/>
                </a:ext>
              </a:extLst>
            </p:cNvPr>
            <p:cNvCxnSpPr>
              <a:cxnSpLocks/>
              <a:stCxn id="82" idx="7"/>
              <a:endCxn id="85" idx="4"/>
            </p:cNvCxnSpPr>
            <p:nvPr/>
          </p:nvCxnSpPr>
          <p:spPr>
            <a:xfrm flipV="1">
              <a:off x="1816886" y="3792231"/>
              <a:ext cx="864474" cy="3065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Connecteur droit avec flèche 98">
              <a:extLst>
                <a:ext uri="{FF2B5EF4-FFF2-40B4-BE49-F238E27FC236}">
                  <a16:creationId xmlns:a16="http://schemas.microsoft.com/office/drawing/2014/main" id="{095070FA-C277-4877-9FCB-8C0E04BDAEF5}"/>
                </a:ext>
              </a:extLst>
            </p:cNvPr>
            <p:cNvCxnSpPr>
              <a:cxnSpLocks/>
              <a:stCxn id="85" idx="0"/>
              <a:endCxn id="84" idx="4"/>
            </p:cNvCxnSpPr>
            <p:nvPr/>
          </p:nvCxnSpPr>
          <p:spPr>
            <a:xfrm flipV="1">
              <a:off x="2681360" y="2773720"/>
              <a:ext cx="2634" cy="4604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0" name="ZoneTexte 99">
              <a:extLst>
                <a:ext uri="{FF2B5EF4-FFF2-40B4-BE49-F238E27FC236}">
                  <a16:creationId xmlns:a16="http://schemas.microsoft.com/office/drawing/2014/main" id="{F4FF1469-D0DD-4D1E-A902-1FC4544FBC1F}"/>
                </a:ext>
              </a:extLst>
            </p:cNvPr>
            <p:cNvSpPr txBox="1"/>
            <p:nvPr/>
          </p:nvSpPr>
          <p:spPr>
            <a:xfrm>
              <a:off x="3792057" y="6142722"/>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0.16</a:t>
              </a:r>
            </a:p>
          </p:txBody>
        </p:sp>
        <p:sp>
          <p:nvSpPr>
            <p:cNvPr id="101" name="ZoneTexte 100">
              <a:extLst>
                <a:ext uri="{FF2B5EF4-FFF2-40B4-BE49-F238E27FC236}">
                  <a16:creationId xmlns:a16="http://schemas.microsoft.com/office/drawing/2014/main" id="{122119CB-F707-41A2-A2CE-2811E5E226F7}"/>
                </a:ext>
              </a:extLst>
            </p:cNvPr>
            <p:cNvSpPr txBox="1"/>
            <p:nvPr/>
          </p:nvSpPr>
          <p:spPr>
            <a:xfrm>
              <a:off x="1169284" y="6139977"/>
              <a:ext cx="571210" cy="400110"/>
            </a:xfrm>
            <a:prstGeom prst="rect">
              <a:avLst/>
            </a:prstGeom>
            <a:noFill/>
          </p:spPr>
          <p:txBody>
            <a:bodyPr wrap="square" rtlCol="0">
              <a:spAutoFit/>
            </a:bodyPr>
            <a:lstStyle/>
            <a:p>
              <a:r>
                <a:rPr lang="fr-FR" sz="2000" b="1" dirty="0">
                  <a:latin typeface="+mj-lt"/>
                  <a:cs typeface="Arabic Typesetting" panose="03020402040406030203" pitchFamily="66" charset="-78"/>
                </a:rPr>
                <a:t>0.5</a:t>
              </a:r>
              <a:endParaRPr lang="fr-FR" b="1" dirty="0">
                <a:latin typeface="+mj-lt"/>
                <a:cs typeface="Arabic Typesetting" panose="03020402040406030203" pitchFamily="66" charset="-78"/>
              </a:endParaRPr>
            </a:p>
          </p:txBody>
        </p:sp>
        <p:sp>
          <p:nvSpPr>
            <p:cNvPr id="102" name="ZoneTexte 101">
              <a:extLst>
                <a:ext uri="{FF2B5EF4-FFF2-40B4-BE49-F238E27FC236}">
                  <a16:creationId xmlns:a16="http://schemas.microsoft.com/office/drawing/2014/main" id="{2BFD1E59-467C-4D03-A10B-0FCCFBDAB610}"/>
                </a:ext>
              </a:extLst>
            </p:cNvPr>
            <p:cNvSpPr txBox="1"/>
            <p:nvPr/>
          </p:nvSpPr>
          <p:spPr>
            <a:xfrm>
              <a:off x="2355886" y="531358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0.33</a:t>
              </a:r>
            </a:p>
          </p:txBody>
        </p:sp>
        <p:sp>
          <p:nvSpPr>
            <p:cNvPr id="103" name="ZoneTexte 102">
              <a:extLst>
                <a:ext uri="{FF2B5EF4-FFF2-40B4-BE49-F238E27FC236}">
                  <a16:creationId xmlns:a16="http://schemas.microsoft.com/office/drawing/2014/main" id="{32F02F3B-4BB3-40EB-9163-28BD00F5105F}"/>
                </a:ext>
              </a:extLst>
            </p:cNvPr>
            <p:cNvSpPr txBox="1"/>
            <p:nvPr/>
          </p:nvSpPr>
          <p:spPr>
            <a:xfrm>
              <a:off x="843246" y="4593624"/>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104" name="ZoneTexte 103">
              <a:extLst>
                <a:ext uri="{FF2B5EF4-FFF2-40B4-BE49-F238E27FC236}">
                  <a16:creationId xmlns:a16="http://schemas.microsoft.com/office/drawing/2014/main" id="{00F6A4A3-E2E0-4CEE-ACBE-FB8BE2CAA98F}"/>
                </a:ext>
              </a:extLst>
            </p:cNvPr>
            <p:cNvSpPr txBox="1"/>
            <p:nvPr/>
          </p:nvSpPr>
          <p:spPr>
            <a:xfrm>
              <a:off x="3792058" y="4549860"/>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105" name="ZoneTexte 104">
              <a:extLst>
                <a:ext uri="{FF2B5EF4-FFF2-40B4-BE49-F238E27FC236}">
                  <a16:creationId xmlns:a16="http://schemas.microsoft.com/office/drawing/2014/main" id="{9864429D-BC81-4017-9FE4-FB52D0E9673A}"/>
                </a:ext>
              </a:extLst>
            </p:cNvPr>
            <p:cNvSpPr txBox="1"/>
            <p:nvPr/>
          </p:nvSpPr>
          <p:spPr>
            <a:xfrm>
              <a:off x="2414927" y="387616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0.83</a:t>
              </a:r>
            </a:p>
          </p:txBody>
        </p:sp>
        <p:sp>
          <p:nvSpPr>
            <p:cNvPr id="106" name="ZoneTexte 105">
              <a:extLst>
                <a:ext uri="{FF2B5EF4-FFF2-40B4-BE49-F238E27FC236}">
                  <a16:creationId xmlns:a16="http://schemas.microsoft.com/office/drawing/2014/main" id="{DCDB511A-B2AF-4D26-AAA0-5FA32C4D9042}"/>
                </a:ext>
              </a:extLst>
            </p:cNvPr>
            <p:cNvSpPr txBox="1"/>
            <p:nvPr/>
          </p:nvSpPr>
          <p:spPr>
            <a:xfrm>
              <a:off x="2370894" y="2699079"/>
              <a:ext cx="201057" cy="400110"/>
            </a:xfrm>
            <a:prstGeom prst="rect">
              <a:avLst/>
            </a:prstGeom>
            <a:noFill/>
          </p:spPr>
          <p:txBody>
            <a:bodyPr wrap="square" rtlCol="0">
              <a:spAutoFit/>
            </a:bodyPr>
            <a:lstStyle>
              <a:defPPr>
                <a:defRPr lang="fr-FR"/>
              </a:defPPr>
              <a:lvl1pPr>
                <a:defRPr b="1">
                  <a:solidFill>
                    <a:schemeClr val="tx1"/>
                  </a:solidFill>
                  <a:latin typeface="+mj-lt"/>
                  <a:cs typeface="Arabic Typesetting" panose="03020402040406030203" pitchFamily="66" charset="-78"/>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fr-FR" sz="2000" dirty="0"/>
                <a:t>1</a:t>
              </a:r>
            </a:p>
          </p:txBody>
        </p:sp>
        <p:sp>
          <p:nvSpPr>
            <p:cNvPr id="107" name="ZoneTexte 106">
              <a:extLst>
                <a:ext uri="{FF2B5EF4-FFF2-40B4-BE49-F238E27FC236}">
                  <a16:creationId xmlns:a16="http://schemas.microsoft.com/office/drawing/2014/main" id="{026A040D-66A0-41D7-BBBE-2738397278AA}"/>
                </a:ext>
              </a:extLst>
            </p:cNvPr>
            <p:cNvSpPr txBox="1"/>
            <p:nvPr/>
          </p:nvSpPr>
          <p:spPr>
            <a:xfrm>
              <a:off x="2238777" y="2269646"/>
              <a:ext cx="828112" cy="369333"/>
            </a:xfrm>
            <a:prstGeom prst="rect">
              <a:avLst/>
            </a:prstGeom>
            <a:noFill/>
          </p:spPr>
          <p:txBody>
            <a:bodyPr wrap="none" rtlCol="0">
              <a:spAutoFit/>
            </a:bodyPr>
            <a:lstStyle/>
            <a:p>
              <a:r>
                <a:rPr lang="en-US" b="1" dirty="0"/>
                <a:t>French</a:t>
              </a:r>
              <a:endParaRPr lang="fr-FR" dirty="0"/>
            </a:p>
          </p:txBody>
        </p:sp>
        <p:sp>
          <p:nvSpPr>
            <p:cNvPr id="108" name="ZoneTexte 107">
              <a:extLst>
                <a:ext uri="{FF2B5EF4-FFF2-40B4-BE49-F238E27FC236}">
                  <a16:creationId xmlns:a16="http://schemas.microsoft.com/office/drawing/2014/main" id="{3290209C-3895-407A-8F43-99420AD13EBE}"/>
                </a:ext>
              </a:extLst>
            </p:cNvPr>
            <p:cNvSpPr txBox="1"/>
            <p:nvPr/>
          </p:nvSpPr>
          <p:spPr>
            <a:xfrm>
              <a:off x="2249123" y="3302698"/>
              <a:ext cx="786754" cy="369333"/>
            </a:xfrm>
            <a:prstGeom prst="rect">
              <a:avLst/>
            </a:prstGeom>
            <a:noFill/>
          </p:spPr>
          <p:txBody>
            <a:bodyPr wrap="none" rtlCol="0">
              <a:spAutoFit/>
            </a:bodyPr>
            <a:lstStyle/>
            <a:p>
              <a:r>
                <a:rPr lang="en-US" b="1" dirty="0"/>
                <a:t>Italian</a:t>
              </a:r>
              <a:endParaRPr lang="fr-FR" dirty="0"/>
            </a:p>
          </p:txBody>
        </p:sp>
        <p:sp>
          <p:nvSpPr>
            <p:cNvPr id="109" name="ZoneTexte 108">
              <a:extLst>
                <a:ext uri="{FF2B5EF4-FFF2-40B4-BE49-F238E27FC236}">
                  <a16:creationId xmlns:a16="http://schemas.microsoft.com/office/drawing/2014/main" id="{C191D983-60E9-4D58-8A33-0F1E4D716BF2}"/>
                </a:ext>
              </a:extLst>
            </p:cNvPr>
            <p:cNvSpPr txBox="1"/>
            <p:nvPr/>
          </p:nvSpPr>
          <p:spPr>
            <a:xfrm>
              <a:off x="3652409" y="4064487"/>
              <a:ext cx="785793" cy="369333"/>
            </a:xfrm>
            <a:prstGeom prst="rect">
              <a:avLst/>
            </a:prstGeom>
            <a:noFill/>
          </p:spPr>
          <p:txBody>
            <a:bodyPr wrap="none" rtlCol="0">
              <a:spAutoFit/>
            </a:bodyPr>
            <a:lstStyle/>
            <a:p>
              <a:r>
                <a:rPr lang="en-US" b="1"/>
                <a:t>Indian</a:t>
              </a:r>
              <a:endParaRPr lang="en-US" b="1" dirty="0"/>
            </a:p>
          </p:txBody>
        </p:sp>
        <p:sp>
          <p:nvSpPr>
            <p:cNvPr id="110" name="ZoneTexte 109">
              <a:extLst>
                <a:ext uri="{FF2B5EF4-FFF2-40B4-BE49-F238E27FC236}">
                  <a16:creationId xmlns:a16="http://schemas.microsoft.com/office/drawing/2014/main" id="{18938C8E-038B-4455-8338-FA0EB4B41774}"/>
                </a:ext>
              </a:extLst>
            </p:cNvPr>
            <p:cNvSpPr txBox="1"/>
            <p:nvPr/>
          </p:nvSpPr>
          <p:spPr>
            <a:xfrm>
              <a:off x="2267104" y="4801313"/>
              <a:ext cx="862865" cy="369333"/>
            </a:xfrm>
            <a:prstGeom prst="rect">
              <a:avLst/>
            </a:prstGeom>
            <a:noFill/>
          </p:spPr>
          <p:txBody>
            <a:bodyPr wrap="none" rtlCol="0">
              <a:spAutoFit/>
            </a:bodyPr>
            <a:lstStyle/>
            <a:p>
              <a:r>
                <a:rPr lang="en-US" b="1"/>
                <a:t>Korean</a:t>
              </a:r>
              <a:endParaRPr lang="fr-FR" dirty="0"/>
            </a:p>
          </p:txBody>
        </p:sp>
        <p:sp>
          <p:nvSpPr>
            <p:cNvPr id="111" name="ZoneTexte 110">
              <a:extLst>
                <a:ext uri="{FF2B5EF4-FFF2-40B4-BE49-F238E27FC236}">
                  <a16:creationId xmlns:a16="http://schemas.microsoft.com/office/drawing/2014/main" id="{66328E5D-B26D-43D2-B356-8868D0730F0F}"/>
                </a:ext>
              </a:extLst>
            </p:cNvPr>
            <p:cNvSpPr txBox="1"/>
            <p:nvPr/>
          </p:nvSpPr>
          <p:spPr>
            <a:xfrm>
              <a:off x="889892" y="4058919"/>
              <a:ext cx="992451" cy="369333"/>
            </a:xfrm>
            <a:prstGeom prst="rect">
              <a:avLst/>
            </a:prstGeom>
            <a:noFill/>
          </p:spPr>
          <p:txBody>
            <a:bodyPr wrap="none" rtlCol="0">
              <a:spAutoFit/>
            </a:bodyPr>
            <a:lstStyle/>
            <a:p>
              <a:r>
                <a:rPr lang="en-US" b="1" dirty="0"/>
                <a:t>Mexican</a:t>
              </a:r>
              <a:endParaRPr lang="fr-FR" dirty="0"/>
            </a:p>
          </p:txBody>
        </p:sp>
        <p:sp>
          <p:nvSpPr>
            <p:cNvPr id="112" name="ZoneTexte 111">
              <a:extLst>
                <a:ext uri="{FF2B5EF4-FFF2-40B4-BE49-F238E27FC236}">
                  <a16:creationId xmlns:a16="http://schemas.microsoft.com/office/drawing/2014/main" id="{96A321C4-843A-493A-B26C-A07EAA50B9DA}"/>
                </a:ext>
              </a:extLst>
            </p:cNvPr>
            <p:cNvSpPr txBox="1"/>
            <p:nvPr/>
          </p:nvSpPr>
          <p:spPr>
            <a:xfrm>
              <a:off x="3494126" y="5546887"/>
              <a:ext cx="1058303" cy="369333"/>
            </a:xfrm>
            <a:prstGeom prst="rect">
              <a:avLst/>
            </a:prstGeom>
            <a:noFill/>
          </p:spPr>
          <p:txBody>
            <a:bodyPr wrap="none" rtlCol="0">
              <a:spAutoFit/>
            </a:bodyPr>
            <a:lstStyle/>
            <a:p>
              <a:r>
                <a:rPr lang="en-US" b="1"/>
                <a:t>Japanese</a:t>
              </a:r>
              <a:endParaRPr lang="fr-FR" dirty="0"/>
            </a:p>
          </p:txBody>
        </p:sp>
        <p:sp>
          <p:nvSpPr>
            <p:cNvPr id="113" name="ZoneTexte 112">
              <a:extLst>
                <a:ext uri="{FF2B5EF4-FFF2-40B4-BE49-F238E27FC236}">
                  <a16:creationId xmlns:a16="http://schemas.microsoft.com/office/drawing/2014/main" id="{48719E38-3D92-4744-B10A-8B42A58D57D9}"/>
                </a:ext>
              </a:extLst>
            </p:cNvPr>
            <p:cNvSpPr txBox="1"/>
            <p:nvPr/>
          </p:nvSpPr>
          <p:spPr>
            <a:xfrm>
              <a:off x="908153" y="5542367"/>
              <a:ext cx="931665" cy="369333"/>
            </a:xfrm>
            <a:prstGeom prst="rect">
              <a:avLst/>
            </a:prstGeom>
            <a:noFill/>
          </p:spPr>
          <p:txBody>
            <a:bodyPr wrap="none" rtlCol="0">
              <a:spAutoFit/>
            </a:bodyPr>
            <a:lstStyle/>
            <a:p>
              <a:r>
                <a:rPr lang="en-US" b="1"/>
                <a:t>Chinese</a:t>
              </a:r>
              <a:endParaRPr lang="fr-FR" dirty="0"/>
            </a:p>
          </p:txBody>
        </p:sp>
      </p:grpSp>
    </p:spTree>
    <p:extLst>
      <p:ext uri="{BB962C8B-B14F-4D97-AF65-F5344CB8AC3E}">
        <p14:creationId xmlns:p14="http://schemas.microsoft.com/office/powerpoint/2010/main" val="28712276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5B5C947D-65B7-4C69-BB7E-A1016A39B8AC}"/>
              </a:ext>
            </a:extLst>
          </p:cNvPr>
          <p:cNvSpPr>
            <a:spLocks noGrp="1"/>
          </p:cNvSpPr>
          <p:nvPr>
            <p:ph type="title"/>
          </p:nvPr>
        </p:nvSpPr>
        <p:spPr>
          <a:xfrm>
            <a:off x="346276" y="205142"/>
            <a:ext cx="10903454" cy="1064475"/>
          </a:xfrm>
        </p:spPr>
        <p:txBody>
          <a:bodyPr>
            <a:normAutofit/>
          </a:body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Satisfiability (level of demand)</a:t>
            </a:r>
            <a:endParaRPr lang="fr-FR" sz="3200" b="1" cap="all" dirty="0">
              <a:solidFill>
                <a:srgbClr val="002060"/>
              </a:solidFill>
              <a:latin typeface="Open Sans" panose="020B0606030504020204" pitchFamily="34" charset="0"/>
            </a:endParaRPr>
          </a:p>
        </p:txBody>
      </p:sp>
      <p:grpSp>
        <p:nvGrpSpPr>
          <p:cNvPr id="42" name="Groupe 41">
            <a:extLst>
              <a:ext uri="{FF2B5EF4-FFF2-40B4-BE49-F238E27FC236}">
                <a16:creationId xmlns:a16="http://schemas.microsoft.com/office/drawing/2014/main" id="{1EF2A7D5-89B9-4FC5-BBFF-34DA9E3FCEF1}"/>
              </a:ext>
            </a:extLst>
          </p:cNvPr>
          <p:cNvGrpSpPr/>
          <p:nvPr/>
        </p:nvGrpSpPr>
        <p:grpSpPr>
          <a:xfrm>
            <a:off x="574974" y="1142222"/>
            <a:ext cx="1958950" cy="400110"/>
            <a:chOff x="574974" y="1142222"/>
            <a:chExt cx="1958950" cy="400110"/>
          </a:xfrm>
        </p:grpSpPr>
        <p:sp>
          <p:nvSpPr>
            <p:cNvPr id="40" name="Oval 13">
              <a:extLst>
                <a:ext uri="{FF2B5EF4-FFF2-40B4-BE49-F238E27FC236}">
                  <a16:creationId xmlns:a16="http://schemas.microsoft.com/office/drawing/2014/main" id="{CF997E59-3701-4085-8AEA-D49A7E9A5E97}"/>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41" name="TextBox 16">
              <a:extLst>
                <a:ext uri="{FF2B5EF4-FFF2-40B4-BE49-F238E27FC236}">
                  <a16:creationId xmlns:a16="http://schemas.microsoft.com/office/drawing/2014/main" id="{A03755D1-C3B5-4CBE-8377-EBF342F4D42C}"/>
                </a:ext>
              </a:extLst>
            </p:cNvPr>
            <p:cNvSpPr txBox="1"/>
            <p:nvPr/>
          </p:nvSpPr>
          <p:spPr>
            <a:xfrm>
              <a:off x="942270" y="1142222"/>
              <a:ext cx="1591654"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Preferences</a:t>
              </a:r>
            </a:p>
          </p:txBody>
        </p:sp>
      </p:grpSp>
      <p:grpSp>
        <p:nvGrpSpPr>
          <p:cNvPr id="43" name="Groupe 42">
            <a:extLst>
              <a:ext uri="{FF2B5EF4-FFF2-40B4-BE49-F238E27FC236}">
                <a16:creationId xmlns:a16="http://schemas.microsoft.com/office/drawing/2014/main" id="{2D4EC77C-64CB-49AD-88B3-6ACE9391CF9D}"/>
              </a:ext>
            </a:extLst>
          </p:cNvPr>
          <p:cNvGrpSpPr/>
          <p:nvPr/>
        </p:nvGrpSpPr>
        <p:grpSpPr>
          <a:xfrm>
            <a:off x="6815658" y="1128029"/>
            <a:ext cx="1304476" cy="400110"/>
            <a:chOff x="574974" y="1142222"/>
            <a:chExt cx="1304476" cy="400110"/>
          </a:xfrm>
        </p:grpSpPr>
        <p:sp>
          <p:nvSpPr>
            <p:cNvPr id="44" name="Oval 13">
              <a:extLst>
                <a:ext uri="{FF2B5EF4-FFF2-40B4-BE49-F238E27FC236}">
                  <a16:creationId xmlns:a16="http://schemas.microsoft.com/office/drawing/2014/main" id="{6AC25FC0-70C8-4C7A-96D0-7ACA056FF7E5}"/>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45" name="TextBox 16">
              <a:extLst>
                <a:ext uri="{FF2B5EF4-FFF2-40B4-BE49-F238E27FC236}">
                  <a16:creationId xmlns:a16="http://schemas.microsoft.com/office/drawing/2014/main" id="{0FDD4568-5A7F-4E3F-9A06-4BEA9423BD24}"/>
                </a:ext>
              </a:extLst>
            </p:cNvPr>
            <p:cNvSpPr txBox="1"/>
            <p:nvPr/>
          </p:nvSpPr>
          <p:spPr>
            <a:xfrm>
              <a:off x="942270" y="1142222"/>
              <a:ext cx="937180"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Power</a:t>
              </a:r>
            </a:p>
          </p:txBody>
        </p:sp>
      </p:grpSp>
      <p:sp>
        <p:nvSpPr>
          <p:cNvPr id="33" name="ZoneTexte 32">
            <a:extLst>
              <a:ext uri="{FF2B5EF4-FFF2-40B4-BE49-F238E27FC236}">
                <a16:creationId xmlns:a16="http://schemas.microsoft.com/office/drawing/2014/main" id="{A04F6EB4-4537-4D93-85A9-2839B1215E8C}"/>
              </a:ext>
            </a:extLst>
          </p:cNvPr>
          <p:cNvSpPr txBox="1"/>
          <p:nvPr/>
        </p:nvSpPr>
        <p:spPr>
          <a:xfrm>
            <a:off x="7089496" y="1821723"/>
            <a:ext cx="4776508" cy="400110"/>
          </a:xfrm>
          <a:prstGeom prst="rect">
            <a:avLst/>
          </a:prstGeom>
          <a:noFill/>
        </p:spPr>
        <p:txBody>
          <a:bodyPr wrap="square" rtlCol="0">
            <a:spAutoFit/>
          </a:bodyPr>
          <a:lstStyle/>
          <a:p>
            <a:r>
              <a:rPr lang="en-US" sz="2000" dirty="0"/>
              <a:t>Initial value of dominance : </a:t>
            </a:r>
            <a:r>
              <a:rPr lang="en-US" sz="2000" b="1" dirty="0"/>
              <a:t>POW </a:t>
            </a:r>
            <a:r>
              <a:rPr lang="en-US" sz="2000" b="1" dirty="0">
                <a:ea typeface="Cambria Math" panose="02040503050406030204" pitchFamily="18" charset="0"/>
              </a:rPr>
              <a:t>∊ [O,1]</a:t>
            </a:r>
          </a:p>
        </p:txBody>
      </p:sp>
      <p:sp>
        <p:nvSpPr>
          <p:cNvPr id="2" name="Espace réservé du numéro de diapositive 1">
            <a:extLst>
              <a:ext uri="{FF2B5EF4-FFF2-40B4-BE49-F238E27FC236}">
                <a16:creationId xmlns:a16="http://schemas.microsoft.com/office/drawing/2014/main" id="{930757D6-34FA-43CE-B299-669EC49721DA}"/>
              </a:ext>
            </a:extLst>
          </p:cNvPr>
          <p:cNvSpPr>
            <a:spLocks noGrp="1"/>
          </p:cNvSpPr>
          <p:nvPr>
            <p:ph type="sldNum" sz="quarter" idx="12"/>
          </p:nvPr>
        </p:nvSpPr>
        <p:spPr/>
        <p:txBody>
          <a:bodyPr/>
          <a:lstStyle/>
          <a:p>
            <a:r>
              <a:rPr lang="fr-FR" dirty="0"/>
              <a:t>6</a:t>
            </a:r>
          </a:p>
        </p:txBody>
      </p:sp>
      <p:sp>
        <p:nvSpPr>
          <p:cNvPr id="87" name="Flèche : haut 86">
            <a:extLst>
              <a:ext uri="{FF2B5EF4-FFF2-40B4-BE49-F238E27FC236}">
                <a16:creationId xmlns:a16="http://schemas.microsoft.com/office/drawing/2014/main" id="{36864BCA-AB5E-42F4-B967-3801BCE5DB39}"/>
              </a:ext>
            </a:extLst>
          </p:cNvPr>
          <p:cNvSpPr/>
          <p:nvPr/>
        </p:nvSpPr>
        <p:spPr>
          <a:xfrm>
            <a:off x="455194" y="1575409"/>
            <a:ext cx="539646" cy="4453604"/>
          </a:xfrm>
          <a:prstGeom prst="upArrow">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8" name="Rectangle 87">
            <a:extLst>
              <a:ext uri="{FF2B5EF4-FFF2-40B4-BE49-F238E27FC236}">
                <a16:creationId xmlns:a16="http://schemas.microsoft.com/office/drawing/2014/main" id="{59767E61-2004-42E7-901F-19968EC9878D}"/>
              </a:ext>
            </a:extLst>
          </p:cNvPr>
          <p:cNvSpPr/>
          <p:nvPr/>
        </p:nvSpPr>
        <p:spPr>
          <a:xfrm>
            <a:off x="579515" y="3429000"/>
            <a:ext cx="269822" cy="2600013"/>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9" name="Flèche : haut 88">
            <a:extLst>
              <a:ext uri="{FF2B5EF4-FFF2-40B4-BE49-F238E27FC236}">
                <a16:creationId xmlns:a16="http://schemas.microsoft.com/office/drawing/2014/main" id="{BA83EA59-03D3-45DE-B581-1012AC314413}"/>
              </a:ext>
            </a:extLst>
          </p:cNvPr>
          <p:cNvSpPr/>
          <p:nvPr/>
        </p:nvSpPr>
        <p:spPr>
          <a:xfrm>
            <a:off x="455194" y="1575409"/>
            <a:ext cx="539646" cy="4453604"/>
          </a:xfrm>
          <a:prstGeom prst="upArrow">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0" name="Rectangle 89">
            <a:extLst>
              <a:ext uri="{FF2B5EF4-FFF2-40B4-BE49-F238E27FC236}">
                <a16:creationId xmlns:a16="http://schemas.microsoft.com/office/drawing/2014/main" id="{9D050317-7A31-47C1-A31B-42B84237F6A9}"/>
              </a:ext>
            </a:extLst>
          </p:cNvPr>
          <p:cNvSpPr/>
          <p:nvPr/>
        </p:nvSpPr>
        <p:spPr>
          <a:xfrm>
            <a:off x="594505" y="4130571"/>
            <a:ext cx="269822" cy="1898442"/>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1" name="ZoneTexte 90">
            <a:extLst>
              <a:ext uri="{FF2B5EF4-FFF2-40B4-BE49-F238E27FC236}">
                <a16:creationId xmlns:a16="http://schemas.microsoft.com/office/drawing/2014/main" id="{49E28501-FCE1-4FF8-BE25-1868D58696FD}"/>
              </a:ext>
            </a:extLst>
          </p:cNvPr>
          <p:cNvSpPr txBox="1"/>
          <p:nvPr/>
        </p:nvSpPr>
        <p:spPr>
          <a:xfrm>
            <a:off x="-3100" y="1586820"/>
            <a:ext cx="340158" cy="461665"/>
          </a:xfrm>
          <a:prstGeom prst="rect">
            <a:avLst/>
          </a:prstGeom>
          <a:noFill/>
        </p:spPr>
        <p:txBody>
          <a:bodyPr wrap="none" rtlCol="0">
            <a:spAutoFit/>
          </a:bodyPr>
          <a:lstStyle/>
          <a:p>
            <a:r>
              <a:rPr lang="fr-FR" sz="2400" b="1" dirty="0"/>
              <a:t>1</a:t>
            </a:r>
          </a:p>
        </p:txBody>
      </p:sp>
      <p:sp>
        <p:nvSpPr>
          <p:cNvPr id="92" name="ZoneTexte 91">
            <a:extLst>
              <a:ext uri="{FF2B5EF4-FFF2-40B4-BE49-F238E27FC236}">
                <a16:creationId xmlns:a16="http://schemas.microsoft.com/office/drawing/2014/main" id="{92465EFA-A7EE-45EF-94D8-A0635997674A}"/>
              </a:ext>
            </a:extLst>
          </p:cNvPr>
          <p:cNvSpPr txBox="1"/>
          <p:nvPr/>
        </p:nvSpPr>
        <p:spPr>
          <a:xfrm>
            <a:off x="210340" y="5771775"/>
            <a:ext cx="340158" cy="461665"/>
          </a:xfrm>
          <a:prstGeom prst="rect">
            <a:avLst/>
          </a:prstGeom>
          <a:noFill/>
        </p:spPr>
        <p:txBody>
          <a:bodyPr wrap="none" rtlCol="0">
            <a:spAutoFit/>
          </a:bodyPr>
          <a:lstStyle/>
          <a:p>
            <a:r>
              <a:rPr lang="fr-FR" sz="2400" b="1" dirty="0"/>
              <a:t>0</a:t>
            </a:r>
          </a:p>
        </p:txBody>
      </p:sp>
      <p:sp>
        <p:nvSpPr>
          <p:cNvPr id="93" name="ZoneTexte 92">
            <a:extLst>
              <a:ext uri="{FF2B5EF4-FFF2-40B4-BE49-F238E27FC236}">
                <a16:creationId xmlns:a16="http://schemas.microsoft.com/office/drawing/2014/main" id="{D5406922-03DE-47BD-8028-B1BFD466D4E0}"/>
              </a:ext>
            </a:extLst>
          </p:cNvPr>
          <p:cNvSpPr txBox="1"/>
          <p:nvPr/>
        </p:nvSpPr>
        <p:spPr>
          <a:xfrm>
            <a:off x="-21682" y="3200827"/>
            <a:ext cx="577402" cy="461665"/>
          </a:xfrm>
          <a:prstGeom prst="rect">
            <a:avLst/>
          </a:prstGeom>
          <a:noFill/>
        </p:spPr>
        <p:txBody>
          <a:bodyPr wrap="none" rtlCol="0">
            <a:spAutoFit/>
          </a:bodyPr>
          <a:lstStyle/>
          <a:p>
            <a:r>
              <a:rPr lang="fr-FR" sz="2400" b="1" dirty="0"/>
              <a:t>0.6</a:t>
            </a:r>
          </a:p>
        </p:txBody>
      </p:sp>
      <p:sp>
        <p:nvSpPr>
          <p:cNvPr id="49" name="ZoneTexte 48">
            <a:extLst>
              <a:ext uri="{FF2B5EF4-FFF2-40B4-BE49-F238E27FC236}">
                <a16:creationId xmlns:a16="http://schemas.microsoft.com/office/drawing/2014/main" id="{287CDA3E-76F0-4DD7-95F4-8B7CA2E840A0}"/>
              </a:ext>
            </a:extLst>
          </p:cNvPr>
          <p:cNvSpPr txBox="1"/>
          <p:nvPr/>
        </p:nvSpPr>
        <p:spPr>
          <a:xfrm>
            <a:off x="4589620" y="4642357"/>
            <a:ext cx="2191834" cy="707886"/>
          </a:xfrm>
          <a:prstGeom prst="rect">
            <a:avLst/>
          </a:prstGeom>
          <a:noFill/>
        </p:spPr>
        <p:txBody>
          <a:bodyPr wrap="square" rtlCol="0">
            <a:spAutoFit/>
          </a:bodyPr>
          <a:lstStyle/>
          <a:p>
            <a:r>
              <a:rPr lang="en-US" sz="2000" dirty="0">
                <a:solidFill>
                  <a:srgbClr val="FF0000"/>
                </a:solidFill>
              </a:rPr>
              <a:t>Values the agent </a:t>
            </a:r>
            <a:r>
              <a:rPr lang="en-US" sz="2000" b="1" dirty="0">
                <a:solidFill>
                  <a:srgbClr val="FF0000"/>
                </a:solidFill>
              </a:rPr>
              <a:t>doesn’t like</a:t>
            </a:r>
            <a:endParaRPr lang="en-US" sz="2000" dirty="0">
              <a:solidFill>
                <a:srgbClr val="FF0000"/>
              </a:solidFill>
            </a:endParaRPr>
          </a:p>
        </p:txBody>
      </p:sp>
      <p:sp>
        <p:nvSpPr>
          <p:cNvPr id="50" name="ZoneTexte 49">
            <a:extLst>
              <a:ext uri="{FF2B5EF4-FFF2-40B4-BE49-F238E27FC236}">
                <a16:creationId xmlns:a16="http://schemas.microsoft.com/office/drawing/2014/main" id="{4D9B38EF-FE5F-4A29-B633-E259FBB834E2}"/>
              </a:ext>
            </a:extLst>
          </p:cNvPr>
          <p:cNvSpPr txBox="1"/>
          <p:nvPr/>
        </p:nvSpPr>
        <p:spPr>
          <a:xfrm>
            <a:off x="4557417" y="2173289"/>
            <a:ext cx="1773045" cy="707886"/>
          </a:xfrm>
          <a:prstGeom prst="rect">
            <a:avLst/>
          </a:prstGeom>
          <a:noFill/>
        </p:spPr>
        <p:txBody>
          <a:bodyPr wrap="square" rtlCol="0">
            <a:spAutoFit/>
          </a:bodyPr>
          <a:lstStyle/>
          <a:p>
            <a:r>
              <a:rPr lang="en-US" sz="2000" dirty="0">
                <a:solidFill>
                  <a:schemeClr val="accent6"/>
                </a:solidFill>
              </a:rPr>
              <a:t>Values the agent </a:t>
            </a:r>
            <a:r>
              <a:rPr lang="en-US" sz="2000" b="1" dirty="0">
                <a:solidFill>
                  <a:schemeClr val="accent6"/>
                </a:solidFill>
              </a:rPr>
              <a:t>like</a:t>
            </a:r>
            <a:endParaRPr lang="en-US" sz="2000" dirty="0">
              <a:solidFill>
                <a:schemeClr val="accent6"/>
              </a:solidFill>
            </a:endParaRPr>
          </a:p>
        </p:txBody>
      </p:sp>
      <p:sp>
        <p:nvSpPr>
          <p:cNvPr id="51" name="ZoneTexte 50">
            <a:extLst>
              <a:ext uri="{FF2B5EF4-FFF2-40B4-BE49-F238E27FC236}">
                <a16:creationId xmlns:a16="http://schemas.microsoft.com/office/drawing/2014/main" id="{587B702A-16C1-4BA1-9D33-A4A75A8AFDB5}"/>
              </a:ext>
            </a:extLst>
          </p:cNvPr>
          <p:cNvSpPr txBox="1"/>
          <p:nvPr/>
        </p:nvSpPr>
        <p:spPr>
          <a:xfrm>
            <a:off x="8009686" y="3553759"/>
            <a:ext cx="3984809" cy="1200329"/>
          </a:xfrm>
          <a:prstGeom prst="rect">
            <a:avLst/>
          </a:prstGeom>
          <a:noFill/>
        </p:spPr>
        <p:txBody>
          <a:bodyPr wrap="none" rtlCol="0">
            <a:spAutoFit/>
          </a:bodyPr>
          <a:lstStyle/>
          <a:p>
            <a:pPr marL="342900" indent="-342900">
              <a:buFont typeface="Wingdings" panose="05000000000000000000" pitchFamily="2" charset="2"/>
              <a:buChar char="ü"/>
            </a:pPr>
            <a:r>
              <a:rPr lang="fr-FR" sz="2400" dirty="0"/>
              <a:t>I like </a:t>
            </a:r>
            <a:r>
              <a:rPr lang="fr-FR" sz="2400" b="1" i="1" dirty="0"/>
              <a:t>French</a:t>
            </a:r>
            <a:r>
              <a:rPr lang="fr-FR" sz="2400" dirty="0"/>
              <a:t> cuisine</a:t>
            </a:r>
          </a:p>
          <a:p>
            <a:endParaRPr lang="fr-FR" sz="2400" dirty="0"/>
          </a:p>
          <a:p>
            <a:pPr marL="342900" indent="-342900">
              <a:buFont typeface="Wingdings" panose="05000000000000000000" pitchFamily="2" charset="2"/>
              <a:buChar char="ü"/>
            </a:pPr>
            <a:r>
              <a:rPr lang="fr-FR" sz="2400" dirty="0"/>
              <a:t>I </a:t>
            </a:r>
            <a:r>
              <a:rPr lang="fr-FR" sz="2400" dirty="0" err="1"/>
              <a:t>don’t</a:t>
            </a:r>
            <a:r>
              <a:rPr lang="fr-FR" sz="2400" dirty="0"/>
              <a:t> like </a:t>
            </a:r>
            <a:r>
              <a:rPr lang="fr-FR" sz="2400" b="1" i="1" dirty="0" err="1"/>
              <a:t>Mexican</a:t>
            </a:r>
            <a:r>
              <a:rPr lang="fr-FR" sz="2400" dirty="0"/>
              <a:t> cuisine</a:t>
            </a:r>
            <a:endParaRPr lang="fr-FR" sz="2000" dirty="0"/>
          </a:p>
        </p:txBody>
      </p:sp>
      <p:sp>
        <p:nvSpPr>
          <p:cNvPr id="52" name="ZoneTexte 51">
            <a:extLst>
              <a:ext uri="{FF2B5EF4-FFF2-40B4-BE49-F238E27FC236}">
                <a16:creationId xmlns:a16="http://schemas.microsoft.com/office/drawing/2014/main" id="{5EC341AD-B1F2-4116-BCA4-50459BE214AA}"/>
              </a:ext>
            </a:extLst>
          </p:cNvPr>
          <p:cNvSpPr txBox="1"/>
          <p:nvPr/>
        </p:nvSpPr>
        <p:spPr>
          <a:xfrm>
            <a:off x="7944675" y="3122206"/>
            <a:ext cx="1269899" cy="461665"/>
          </a:xfrm>
          <a:prstGeom prst="rect">
            <a:avLst/>
          </a:prstGeom>
          <a:noFill/>
        </p:spPr>
        <p:txBody>
          <a:bodyPr wrap="none" rtlCol="0">
            <a:spAutoFit/>
          </a:bodyPr>
          <a:lstStyle/>
          <a:p>
            <a:r>
              <a:rPr lang="en-US" sz="2400" b="1" dirty="0">
                <a:solidFill>
                  <a:srgbClr val="0070C0"/>
                </a:solidFill>
              </a:rPr>
              <a:t>Example</a:t>
            </a:r>
          </a:p>
        </p:txBody>
      </p:sp>
      <p:grpSp>
        <p:nvGrpSpPr>
          <p:cNvPr id="116" name="Groupe 115">
            <a:extLst>
              <a:ext uri="{FF2B5EF4-FFF2-40B4-BE49-F238E27FC236}">
                <a16:creationId xmlns:a16="http://schemas.microsoft.com/office/drawing/2014/main" id="{46418270-98B0-4D05-AB9D-9C21A9539A0B}"/>
              </a:ext>
            </a:extLst>
          </p:cNvPr>
          <p:cNvGrpSpPr/>
          <p:nvPr/>
        </p:nvGrpSpPr>
        <p:grpSpPr>
          <a:xfrm>
            <a:off x="1041400" y="1752235"/>
            <a:ext cx="3427178" cy="4010287"/>
            <a:chOff x="843246" y="2203238"/>
            <a:chExt cx="3768221" cy="4339594"/>
          </a:xfrm>
        </p:grpSpPr>
        <p:sp>
          <p:nvSpPr>
            <p:cNvPr id="117" name="Oval 18">
              <a:extLst>
                <a:ext uri="{FF2B5EF4-FFF2-40B4-BE49-F238E27FC236}">
                  <a16:creationId xmlns:a16="http://schemas.microsoft.com/office/drawing/2014/main" id="{0F6D1539-14DC-47AC-ADF2-56A1AD386E5C}"/>
                </a:ext>
              </a:extLst>
            </p:cNvPr>
            <p:cNvSpPr/>
            <p:nvPr/>
          </p:nvSpPr>
          <p:spPr>
            <a:xfrm>
              <a:off x="2157609" y="4730035"/>
              <a:ext cx="1107559" cy="559192"/>
            </a:xfrm>
            <a:prstGeom prst="ellipse">
              <a:avLst/>
            </a:prstGeom>
            <a:solidFill>
              <a:srgbClr val="FF0000"/>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18" name="Oval 18">
              <a:extLst>
                <a:ext uri="{FF2B5EF4-FFF2-40B4-BE49-F238E27FC236}">
                  <a16:creationId xmlns:a16="http://schemas.microsoft.com/office/drawing/2014/main" id="{C251ACA9-4FFC-4062-A0FE-75F29A6DB97E}"/>
                </a:ext>
              </a:extLst>
            </p:cNvPr>
            <p:cNvSpPr/>
            <p:nvPr/>
          </p:nvSpPr>
          <p:spPr>
            <a:xfrm>
              <a:off x="3510982" y="5471080"/>
              <a:ext cx="1100485" cy="569386"/>
            </a:xfrm>
            <a:prstGeom prst="ellipse">
              <a:avLst/>
            </a:prstGeom>
            <a:solidFill>
              <a:srgbClr val="FF0000"/>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19" name="Oval 18">
              <a:extLst>
                <a:ext uri="{FF2B5EF4-FFF2-40B4-BE49-F238E27FC236}">
                  <a16:creationId xmlns:a16="http://schemas.microsoft.com/office/drawing/2014/main" id="{C96C849D-5F11-4A8C-884E-3993567ADA30}"/>
                </a:ext>
              </a:extLst>
            </p:cNvPr>
            <p:cNvSpPr/>
            <p:nvPr/>
          </p:nvSpPr>
          <p:spPr>
            <a:xfrm>
              <a:off x="869823" y="5471080"/>
              <a:ext cx="1107561" cy="569386"/>
            </a:xfrm>
            <a:prstGeom prst="ellipse">
              <a:avLst/>
            </a:prstGeom>
            <a:solidFill>
              <a:srgbClr val="FF0000"/>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20" name="Oval 18">
              <a:extLst>
                <a:ext uri="{FF2B5EF4-FFF2-40B4-BE49-F238E27FC236}">
                  <a16:creationId xmlns:a16="http://schemas.microsoft.com/office/drawing/2014/main" id="{1DE4BEC1-7BC3-4E86-B3B7-80015D4F6FDA}"/>
                </a:ext>
              </a:extLst>
            </p:cNvPr>
            <p:cNvSpPr/>
            <p:nvPr/>
          </p:nvSpPr>
          <p:spPr>
            <a:xfrm>
              <a:off x="871524" y="4016812"/>
              <a:ext cx="1107561" cy="559552"/>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21" name="Oval 18">
              <a:extLst>
                <a:ext uri="{FF2B5EF4-FFF2-40B4-BE49-F238E27FC236}">
                  <a16:creationId xmlns:a16="http://schemas.microsoft.com/office/drawing/2014/main" id="{F5B0B454-82EE-40CE-A043-8BAFEC812F7E}"/>
                </a:ext>
              </a:extLst>
            </p:cNvPr>
            <p:cNvSpPr/>
            <p:nvPr/>
          </p:nvSpPr>
          <p:spPr>
            <a:xfrm>
              <a:off x="3500284" y="4021641"/>
              <a:ext cx="1107561" cy="537808"/>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22" name="Oval 18">
              <a:extLst>
                <a:ext uri="{FF2B5EF4-FFF2-40B4-BE49-F238E27FC236}">
                  <a16:creationId xmlns:a16="http://schemas.microsoft.com/office/drawing/2014/main" id="{C1D03D56-A5D8-4ABE-88C8-98E5519D141D}"/>
                </a:ext>
              </a:extLst>
            </p:cNvPr>
            <p:cNvSpPr/>
            <p:nvPr/>
          </p:nvSpPr>
          <p:spPr>
            <a:xfrm>
              <a:off x="2130213" y="2203238"/>
              <a:ext cx="1107562" cy="570482"/>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23" name="Oval 18">
              <a:extLst>
                <a:ext uri="{FF2B5EF4-FFF2-40B4-BE49-F238E27FC236}">
                  <a16:creationId xmlns:a16="http://schemas.microsoft.com/office/drawing/2014/main" id="{9F3D83CF-6C19-42C1-AF0C-AB31CF498032}"/>
                </a:ext>
              </a:extLst>
            </p:cNvPr>
            <p:cNvSpPr/>
            <p:nvPr/>
          </p:nvSpPr>
          <p:spPr>
            <a:xfrm>
              <a:off x="2127579" y="3234132"/>
              <a:ext cx="1107561" cy="558099"/>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cxnSp>
          <p:nvCxnSpPr>
            <p:cNvPr id="124" name="Connecteur droit avec flèche 123">
              <a:extLst>
                <a:ext uri="{FF2B5EF4-FFF2-40B4-BE49-F238E27FC236}">
                  <a16:creationId xmlns:a16="http://schemas.microsoft.com/office/drawing/2014/main" id="{53C2E25B-324E-42BB-A123-4F15F7A407C0}"/>
                </a:ext>
              </a:extLst>
            </p:cNvPr>
            <p:cNvCxnSpPr>
              <a:cxnSpLocks/>
              <a:stCxn id="118" idx="1"/>
              <a:endCxn id="117" idx="5"/>
            </p:cNvCxnSpPr>
            <p:nvPr/>
          </p:nvCxnSpPr>
          <p:spPr>
            <a:xfrm flipH="1" flipV="1">
              <a:off x="3102970" y="5207335"/>
              <a:ext cx="569174" cy="3471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5" name="Connecteur droit avec flèche 124">
              <a:extLst>
                <a:ext uri="{FF2B5EF4-FFF2-40B4-BE49-F238E27FC236}">
                  <a16:creationId xmlns:a16="http://schemas.microsoft.com/office/drawing/2014/main" id="{E7401B1C-6012-4B97-BD91-BE61DBFED942}"/>
                </a:ext>
              </a:extLst>
            </p:cNvPr>
            <p:cNvCxnSpPr>
              <a:cxnSpLocks/>
              <a:stCxn id="117" idx="1"/>
              <a:endCxn id="120" idx="5"/>
            </p:cNvCxnSpPr>
            <p:nvPr/>
          </p:nvCxnSpPr>
          <p:spPr>
            <a:xfrm flipH="1" flipV="1">
              <a:off x="1816886" y="4494420"/>
              <a:ext cx="502921" cy="317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6" name="Connecteur droit avec flèche 125">
              <a:extLst>
                <a:ext uri="{FF2B5EF4-FFF2-40B4-BE49-F238E27FC236}">
                  <a16:creationId xmlns:a16="http://schemas.microsoft.com/office/drawing/2014/main" id="{02C2308C-D089-4876-99F5-2698EA40F4E4}"/>
                </a:ext>
              </a:extLst>
            </p:cNvPr>
            <p:cNvCxnSpPr>
              <a:cxnSpLocks/>
              <a:stCxn id="119" idx="0"/>
              <a:endCxn id="120" idx="4"/>
            </p:cNvCxnSpPr>
            <p:nvPr/>
          </p:nvCxnSpPr>
          <p:spPr>
            <a:xfrm flipV="1">
              <a:off x="1423604" y="4576364"/>
              <a:ext cx="1701" cy="8947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7" name="Connecteur droit avec flèche 126">
              <a:extLst>
                <a:ext uri="{FF2B5EF4-FFF2-40B4-BE49-F238E27FC236}">
                  <a16:creationId xmlns:a16="http://schemas.microsoft.com/office/drawing/2014/main" id="{1E9D22FF-E2F4-4B6A-B7B3-A31B70651CB7}"/>
                </a:ext>
              </a:extLst>
            </p:cNvPr>
            <p:cNvCxnSpPr>
              <a:cxnSpLocks/>
              <a:stCxn id="117" idx="7"/>
              <a:endCxn id="121" idx="3"/>
            </p:cNvCxnSpPr>
            <p:nvPr/>
          </p:nvCxnSpPr>
          <p:spPr>
            <a:xfrm flipV="1">
              <a:off x="3102970" y="4480689"/>
              <a:ext cx="559513" cy="3312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8" name="Connecteur droit avec flèche 127">
              <a:extLst>
                <a:ext uri="{FF2B5EF4-FFF2-40B4-BE49-F238E27FC236}">
                  <a16:creationId xmlns:a16="http://schemas.microsoft.com/office/drawing/2014/main" id="{EA98C874-C7A2-48C0-B466-8A80114344C5}"/>
                </a:ext>
              </a:extLst>
            </p:cNvPr>
            <p:cNvCxnSpPr>
              <a:cxnSpLocks/>
              <a:stCxn id="121" idx="1"/>
              <a:endCxn id="123" idx="4"/>
            </p:cNvCxnSpPr>
            <p:nvPr/>
          </p:nvCxnSpPr>
          <p:spPr>
            <a:xfrm flipH="1" flipV="1">
              <a:off x="2681360" y="3792231"/>
              <a:ext cx="981123" cy="30817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9" name="Connecteur droit avec flèche 128">
              <a:extLst>
                <a:ext uri="{FF2B5EF4-FFF2-40B4-BE49-F238E27FC236}">
                  <a16:creationId xmlns:a16="http://schemas.microsoft.com/office/drawing/2014/main" id="{6BA72BE1-1708-46E5-B3CA-BAC7D08C7696}"/>
                </a:ext>
              </a:extLst>
            </p:cNvPr>
            <p:cNvCxnSpPr>
              <a:cxnSpLocks/>
              <a:stCxn id="120" idx="7"/>
              <a:endCxn id="123" idx="4"/>
            </p:cNvCxnSpPr>
            <p:nvPr/>
          </p:nvCxnSpPr>
          <p:spPr>
            <a:xfrm flipV="1">
              <a:off x="1816886" y="3792231"/>
              <a:ext cx="864474" cy="3065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0" name="Connecteur droit avec flèche 129">
              <a:extLst>
                <a:ext uri="{FF2B5EF4-FFF2-40B4-BE49-F238E27FC236}">
                  <a16:creationId xmlns:a16="http://schemas.microsoft.com/office/drawing/2014/main" id="{880D7868-7152-40C7-8EF5-E100C28A48E0}"/>
                </a:ext>
              </a:extLst>
            </p:cNvPr>
            <p:cNvCxnSpPr>
              <a:cxnSpLocks/>
              <a:stCxn id="123" idx="0"/>
              <a:endCxn id="122" idx="4"/>
            </p:cNvCxnSpPr>
            <p:nvPr/>
          </p:nvCxnSpPr>
          <p:spPr>
            <a:xfrm flipV="1">
              <a:off x="2681360" y="2773720"/>
              <a:ext cx="2634" cy="4604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1" name="ZoneTexte 130">
              <a:extLst>
                <a:ext uri="{FF2B5EF4-FFF2-40B4-BE49-F238E27FC236}">
                  <a16:creationId xmlns:a16="http://schemas.microsoft.com/office/drawing/2014/main" id="{9C761227-F3A2-4789-ABC6-AE3B414C7B0B}"/>
                </a:ext>
              </a:extLst>
            </p:cNvPr>
            <p:cNvSpPr txBox="1"/>
            <p:nvPr/>
          </p:nvSpPr>
          <p:spPr>
            <a:xfrm>
              <a:off x="3792057" y="6142722"/>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0.16</a:t>
              </a:r>
            </a:p>
          </p:txBody>
        </p:sp>
        <p:sp>
          <p:nvSpPr>
            <p:cNvPr id="132" name="ZoneTexte 131">
              <a:extLst>
                <a:ext uri="{FF2B5EF4-FFF2-40B4-BE49-F238E27FC236}">
                  <a16:creationId xmlns:a16="http://schemas.microsoft.com/office/drawing/2014/main" id="{1AA9110B-3FCE-4ACB-A88C-C56BB7ACF917}"/>
                </a:ext>
              </a:extLst>
            </p:cNvPr>
            <p:cNvSpPr txBox="1"/>
            <p:nvPr/>
          </p:nvSpPr>
          <p:spPr>
            <a:xfrm>
              <a:off x="1169284" y="6139977"/>
              <a:ext cx="571210" cy="400110"/>
            </a:xfrm>
            <a:prstGeom prst="rect">
              <a:avLst/>
            </a:prstGeom>
            <a:noFill/>
          </p:spPr>
          <p:txBody>
            <a:bodyPr wrap="square" rtlCol="0">
              <a:spAutoFit/>
            </a:bodyPr>
            <a:lstStyle/>
            <a:p>
              <a:r>
                <a:rPr lang="fr-FR" sz="2000" b="1" dirty="0">
                  <a:latin typeface="+mj-lt"/>
                  <a:cs typeface="Arabic Typesetting" panose="03020402040406030203" pitchFamily="66" charset="-78"/>
                </a:rPr>
                <a:t>0.5</a:t>
              </a:r>
              <a:endParaRPr lang="fr-FR" b="1" dirty="0">
                <a:latin typeface="+mj-lt"/>
                <a:cs typeface="Arabic Typesetting" panose="03020402040406030203" pitchFamily="66" charset="-78"/>
              </a:endParaRPr>
            </a:p>
          </p:txBody>
        </p:sp>
        <p:sp>
          <p:nvSpPr>
            <p:cNvPr id="133" name="ZoneTexte 132">
              <a:extLst>
                <a:ext uri="{FF2B5EF4-FFF2-40B4-BE49-F238E27FC236}">
                  <a16:creationId xmlns:a16="http://schemas.microsoft.com/office/drawing/2014/main" id="{17807AD7-CA04-4497-BA8F-D6356B0F8805}"/>
                </a:ext>
              </a:extLst>
            </p:cNvPr>
            <p:cNvSpPr txBox="1"/>
            <p:nvPr/>
          </p:nvSpPr>
          <p:spPr>
            <a:xfrm>
              <a:off x="2355886" y="531358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0.33</a:t>
              </a:r>
            </a:p>
          </p:txBody>
        </p:sp>
        <p:sp>
          <p:nvSpPr>
            <p:cNvPr id="134" name="ZoneTexte 133">
              <a:extLst>
                <a:ext uri="{FF2B5EF4-FFF2-40B4-BE49-F238E27FC236}">
                  <a16:creationId xmlns:a16="http://schemas.microsoft.com/office/drawing/2014/main" id="{77634E5C-AC40-4371-8365-0B33F803948A}"/>
                </a:ext>
              </a:extLst>
            </p:cNvPr>
            <p:cNvSpPr txBox="1"/>
            <p:nvPr/>
          </p:nvSpPr>
          <p:spPr>
            <a:xfrm>
              <a:off x="843246" y="4593624"/>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135" name="ZoneTexte 134">
              <a:extLst>
                <a:ext uri="{FF2B5EF4-FFF2-40B4-BE49-F238E27FC236}">
                  <a16:creationId xmlns:a16="http://schemas.microsoft.com/office/drawing/2014/main" id="{AE10BC27-AC55-478D-840B-F2750D87E6E4}"/>
                </a:ext>
              </a:extLst>
            </p:cNvPr>
            <p:cNvSpPr txBox="1"/>
            <p:nvPr/>
          </p:nvSpPr>
          <p:spPr>
            <a:xfrm>
              <a:off x="3792058" y="4549860"/>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136" name="ZoneTexte 135">
              <a:extLst>
                <a:ext uri="{FF2B5EF4-FFF2-40B4-BE49-F238E27FC236}">
                  <a16:creationId xmlns:a16="http://schemas.microsoft.com/office/drawing/2014/main" id="{568F10E4-DC66-4D62-9998-E444E5C670CE}"/>
                </a:ext>
              </a:extLst>
            </p:cNvPr>
            <p:cNvSpPr txBox="1"/>
            <p:nvPr/>
          </p:nvSpPr>
          <p:spPr>
            <a:xfrm>
              <a:off x="2414927" y="387616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0.83</a:t>
              </a:r>
            </a:p>
          </p:txBody>
        </p:sp>
        <p:sp>
          <p:nvSpPr>
            <p:cNvPr id="137" name="ZoneTexte 136">
              <a:extLst>
                <a:ext uri="{FF2B5EF4-FFF2-40B4-BE49-F238E27FC236}">
                  <a16:creationId xmlns:a16="http://schemas.microsoft.com/office/drawing/2014/main" id="{7DF76059-94E0-4C27-9B5D-4BDF3A2569C1}"/>
                </a:ext>
              </a:extLst>
            </p:cNvPr>
            <p:cNvSpPr txBox="1"/>
            <p:nvPr/>
          </p:nvSpPr>
          <p:spPr>
            <a:xfrm>
              <a:off x="2370894" y="2699079"/>
              <a:ext cx="201057" cy="400110"/>
            </a:xfrm>
            <a:prstGeom prst="rect">
              <a:avLst/>
            </a:prstGeom>
            <a:noFill/>
          </p:spPr>
          <p:txBody>
            <a:bodyPr wrap="square" rtlCol="0">
              <a:spAutoFit/>
            </a:bodyPr>
            <a:lstStyle>
              <a:defPPr>
                <a:defRPr lang="fr-FR"/>
              </a:defPPr>
              <a:lvl1pPr>
                <a:defRPr b="1">
                  <a:solidFill>
                    <a:schemeClr val="tx1"/>
                  </a:solidFill>
                  <a:latin typeface="+mj-lt"/>
                  <a:cs typeface="Arabic Typesetting" panose="03020402040406030203" pitchFamily="66" charset="-78"/>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fr-FR" sz="2000" dirty="0"/>
                <a:t>1</a:t>
              </a:r>
            </a:p>
          </p:txBody>
        </p:sp>
        <p:sp>
          <p:nvSpPr>
            <p:cNvPr id="138" name="ZoneTexte 137">
              <a:extLst>
                <a:ext uri="{FF2B5EF4-FFF2-40B4-BE49-F238E27FC236}">
                  <a16:creationId xmlns:a16="http://schemas.microsoft.com/office/drawing/2014/main" id="{62525E0C-D758-406A-96BB-3EFC32AB0A35}"/>
                </a:ext>
              </a:extLst>
            </p:cNvPr>
            <p:cNvSpPr txBox="1"/>
            <p:nvPr/>
          </p:nvSpPr>
          <p:spPr>
            <a:xfrm>
              <a:off x="2238777" y="2269646"/>
              <a:ext cx="828112" cy="369333"/>
            </a:xfrm>
            <a:prstGeom prst="rect">
              <a:avLst/>
            </a:prstGeom>
            <a:noFill/>
          </p:spPr>
          <p:txBody>
            <a:bodyPr wrap="none" rtlCol="0">
              <a:spAutoFit/>
            </a:bodyPr>
            <a:lstStyle/>
            <a:p>
              <a:r>
                <a:rPr lang="en-US" b="1" dirty="0"/>
                <a:t>French</a:t>
              </a:r>
              <a:endParaRPr lang="fr-FR" dirty="0"/>
            </a:p>
          </p:txBody>
        </p:sp>
        <p:sp>
          <p:nvSpPr>
            <p:cNvPr id="139" name="ZoneTexte 138">
              <a:extLst>
                <a:ext uri="{FF2B5EF4-FFF2-40B4-BE49-F238E27FC236}">
                  <a16:creationId xmlns:a16="http://schemas.microsoft.com/office/drawing/2014/main" id="{06AC33BE-7010-4126-BFE0-ECA61A1CEAED}"/>
                </a:ext>
              </a:extLst>
            </p:cNvPr>
            <p:cNvSpPr txBox="1"/>
            <p:nvPr/>
          </p:nvSpPr>
          <p:spPr>
            <a:xfrm>
              <a:off x="2249123" y="3302698"/>
              <a:ext cx="786754" cy="369333"/>
            </a:xfrm>
            <a:prstGeom prst="rect">
              <a:avLst/>
            </a:prstGeom>
            <a:noFill/>
          </p:spPr>
          <p:txBody>
            <a:bodyPr wrap="none" rtlCol="0">
              <a:spAutoFit/>
            </a:bodyPr>
            <a:lstStyle/>
            <a:p>
              <a:r>
                <a:rPr lang="en-US" b="1" dirty="0"/>
                <a:t>Italian</a:t>
              </a:r>
              <a:endParaRPr lang="fr-FR" dirty="0"/>
            </a:p>
          </p:txBody>
        </p:sp>
        <p:sp>
          <p:nvSpPr>
            <p:cNvPr id="140" name="ZoneTexte 139">
              <a:extLst>
                <a:ext uri="{FF2B5EF4-FFF2-40B4-BE49-F238E27FC236}">
                  <a16:creationId xmlns:a16="http://schemas.microsoft.com/office/drawing/2014/main" id="{1565AFFE-F949-42F5-8A47-5077D60FF380}"/>
                </a:ext>
              </a:extLst>
            </p:cNvPr>
            <p:cNvSpPr txBox="1"/>
            <p:nvPr/>
          </p:nvSpPr>
          <p:spPr>
            <a:xfrm>
              <a:off x="3652409" y="4064487"/>
              <a:ext cx="785793" cy="369333"/>
            </a:xfrm>
            <a:prstGeom prst="rect">
              <a:avLst/>
            </a:prstGeom>
            <a:noFill/>
          </p:spPr>
          <p:txBody>
            <a:bodyPr wrap="none" rtlCol="0">
              <a:spAutoFit/>
            </a:bodyPr>
            <a:lstStyle/>
            <a:p>
              <a:r>
                <a:rPr lang="en-US" b="1"/>
                <a:t>Indian</a:t>
              </a:r>
              <a:endParaRPr lang="en-US" b="1" dirty="0"/>
            </a:p>
          </p:txBody>
        </p:sp>
        <p:sp>
          <p:nvSpPr>
            <p:cNvPr id="141" name="ZoneTexte 140">
              <a:extLst>
                <a:ext uri="{FF2B5EF4-FFF2-40B4-BE49-F238E27FC236}">
                  <a16:creationId xmlns:a16="http://schemas.microsoft.com/office/drawing/2014/main" id="{248C9C73-742C-4006-8464-7477AA701282}"/>
                </a:ext>
              </a:extLst>
            </p:cNvPr>
            <p:cNvSpPr txBox="1"/>
            <p:nvPr/>
          </p:nvSpPr>
          <p:spPr>
            <a:xfrm>
              <a:off x="2267104" y="4801313"/>
              <a:ext cx="862865" cy="369333"/>
            </a:xfrm>
            <a:prstGeom prst="rect">
              <a:avLst/>
            </a:prstGeom>
            <a:noFill/>
          </p:spPr>
          <p:txBody>
            <a:bodyPr wrap="none" rtlCol="0">
              <a:spAutoFit/>
            </a:bodyPr>
            <a:lstStyle/>
            <a:p>
              <a:r>
                <a:rPr lang="en-US" b="1"/>
                <a:t>Korean</a:t>
              </a:r>
              <a:endParaRPr lang="fr-FR" dirty="0"/>
            </a:p>
          </p:txBody>
        </p:sp>
        <p:sp>
          <p:nvSpPr>
            <p:cNvPr id="142" name="ZoneTexte 141">
              <a:extLst>
                <a:ext uri="{FF2B5EF4-FFF2-40B4-BE49-F238E27FC236}">
                  <a16:creationId xmlns:a16="http://schemas.microsoft.com/office/drawing/2014/main" id="{FCFF614D-7BFB-4E23-9B60-D859382008B0}"/>
                </a:ext>
              </a:extLst>
            </p:cNvPr>
            <p:cNvSpPr txBox="1"/>
            <p:nvPr/>
          </p:nvSpPr>
          <p:spPr>
            <a:xfrm>
              <a:off x="889892" y="4058919"/>
              <a:ext cx="992451" cy="369333"/>
            </a:xfrm>
            <a:prstGeom prst="rect">
              <a:avLst/>
            </a:prstGeom>
            <a:noFill/>
          </p:spPr>
          <p:txBody>
            <a:bodyPr wrap="none" rtlCol="0">
              <a:spAutoFit/>
            </a:bodyPr>
            <a:lstStyle/>
            <a:p>
              <a:r>
                <a:rPr lang="en-US" b="1" dirty="0"/>
                <a:t>Mexican</a:t>
              </a:r>
              <a:endParaRPr lang="fr-FR" dirty="0"/>
            </a:p>
          </p:txBody>
        </p:sp>
        <p:sp>
          <p:nvSpPr>
            <p:cNvPr id="143" name="ZoneTexte 142">
              <a:extLst>
                <a:ext uri="{FF2B5EF4-FFF2-40B4-BE49-F238E27FC236}">
                  <a16:creationId xmlns:a16="http://schemas.microsoft.com/office/drawing/2014/main" id="{4A51D97B-48AB-4219-9CC8-E19206CED222}"/>
                </a:ext>
              </a:extLst>
            </p:cNvPr>
            <p:cNvSpPr txBox="1"/>
            <p:nvPr/>
          </p:nvSpPr>
          <p:spPr>
            <a:xfrm>
              <a:off x="3494126" y="5546887"/>
              <a:ext cx="1058303" cy="369333"/>
            </a:xfrm>
            <a:prstGeom prst="rect">
              <a:avLst/>
            </a:prstGeom>
            <a:noFill/>
          </p:spPr>
          <p:txBody>
            <a:bodyPr wrap="none" rtlCol="0">
              <a:spAutoFit/>
            </a:bodyPr>
            <a:lstStyle/>
            <a:p>
              <a:r>
                <a:rPr lang="en-US" b="1"/>
                <a:t>Japanese</a:t>
              </a:r>
              <a:endParaRPr lang="fr-FR" dirty="0"/>
            </a:p>
          </p:txBody>
        </p:sp>
        <p:sp>
          <p:nvSpPr>
            <p:cNvPr id="144" name="ZoneTexte 143">
              <a:extLst>
                <a:ext uri="{FF2B5EF4-FFF2-40B4-BE49-F238E27FC236}">
                  <a16:creationId xmlns:a16="http://schemas.microsoft.com/office/drawing/2014/main" id="{7331CABF-D0E0-44DE-B5D3-104EB7C192B8}"/>
                </a:ext>
              </a:extLst>
            </p:cNvPr>
            <p:cNvSpPr txBox="1"/>
            <p:nvPr/>
          </p:nvSpPr>
          <p:spPr>
            <a:xfrm>
              <a:off x="908153" y="5542367"/>
              <a:ext cx="931665" cy="369333"/>
            </a:xfrm>
            <a:prstGeom prst="rect">
              <a:avLst/>
            </a:prstGeom>
            <a:noFill/>
          </p:spPr>
          <p:txBody>
            <a:bodyPr wrap="none" rtlCol="0">
              <a:spAutoFit/>
            </a:bodyPr>
            <a:lstStyle/>
            <a:p>
              <a:r>
                <a:rPr lang="en-US" b="1"/>
                <a:t>Chinese</a:t>
              </a:r>
              <a:endParaRPr lang="fr-FR" dirty="0"/>
            </a:p>
          </p:txBody>
        </p:sp>
      </p:grpSp>
    </p:spTree>
    <p:extLst>
      <p:ext uri="{BB962C8B-B14F-4D97-AF65-F5344CB8AC3E}">
        <p14:creationId xmlns:p14="http://schemas.microsoft.com/office/powerpoint/2010/main" val="18544577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5B5C947D-65B7-4C69-BB7E-A1016A39B8AC}"/>
              </a:ext>
            </a:extLst>
          </p:cNvPr>
          <p:cNvSpPr>
            <a:spLocks noGrp="1"/>
          </p:cNvSpPr>
          <p:nvPr>
            <p:ph type="title"/>
          </p:nvPr>
        </p:nvSpPr>
        <p:spPr>
          <a:xfrm>
            <a:off x="346276" y="205142"/>
            <a:ext cx="11270750" cy="1064475"/>
          </a:xfrm>
        </p:spPr>
        <p:txBody>
          <a:bodyPr>
            <a:normAutofit/>
          </a:body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acceptability (concession)</a:t>
            </a:r>
            <a:endParaRPr lang="fr-FR" sz="3200" b="1" cap="all" dirty="0">
              <a:solidFill>
                <a:srgbClr val="002060"/>
              </a:solidFill>
              <a:latin typeface="Open Sans" panose="020B0606030504020204" pitchFamily="34" charset="0"/>
            </a:endParaRPr>
          </a:p>
        </p:txBody>
      </p:sp>
      <p:grpSp>
        <p:nvGrpSpPr>
          <p:cNvPr id="42" name="Groupe 41">
            <a:extLst>
              <a:ext uri="{FF2B5EF4-FFF2-40B4-BE49-F238E27FC236}">
                <a16:creationId xmlns:a16="http://schemas.microsoft.com/office/drawing/2014/main" id="{1EF2A7D5-89B9-4FC5-BBFF-34DA9E3FCEF1}"/>
              </a:ext>
            </a:extLst>
          </p:cNvPr>
          <p:cNvGrpSpPr/>
          <p:nvPr/>
        </p:nvGrpSpPr>
        <p:grpSpPr>
          <a:xfrm>
            <a:off x="574974" y="1142222"/>
            <a:ext cx="1958950" cy="400110"/>
            <a:chOff x="574974" y="1142222"/>
            <a:chExt cx="1958950" cy="400110"/>
          </a:xfrm>
        </p:grpSpPr>
        <p:sp>
          <p:nvSpPr>
            <p:cNvPr id="40" name="Oval 13">
              <a:extLst>
                <a:ext uri="{FF2B5EF4-FFF2-40B4-BE49-F238E27FC236}">
                  <a16:creationId xmlns:a16="http://schemas.microsoft.com/office/drawing/2014/main" id="{CF997E59-3701-4085-8AEA-D49A7E9A5E97}"/>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41" name="TextBox 16">
              <a:extLst>
                <a:ext uri="{FF2B5EF4-FFF2-40B4-BE49-F238E27FC236}">
                  <a16:creationId xmlns:a16="http://schemas.microsoft.com/office/drawing/2014/main" id="{A03755D1-C3B5-4CBE-8377-EBF342F4D42C}"/>
                </a:ext>
              </a:extLst>
            </p:cNvPr>
            <p:cNvSpPr txBox="1"/>
            <p:nvPr/>
          </p:nvSpPr>
          <p:spPr>
            <a:xfrm>
              <a:off x="942270" y="1142222"/>
              <a:ext cx="1591654"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Preferences</a:t>
              </a:r>
            </a:p>
          </p:txBody>
        </p:sp>
      </p:grpSp>
      <p:grpSp>
        <p:nvGrpSpPr>
          <p:cNvPr id="55" name="Groupe 54">
            <a:extLst>
              <a:ext uri="{FF2B5EF4-FFF2-40B4-BE49-F238E27FC236}">
                <a16:creationId xmlns:a16="http://schemas.microsoft.com/office/drawing/2014/main" id="{6C0FF786-C98D-4B2E-B43C-021A24C4B37A}"/>
              </a:ext>
            </a:extLst>
          </p:cNvPr>
          <p:cNvGrpSpPr/>
          <p:nvPr/>
        </p:nvGrpSpPr>
        <p:grpSpPr>
          <a:xfrm>
            <a:off x="6815658" y="1128029"/>
            <a:ext cx="1304476" cy="400110"/>
            <a:chOff x="574974" y="1142222"/>
            <a:chExt cx="1304476" cy="400110"/>
          </a:xfrm>
        </p:grpSpPr>
        <p:sp>
          <p:nvSpPr>
            <p:cNvPr id="56" name="Oval 13">
              <a:extLst>
                <a:ext uri="{FF2B5EF4-FFF2-40B4-BE49-F238E27FC236}">
                  <a16:creationId xmlns:a16="http://schemas.microsoft.com/office/drawing/2014/main" id="{4D3D2D4D-0452-40DC-A8CD-FB10F1910331}"/>
                </a:ext>
              </a:extLst>
            </p:cNvPr>
            <p:cNvSpPr/>
            <p:nvPr/>
          </p:nvSpPr>
          <p:spPr>
            <a:xfrm>
              <a:off x="574974" y="1213334"/>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57" name="TextBox 16">
              <a:extLst>
                <a:ext uri="{FF2B5EF4-FFF2-40B4-BE49-F238E27FC236}">
                  <a16:creationId xmlns:a16="http://schemas.microsoft.com/office/drawing/2014/main" id="{C9B3CE2C-9913-44C6-A9AC-1F2983757E9F}"/>
                </a:ext>
              </a:extLst>
            </p:cNvPr>
            <p:cNvSpPr txBox="1"/>
            <p:nvPr/>
          </p:nvSpPr>
          <p:spPr>
            <a:xfrm>
              <a:off x="942270" y="1142222"/>
              <a:ext cx="937180" cy="400110"/>
            </a:xfrm>
            <a:prstGeom prst="rect">
              <a:avLst/>
            </a:prstGeom>
            <a:noFill/>
          </p:spPr>
          <p:txBody>
            <a:bodyPr wrap="none" rtlCol="0" anchor="ctr">
              <a:spAutoFit/>
            </a:bodyPr>
            <a:lstStyle>
              <a:defPPr>
                <a:defRPr lang="fr-FR"/>
              </a:defPPr>
              <a:lvl1pPr>
                <a:defRPr sz="2000" b="1">
                  <a:solidFill>
                    <a:schemeClr val="accent4"/>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Open Sans" panose="020B0606030504020204"/>
                </a:rPr>
                <a:t>Power</a:t>
              </a:r>
            </a:p>
          </p:txBody>
        </p:sp>
      </p:grpSp>
      <p:sp>
        <p:nvSpPr>
          <p:cNvPr id="58" name="ZoneTexte 57">
            <a:extLst>
              <a:ext uri="{FF2B5EF4-FFF2-40B4-BE49-F238E27FC236}">
                <a16:creationId xmlns:a16="http://schemas.microsoft.com/office/drawing/2014/main" id="{F5609B1D-2285-4914-B2D3-DD4EA832CB59}"/>
              </a:ext>
            </a:extLst>
          </p:cNvPr>
          <p:cNvSpPr txBox="1"/>
          <p:nvPr/>
        </p:nvSpPr>
        <p:spPr>
          <a:xfrm>
            <a:off x="7089496" y="1821723"/>
            <a:ext cx="4776508" cy="400110"/>
          </a:xfrm>
          <a:prstGeom prst="rect">
            <a:avLst/>
          </a:prstGeom>
          <a:noFill/>
        </p:spPr>
        <p:txBody>
          <a:bodyPr wrap="square" rtlCol="0">
            <a:spAutoFit/>
          </a:bodyPr>
          <a:lstStyle/>
          <a:p>
            <a:r>
              <a:rPr lang="en-US" sz="2000" dirty="0"/>
              <a:t>Initial value of dominance : </a:t>
            </a:r>
            <a:r>
              <a:rPr lang="en-US" sz="2000" b="1" dirty="0"/>
              <a:t>POW </a:t>
            </a:r>
            <a:r>
              <a:rPr lang="en-US" sz="2000" b="1" dirty="0">
                <a:ea typeface="Cambria Math" panose="02040503050406030204" pitchFamily="18" charset="0"/>
              </a:rPr>
              <a:t>∊ [O,1]</a:t>
            </a:r>
          </a:p>
        </p:txBody>
      </p:sp>
      <p:sp>
        <p:nvSpPr>
          <p:cNvPr id="60" name="ZoneTexte 59">
            <a:extLst>
              <a:ext uri="{FF2B5EF4-FFF2-40B4-BE49-F238E27FC236}">
                <a16:creationId xmlns:a16="http://schemas.microsoft.com/office/drawing/2014/main" id="{C9B77842-F8B7-482F-A03E-C4D641FBF1FB}"/>
              </a:ext>
            </a:extLst>
          </p:cNvPr>
          <p:cNvSpPr txBox="1"/>
          <p:nvPr/>
        </p:nvSpPr>
        <p:spPr>
          <a:xfrm>
            <a:off x="7495209" y="2466058"/>
            <a:ext cx="2153731" cy="461665"/>
          </a:xfrm>
          <a:prstGeom prst="rect">
            <a:avLst/>
          </a:prstGeom>
          <a:noFill/>
        </p:spPr>
        <p:txBody>
          <a:bodyPr wrap="none" rtlCol="0">
            <a:spAutoFit/>
          </a:bodyPr>
          <a:lstStyle/>
          <a:p>
            <a:r>
              <a:rPr lang="en-US" sz="2400" b="1" dirty="0">
                <a:solidFill>
                  <a:srgbClr val="0070C0"/>
                </a:solidFill>
              </a:rPr>
              <a:t>2. Acceptability</a:t>
            </a:r>
          </a:p>
        </p:txBody>
      </p:sp>
      <p:grpSp>
        <p:nvGrpSpPr>
          <p:cNvPr id="74" name="Groupe 73">
            <a:extLst>
              <a:ext uri="{FF2B5EF4-FFF2-40B4-BE49-F238E27FC236}">
                <a16:creationId xmlns:a16="http://schemas.microsoft.com/office/drawing/2014/main" id="{9A62A212-F162-42F3-8936-57A0568F473D}"/>
              </a:ext>
            </a:extLst>
          </p:cNvPr>
          <p:cNvGrpSpPr/>
          <p:nvPr/>
        </p:nvGrpSpPr>
        <p:grpSpPr>
          <a:xfrm>
            <a:off x="7752007" y="4087583"/>
            <a:ext cx="3601793" cy="2382204"/>
            <a:chOff x="1221222" y="7554"/>
            <a:chExt cx="9449522" cy="6246536"/>
          </a:xfrm>
        </p:grpSpPr>
        <p:cxnSp>
          <p:nvCxnSpPr>
            <p:cNvPr id="75" name="Connecteur droit avec flèche 74">
              <a:extLst>
                <a:ext uri="{FF2B5EF4-FFF2-40B4-BE49-F238E27FC236}">
                  <a16:creationId xmlns:a16="http://schemas.microsoft.com/office/drawing/2014/main" id="{333596F4-EBF1-47F7-A399-F4FB98258E82}"/>
                </a:ext>
              </a:extLst>
            </p:cNvPr>
            <p:cNvCxnSpPr>
              <a:cxnSpLocks/>
            </p:cNvCxnSpPr>
            <p:nvPr/>
          </p:nvCxnSpPr>
          <p:spPr>
            <a:xfrm flipV="1">
              <a:off x="2170936" y="812976"/>
              <a:ext cx="0" cy="4686933"/>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76" name="Connecteur droit avec flèche 75">
              <a:extLst>
                <a:ext uri="{FF2B5EF4-FFF2-40B4-BE49-F238E27FC236}">
                  <a16:creationId xmlns:a16="http://schemas.microsoft.com/office/drawing/2014/main" id="{22B9F741-FCFB-4F7E-A314-5334A945CA47}"/>
                </a:ext>
              </a:extLst>
            </p:cNvPr>
            <p:cNvCxnSpPr>
              <a:cxnSpLocks/>
            </p:cNvCxnSpPr>
            <p:nvPr/>
          </p:nvCxnSpPr>
          <p:spPr>
            <a:xfrm flipV="1">
              <a:off x="2177067" y="5479146"/>
              <a:ext cx="7696978" cy="0"/>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grpSp>
          <p:nvGrpSpPr>
            <p:cNvPr id="77" name="Groupe 76">
              <a:extLst>
                <a:ext uri="{FF2B5EF4-FFF2-40B4-BE49-F238E27FC236}">
                  <a16:creationId xmlns:a16="http://schemas.microsoft.com/office/drawing/2014/main" id="{5F53433D-8353-4B59-B338-8D21E1695C0B}"/>
                </a:ext>
              </a:extLst>
            </p:cNvPr>
            <p:cNvGrpSpPr/>
            <p:nvPr/>
          </p:nvGrpSpPr>
          <p:grpSpPr>
            <a:xfrm>
              <a:off x="2177068" y="2127969"/>
              <a:ext cx="6856971" cy="3284121"/>
              <a:chOff x="1741993" y="1788456"/>
              <a:chExt cx="6444584" cy="3515848"/>
            </a:xfrm>
          </p:grpSpPr>
          <p:cxnSp>
            <p:nvCxnSpPr>
              <p:cNvPr id="86" name="Connecteur droit 85">
                <a:extLst>
                  <a:ext uri="{FF2B5EF4-FFF2-40B4-BE49-F238E27FC236}">
                    <a16:creationId xmlns:a16="http://schemas.microsoft.com/office/drawing/2014/main" id="{9CBEADE9-42B5-4B41-AE54-8BFED1C5EE9B}"/>
                  </a:ext>
                </a:extLst>
              </p:cNvPr>
              <p:cNvCxnSpPr>
                <a:cxnSpLocks/>
              </p:cNvCxnSpPr>
              <p:nvPr/>
            </p:nvCxnSpPr>
            <p:spPr>
              <a:xfrm>
                <a:off x="1741993" y="1788456"/>
                <a:ext cx="2407533" cy="0"/>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Connecteur droit 86">
                <a:extLst>
                  <a:ext uri="{FF2B5EF4-FFF2-40B4-BE49-F238E27FC236}">
                    <a16:creationId xmlns:a16="http://schemas.microsoft.com/office/drawing/2014/main" id="{D9D3DF7A-D13F-4DEA-91E7-7FC359BD10F3}"/>
                  </a:ext>
                </a:extLst>
              </p:cNvPr>
              <p:cNvCxnSpPr>
                <a:cxnSpLocks/>
              </p:cNvCxnSpPr>
              <p:nvPr/>
            </p:nvCxnSpPr>
            <p:spPr>
              <a:xfrm>
                <a:off x="4149525" y="1788456"/>
                <a:ext cx="4037052" cy="3515848"/>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8" name="ZoneTexte 77">
              <a:extLst>
                <a:ext uri="{FF2B5EF4-FFF2-40B4-BE49-F238E27FC236}">
                  <a16:creationId xmlns:a16="http://schemas.microsoft.com/office/drawing/2014/main" id="{3D5EEF7B-95AC-4687-8D0D-D43EB14C3DCC}"/>
                </a:ext>
              </a:extLst>
            </p:cNvPr>
            <p:cNvSpPr txBox="1"/>
            <p:nvPr/>
          </p:nvSpPr>
          <p:spPr>
            <a:xfrm>
              <a:off x="9606707" y="5546203"/>
              <a:ext cx="1064037" cy="707887"/>
            </a:xfrm>
            <a:prstGeom prst="rect">
              <a:avLst/>
            </a:prstGeom>
            <a:noFill/>
          </p:spPr>
          <p:txBody>
            <a:bodyPr wrap="square" rtlCol="0">
              <a:spAutoFit/>
            </a:bodyPr>
            <a:lstStyle>
              <a:defPPr>
                <a:defRPr lang="fr-FR"/>
              </a:defPPr>
              <a:lvl1pPr>
                <a:defRPr b="0">
                  <a:latin typeface="Cambria Math" panose="02040503050406030204" pitchFamily="18" charset="0"/>
                  <a:ea typeface="Cambria Math" panose="02040503050406030204" pitchFamily="18" charset="0"/>
                </a:defRPr>
              </a:lvl1pPr>
            </a:lstStyle>
            <a:p>
              <a:r>
                <a:rPr lang="fr-FR" dirty="0"/>
                <a:t>t</a:t>
              </a:r>
            </a:p>
          </p:txBody>
        </p:sp>
        <p:sp>
          <p:nvSpPr>
            <p:cNvPr id="79" name="ZoneTexte 78">
              <a:extLst>
                <a:ext uri="{FF2B5EF4-FFF2-40B4-BE49-F238E27FC236}">
                  <a16:creationId xmlns:a16="http://schemas.microsoft.com/office/drawing/2014/main" id="{A32D883D-5B9F-4459-B3A5-AF72DF8A9548}"/>
                </a:ext>
              </a:extLst>
            </p:cNvPr>
            <p:cNvSpPr txBox="1"/>
            <p:nvPr/>
          </p:nvSpPr>
          <p:spPr>
            <a:xfrm>
              <a:off x="1221222" y="7554"/>
              <a:ext cx="3265549" cy="973184"/>
            </a:xfrm>
            <a:prstGeom prst="rect">
              <a:avLst/>
            </a:prstGeom>
            <a:noFill/>
          </p:spPr>
          <p:txBody>
            <a:bodyPr wrap="square" rtlCol="0">
              <a:spAutoFit/>
            </a:bodyPr>
            <a:lstStyle>
              <a:defPPr>
                <a:defRPr lang="fr-FR"/>
              </a:defPPr>
              <a:lvl1pPr>
                <a:defRPr sz="3200" b="0">
                  <a:latin typeface="Cambria Math" panose="02040503050406030204" pitchFamily="18" charset="0"/>
                  <a:ea typeface="Cambria Math" panose="02040503050406030204" pitchFamily="18" charset="0"/>
                </a:defRPr>
              </a:lvl1pPr>
            </a:lstStyle>
            <a:p>
              <a:r>
                <a:rPr lang="fr-FR" sz="1800" b="1" dirty="0"/>
                <a:t>Self(</a:t>
              </a:r>
              <a:r>
                <a:rPr lang="fr-FR" sz="1800" b="1" dirty="0" err="1"/>
                <a:t>pow,t</a:t>
              </a:r>
              <a:r>
                <a:rPr lang="fr-FR" sz="1800" b="1" dirty="0"/>
                <a:t>)</a:t>
              </a:r>
            </a:p>
          </p:txBody>
        </p:sp>
        <p:cxnSp>
          <p:nvCxnSpPr>
            <p:cNvPr id="80" name="Connecteur droit 79">
              <a:extLst>
                <a:ext uri="{FF2B5EF4-FFF2-40B4-BE49-F238E27FC236}">
                  <a16:creationId xmlns:a16="http://schemas.microsoft.com/office/drawing/2014/main" id="{48BA8709-E7F6-40F5-ABF0-FEBA7E8E772E}"/>
                </a:ext>
              </a:extLst>
            </p:cNvPr>
            <p:cNvCxnSpPr>
              <a:cxnSpLocks/>
            </p:cNvCxnSpPr>
            <p:nvPr/>
          </p:nvCxnSpPr>
          <p:spPr>
            <a:xfrm>
              <a:off x="4743846" y="1833940"/>
              <a:ext cx="1" cy="3640886"/>
            </a:xfrm>
            <a:prstGeom prst="line">
              <a:avLst/>
            </a:prstGeom>
            <a:ln w="28575"/>
          </p:spPr>
          <p:style>
            <a:lnRef idx="3">
              <a:schemeClr val="dk1"/>
            </a:lnRef>
            <a:fillRef idx="0">
              <a:schemeClr val="dk1"/>
            </a:fillRef>
            <a:effectRef idx="2">
              <a:schemeClr val="dk1"/>
            </a:effectRef>
            <a:fontRef idx="minor">
              <a:schemeClr val="tx1"/>
            </a:fontRef>
          </p:style>
        </p:cxnSp>
        <p:sp>
          <p:nvSpPr>
            <p:cNvPr id="81" name="ZoneTexte 80">
              <a:extLst>
                <a:ext uri="{FF2B5EF4-FFF2-40B4-BE49-F238E27FC236}">
                  <a16:creationId xmlns:a16="http://schemas.microsoft.com/office/drawing/2014/main" id="{A398776F-E5EC-4F87-9307-4A0368C58CFF}"/>
                </a:ext>
              </a:extLst>
            </p:cNvPr>
            <p:cNvSpPr txBox="1"/>
            <p:nvPr/>
          </p:nvSpPr>
          <p:spPr>
            <a:xfrm>
              <a:off x="4486771" y="1262140"/>
              <a:ext cx="1047913" cy="488919"/>
            </a:xfrm>
            <a:prstGeom prst="rect">
              <a:avLst/>
            </a:prstGeom>
            <a:noFill/>
          </p:spPr>
          <p:txBody>
            <a:bodyPr wrap="square" rtlCol="0">
              <a:spAutoFit/>
            </a:bodyPr>
            <a:lstStyle>
              <a:defPPr>
                <a:defRPr lang="fr-FR"/>
              </a:defPPr>
              <a:lvl1pPr>
                <a:defRPr sz="3200" b="1"/>
              </a:lvl1pPr>
            </a:lstStyle>
            <a:p>
              <a:r>
                <a:rPr lang="el-GR" sz="1800" b="0">
                  <a:latin typeface="Cambria Math" panose="02040503050406030204" pitchFamily="18" charset="0"/>
                  <a:ea typeface="Cambria Math" panose="02040503050406030204" pitchFamily="18" charset="0"/>
                </a:rPr>
                <a:t> </a:t>
              </a:r>
              <a:r>
                <a:rPr lang="el-GR" sz="1800">
                  <a:latin typeface="Cambria Math" panose="02040503050406030204" pitchFamily="18" charset="0"/>
                  <a:ea typeface="Cambria Math" panose="02040503050406030204" pitchFamily="18" charset="0"/>
                </a:rPr>
                <a:t>τ</a:t>
              </a:r>
              <a:endParaRPr lang="fr-FR" sz="1800" dirty="0">
                <a:latin typeface="Cambria Math" panose="02040503050406030204" pitchFamily="18" charset="0"/>
                <a:ea typeface="Cambria Math" panose="02040503050406030204" pitchFamily="18" charset="0"/>
              </a:endParaRPr>
            </a:p>
          </p:txBody>
        </p:sp>
        <p:sp>
          <p:nvSpPr>
            <p:cNvPr id="82" name="ZoneTexte 81">
              <a:extLst>
                <a:ext uri="{FF2B5EF4-FFF2-40B4-BE49-F238E27FC236}">
                  <a16:creationId xmlns:a16="http://schemas.microsoft.com/office/drawing/2014/main" id="{ABBAB1FE-B080-4C6D-8EB9-3C5D4215A1BC}"/>
                </a:ext>
              </a:extLst>
            </p:cNvPr>
            <p:cNvSpPr txBox="1"/>
            <p:nvPr/>
          </p:nvSpPr>
          <p:spPr>
            <a:xfrm>
              <a:off x="2219800" y="1201516"/>
              <a:ext cx="1801710" cy="973184"/>
            </a:xfrm>
            <a:prstGeom prst="rect">
              <a:avLst/>
            </a:prstGeom>
            <a:noFill/>
          </p:spPr>
          <p:txBody>
            <a:bodyPr wrap="square" rtlCol="0">
              <a:spAutoFit/>
            </a:bodyPr>
            <a:lstStyle>
              <a:defPPr>
                <a:defRPr lang="fr-FR"/>
              </a:defPPr>
              <a:lvl1pPr>
                <a:defRPr sz="3200" b="0">
                  <a:latin typeface="Cambria Math" panose="02040503050406030204" pitchFamily="18" charset="0"/>
                  <a:ea typeface="Cambria Math" panose="02040503050406030204" pitchFamily="18" charset="0"/>
                </a:defRPr>
              </a:lvl1pPr>
            </a:lstStyle>
            <a:p>
              <a:r>
                <a:rPr lang="fr-FR" sz="1800" b="1" dirty="0" err="1"/>
                <a:t>pow</a:t>
              </a:r>
              <a:r>
                <a:rPr lang="fr-FR" sz="1800" b="1" baseline="-25000" dirty="0" err="1"/>
                <a:t>a</a:t>
              </a:r>
              <a:endParaRPr lang="fr-FR" sz="1800" b="1" dirty="0"/>
            </a:p>
          </p:txBody>
        </p:sp>
        <p:cxnSp>
          <p:nvCxnSpPr>
            <p:cNvPr id="83" name="Connecteur droit 82">
              <a:extLst>
                <a:ext uri="{FF2B5EF4-FFF2-40B4-BE49-F238E27FC236}">
                  <a16:creationId xmlns:a16="http://schemas.microsoft.com/office/drawing/2014/main" id="{D8367071-DC64-4661-B498-DE6CC2CA0124}"/>
                </a:ext>
              </a:extLst>
            </p:cNvPr>
            <p:cNvCxnSpPr>
              <a:cxnSpLocks/>
            </p:cNvCxnSpPr>
            <p:nvPr/>
          </p:nvCxnSpPr>
          <p:spPr>
            <a:xfrm>
              <a:off x="2170937" y="3194613"/>
              <a:ext cx="2572909"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4" name="Connecteur droit 83">
              <a:extLst>
                <a:ext uri="{FF2B5EF4-FFF2-40B4-BE49-F238E27FC236}">
                  <a16:creationId xmlns:a16="http://schemas.microsoft.com/office/drawing/2014/main" id="{FC62F70C-4519-46C5-97CB-E7953B0DF12D}"/>
                </a:ext>
              </a:extLst>
            </p:cNvPr>
            <p:cNvCxnSpPr>
              <a:cxnSpLocks/>
            </p:cNvCxnSpPr>
            <p:nvPr/>
          </p:nvCxnSpPr>
          <p:spPr>
            <a:xfrm>
              <a:off x="4743845" y="3194613"/>
              <a:ext cx="2561591" cy="221747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5" name="ZoneTexte 84">
              <a:extLst>
                <a:ext uri="{FF2B5EF4-FFF2-40B4-BE49-F238E27FC236}">
                  <a16:creationId xmlns:a16="http://schemas.microsoft.com/office/drawing/2014/main" id="{0C1FE65C-5C5A-48AB-BD34-75BC42605323}"/>
                </a:ext>
              </a:extLst>
            </p:cNvPr>
            <p:cNvSpPr txBox="1"/>
            <p:nvPr/>
          </p:nvSpPr>
          <p:spPr>
            <a:xfrm>
              <a:off x="2219800" y="2327447"/>
              <a:ext cx="1904745" cy="867166"/>
            </a:xfrm>
            <a:prstGeom prst="rect">
              <a:avLst/>
            </a:prstGeom>
            <a:noFill/>
          </p:spPr>
          <p:txBody>
            <a:bodyPr wrap="square" rtlCol="0">
              <a:spAutoFit/>
            </a:bodyPr>
            <a:lstStyle>
              <a:defPPr>
                <a:defRPr lang="fr-FR"/>
              </a:defPPr>
              <a:lvl1pPr>
                <a:defRPr sz="3200" b="0">
                  <a:latin typeface="Cambria Math" panose="02040503050406030204" pitchFamily="18" charset="0"/>
                  <a:ea typeface="Cambria Math" panose="02040503050406030204" pitchFamily="18" charset="0"/>
                </a:defRPr>
              </a:lvl1pPr>
            </a:lstStyle>
            <a:p>
              <a:r>
                <a:rPr lang="fr-FR" sz="1800" b="1" dirty="0" err="1"/>
                <a:t>pow</a:t>
              </a:r>
              <a:r>
                <a:rPr lang="fr-FR" sz="1800" b="1" baseline="-25000" dirty="0" err="1"/>
                <a:t>b</a:t>
              </a:r>
              <a:endParaRPr lang="fr-FR" sz="1800" b="1" dirty="0"/>
            </a:p>
          </p:txBody>
        </p:sp>
      </p:grpSp>
      <p:sp>
        <p:nvSpPr>
          <p:cNvPr id="88" name="ZoneTexte 87">
            <a:extLst>
              <a:ext uri="{FF2B5EF4-FFF2-40B4-BE49-F238E27FC236}">
                <a16:creationId xmlns:a16="http://schemas.microsoft.com/office/drawing/2014/main" id="{1B2F7A9A-3447-403E-B6A5-B39B94E53B88}"/>
              </a:ext>
            </a:extLst>
          </p:cNvPr>
          <p:cNvSpPr txBox="1"/>
          <p:nvPr/>
        </p:nvSpPr>
        <p:spPr>
          <a:xfrm>
            <a:off x="7560220" y="2969652"/>
            <a:ext cx="4540340" cy="1015663"/>
          </a:xfrm>
          <a:prstGeom prst="rect">
            <a:avLst/>
          </a:prstGeom>
          <a:noFill/>
        </p:spPr>
        <p:txBody>
          <a:bodyPr wrap="square" rtlCol="0">
            <a:spAutoFit/>
          </a:bodyPr>
          <a:lstStyle/>
          <a:p>
            <a:pPr marL="285750" indent="-285750">
              <a:buFont typeface="Wingdings" panose="05000000000000000000" pitchFamily="2" charset="2"/>
              <a:buChar char="§"/>
            </a:pPr>
            <a:r>
              <a:rPr lang="en-US" sz="2000" dirty="0"/>
              <a:t>S: Set of satisfiable values </a:t>
            </a:r>
          </a:p>
          <a:p>
            <a:pPr marL="285750" indent="-285750">
              <a:buFont typeface="Wingdings" panose="05000000000000000000" pitchFamily="2" charset="2"/>
              <a:buChar char="§"/>
            </a:pPr>
            <a:r>
              <a:rPr lang="en-US" sz="2000" dirty="0"/>
              <a:t>Ac : Set of acceptable values</a:t>
            </a:r>
          </a:p>
          <a:p>
            <a:pPr marL="285750" indent="-285750">
              <a:buFont typeface="Wingdings" panose="05000000000000000000" pitchFamily="2" charset="2"/>
              <a:buChar char="§"/>
            </a:pPr>
            <a:r>
              <a:rPr lang="en-US" sz="2000" dirty="0"/>
              <a:t>M = S + Ac</a:t>
            </a:r>
          </a:p>
        </p:txBody>
      </p:sp>
      <p:sp>
        <p:nvSpPr>
          <p:cNvPr id="22" name="Espace réservé du numéro de diapositive 21">
            <a:extLst>
              <a:ext uri="{FF2B5EF4-FFF2-40B4-BE49-F238E27FC236}">
                <a16:creationId xmlns:a16="http://schemas.microsoft.com/office/drawing/2014/main" id="{B3E1921C-C73D-491C-9AC1-63DD2D745F8A}"/>
              </a:ext>
            </a:extLst>
          </p:cNvPr>
          <p:cNvSpPr>
            <a:spLocks noGrp="1"/>
          </p:cNvSpPr>
          <p:nvPr>
            <p:ph type="sldNum" sz="quarter" idx="12"/>
          </p:nvPr>
        </p:nvSpPr>
        <p:spPr>
          <a:xfrm>
            <a:off x="8610600" y="6356350"/>
            <a:ext cx="2743200" cy="365125"/>
          </a:xfrm>
        </p:spPr>
        <p:txBody>
          <a:bodyPr/>
          <a:lstStyle/>
          <a:p>
            <a:r>
              <a:rPr lang="fr-FR" dirty="0"/>
              <a:t>7</a:t>
            </a:r>
          </a:p>
        </p:txBody>
      </p:sp>
      <p:sp>
        <p:nvSpPr>
          <p:cNvPr id="103" name="Rectangle 102">
            <a:extLst>
              <a:ext uri="{FF2B5EF4-FFF2-40B4-BE49-F238E27FC236}">
                <a16:creationId xmlns:a16="http://schemas.microsoft.com/office/drawing/2014/main" id="{D4DEDB7D-13A8-4479-944A-8ECAA675240B}"/>
              </a:ext>
            </a:extLst>
          </p:cNvPr>
          <p:cNvSpPr/>
          <p:nvPr/>
        </p:nvSpPr>
        <p:spPr>
          <a:xfrm>
            <a:off x="579515" y="3429000"/>
            <a:ext cx="269822" cy="2600013"/>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4" name="Flèche : haut 103">
            <a:extLst>
              <a:ext uri="{FF2B5EF4-FFF2-40B4-BE49-F238E27FC236}">
                <a16:creationId xmlns:a16="http://schemas.microsoft.com/office/drawing/2014/main" id="{1B60E6DD-269A-4260-8C7E-CB5BE54F468D}"/>
              </a:ext>
            </a:extLst>
          </p:cNvPr>
          <p:cNvSpPr/>
          <p:nvPr/>
        </p:nvSpPr>
        <p:spPr>
          <a:xfrm>
            <a:off x="455194" y="1575409"/>
            <a:ext cx="539646" cy="4453604"/>
          </a:xfrm>
          <a:prstGeom prst="upArrow">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5" name="Rectangle 104">
            <a:extLst>
              <a:ext uri="{FF2B5EF4-FFF2-40B4-BE49-F238E27FC236}">
                <a16:creationId xmlns:a16="http://schemas.microsoft.com/office/drawing/2014/main" id="{C931566F-A563-405E-84CB-9BDAFA4DE1D7}"/>
              </a:ext>
            </a:extLst>
          </p:cNvPr>
          <p:cNvSpPr/>
          <p:nvPr/>
        </p:nvSpPr>
        <p:spPr>
          <a:xfrm>
            <a:off x="594505" y="4130571"/>
            <a:ext cx="269822" cy="1898442"/>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6" name="ZoneTexte 105">
            <a:extLst>
              <a:ext uri="{FF2B5EF4-FFF2-40B4-BE49-F238E27FC236}">
                <a16:creationId xmlns:a16="http://schemas.microsoft.com/office/drawing/2014/main" id="{12DFABF0-E92A-4752-A8D2-5B52F033E5A5}"/>
              </a:ext>
            </a:extLst>
          </p:cNvPr>
          <p:cNvSpPr txBox="1"/>
          <p:nvPr/>
        </p:nvSpPr>
        <p:spPr>
          <a:xfrm>
            <a:off x="-3100" y="1586820"/>
            <a:ext cx="340158" cy="461665"/>
          </a:xfrm>
          <a:prstGeom prst="rect">
            <a:avLst/>
          </a:prstGeom>
          <a:noFill/>
        </p:spPr>
        <p:txBody>
          <a:bodyPr wrap="none" rtlCol="0">
            <a:spAutoFit/>
          </a:bodyPr>
          <a:lstStyle/>
          <a:p>
            <a:r>
              <a:rPr lang="fr-FR" sz="2400" b="1" dirty="0"/>
              <a:t>1</a:t>
            </a:r>
          </a:p>
        </p:txBody>
      </p:sp>
      <p:sp>
        <p:nvSpPr>
          <p:cNvPr id="107" name="ZoneTexte 106">
            <a:extLst>
              <a:ext uri="{FF2B5EF4-FFF2-40B4-BE49-F238E27FC236}">
                <a16:creationId xmlns:a16="http://schemas.microsoft.com/office/drawing/2014/main" id="{049EC59B-42E7-43F3-8BC5-8666D9E37C61}"/>
              </a:ext>
            </a:extLst>
          </p:cNvPr>
          <p:cNvSpPr txBox="1"/>
          <p:nvPr/>
        </p:nvSpPr>
        <p:spPr>
          <a:xfrm>
            <a:off x="-21682" y="3200827"/>
            <a:ext cx="577402" cy="461665"/>
          </a:xfrm>
          <a:prstGeom prst="rect">
            <a:avLst/>
          </a:prstGeom>
          <a:noFill/>
        </p:spPr>
        <p:txBody>
          <a:bodyPr wrap="none" rtlCol="0">
            <a:spAutoFit/>
          </a:bodyPr>
          <a:lstStyle/>
          <a:p>
            <a:r>
              <a:rPr lang="fr-FR" sz="2400" b="1" dirty="0"/>
              <a:t>0.6</a:t>
            </a:r>
          </a:p>
        </p:txBody>
      </p:sp>
      <p:sp>
        <p:nvSpPr>
          <p:cNvPr id="111" name="Rectangle 110">
            <a:extLst>
              <a:ext uri="{FF2B5EF4-FFF2-40B4-BE49-F238E27FC236}">
                <a16:creationId xmlns:a16="http://schemas.microsoft.com/office/drawing/2014/main" id="{CB16B126-C78E-4D93-BD97-90A8388241C1}"/>
              </a:ext>
            </a:extLst>
          </p:cNvPr>
          <p:cNvSpPr/>
          <p:nvPr/>
        </p:nvSpPr>
        <p:spPr>
          <a:xfrm>
            <a:off x="1018634" y="1664989"/>
            <a:ext cx="3720225" cy="2327804"/>
          </a:xfrm>
          <a:prstGeom prst="rect">
            <a:avLst/>
          </a:prstGeom>
          <a:solidFill>
            <a:schemeClr val="accent1">
              <a:alpha val="3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3" name="Rectangle 112">
            <a:extLst>
              <a:ext uri="{FF2B5EF4-FFF2-40B4-BE49-F238E27FC236}">
                <a16:creationId xmlns:a16="http://schemas.microsoft.com/office/drawing/2014/main" id="{E93FC4A1-CB7E-4A2E-9E82-EAB5A7E1986D}"/>
              </a:ext>
            </a:extLst>
          </p:cNvPr>
          <p:cNvSpPr/>
          <p:nvPr/>
        </p:nvSpPr>
        <p:spPr>
          <a:xfrm>
            <a:off x="1010243" y="1678155"/>
            <a:ext cx="3728616" cy="2974950"/>
          </a:xfrm>
          <a:prstGeom prst="rect">
            <a:avLst/>
          </a:prstGeom>
          <a:solidFill>
            <a:schemeClr val="accent1">
              <a:alpha val="3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2" name="ZoneTexte 111">
            <a:extLst>
              <a:ext uri="{FF2B5EF4-FFF2-40B4-BE49-F238E27FC236}">
                <a16:creationId xmlns:a16="http://schemas.microsoft.com/office/drawing/2014/main" id="{460DFCCA-41EE-44D1-A866-160A7CC7D298}"/>
              </a:ext>
            </a:extLst>
          </p:cNvPr>
          <p:cNvSpPr txBox="1"/>
          <p:nvPr/>
        </p:nvSpPr>
        <p:spPr>
          <a:xfrm>
            <a:off x="5045694" y="1664988"/>
            <a:ext cx="1408591" cy="707886"/>
          </a:xfrm>
          <a:prstGeom prst="rect">
            <a:avLst/>
          </a:prstGeom>
          <a:noFill/>
        </p:spPr>
        <p:txBody>
          <a:bodyPr wrap="none" rtlCol="0">
            <a:spAutoFit/>
          </a:bodyPr>
          <a:lstStyle/>
          <a:p>
            <a:r>
              <a:rPr lang="fr-FR" sz="2000" b="1" i="1" dirty="0">
                <a:solidFill>
                  <a:schemeClr val="accent1"/>
                </a:solidFill>
              </a:rPr>
              <a:t>Acceptable </a:t>
            </a:r>
          </a:p>
          <a:p>
            <a:r>
              <a:rPr lang="fr-FR" sz="2000" b="1" i="1" dirty="0">
                <a:solidFill>
                  <a:schemeClr val="accent1"/>
                </a:solidFill>
              </a:rPr>
              <a:t>values</a:t>
            </a:r>
          </a:p>
        </p:txBody>
      </p:sp>
      <p:sp>
        <p:nvSpPr>
          <p:cNvPr id="114" name="ZoneTexte 113">
            <a:extLst>
              <a:ext uri="{FF2B5EF4-FFF2-40B4-BE49-F238E27FC236}">
                <a16:creationId xmlns:a16="http://schemas.microsoft.com/office/drawing/2014/main" id="{8216C6D7-FBAD-4305-B944-75735FE73FB3}"/>
              </a:ext>
            </a:extLst>
          </p:cNvPr>
          <p:cNvSpPr txBox="1"/>
          <p:nvPr/>
        </p:nvSpPr>
        <p:spPr>
          <a:xfrm>
            <a:off x="5141566" y="4376316"/>
            <a:ext cx="1452385" cy="400110"/>
          </a:xfrm>
          <a:prstGeom prst="rect">
            <a:avLst/>
          </a:prstGeom>
          <a:noFill/>
        </p:spPr>
        <p:txBody>
          <a:bodyPr wrap="none" rtlCol="0">
            <a:spAutoFit/>
          </a:bodyPr>
          <a:lstStyle/>
          <a:p>
            <a:r>
              <a:rPr lang="fr-FR" sz="2000" b="1" i="1" dirty="0">
                <a:solidFill>
                  <a:schemeClr val="accent1"/>
                </a:solidFill>
              </a:rPr>
              <a:t>Concessions</a:t>
            </a:r>
          </a:p>
        </p:txBody>
      </p:sp>
      <p:grpSp>
        <p:nvGrpSpPr>
          <p:cNvPr id="108" name="Groupe 107">
            <a:extLst>
              <a:ext uri="{FF2B5EF4-FFF2-40B4-BE49-F238E27FC236}">
                <a16:creationId xmlns:a16="http://schemas.microsoft.com/office/drawing/2014/main" id="{0F09F50A-FBED-4895-BFE2-38E3FBB30A86}"/>
              </a:ext>
            </a:extLst>
          </p:cNvPr>
          <p:cNvGrpSpPr/>
          <p:nvPr/>
        </p:nvGrpSpPr>
        <p:grpSpPr>
          <a:xfrm>
            <a:off x="1041400" y="1752235"/>
            <a:ext cx="3427178" cy="4010287"/>
            <a:chOff x="843246" y="2203238"/>
            <a:chExt cx="3768221" cy="4339594"/>
          </a:xfrm>
        </p:grpSpPr>
        <p:sp>
          <p:nvSpPr>
            <p:cNvPr id="109" name="Oval 18">
              <a:extLst>
                <a:ext uri="{FF2B5EF4-FFF2-40B4-BE49-F238E27FC236}">
                  <a16:creationId xmlns:a16="http://schemas.microsoft.com/office/drawing/2014/main" id="{2846A4A4-ECEE-4B2B-B2B8-4B890CE13171}"/>
                </a:ext>
              </a:extLst>
            </p:cNvPr>
            <p:cNvSpPr/>
            <p:nvPr/>
          </p:nvSpPr>
          <p:spPr>
            <a:xfrm>
              <a:off x="2157609" y="4730035"/>
              <a:ext cx="1107559" cy="559192"/>
            </a:xfrm>
            <a:prstGeom prst="ellipse">
              <a:avLst/>
            </a:prstGeom>
            <a:solidFill>
              <a:srgbClr val="FF0000"/>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10" name="Oval 18">
              <a:extLst>
                <a:ext uri="{FF2B5EF4-FFF2-40B4-BE49-F238E27FC236}">
                  <a16:creationId xmlns:a16="http://schemas.microsoft.com/office/drawing/2014/main" id="{CBE4EBB3-AFE7-483A-BA62-0DD926D987BF}"/>
                </a:ext>
              </a:extLst>
            </p:cNvPr>
            <p:cNvSpPr/>
            <p:nvPr/>
          </p:nvSpPr>
          <p:spPr>
            <a:xfrm>
              <a:off x="3510982" y="5471080"/>
              <a:ext cx="1100485" cy="569386"/>
            </a:xfrm>
            <a:prstGeom prst="ellipse">
              <a:avLst/>
            </a:prstGeom>
            <a:solidFill>
              <a:srgbClr val="FF0000"/>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15" name="Oval 18">
              <a:extLst>
                <a:ext uri="{FF2B5EF4-FFF2-40B4-BE49-F238E27FC236}">
                  <a16:creationId xmlns:a16="http://schemas.microsoft.com/office/drawing/2014/main" id="{8F581129-9461-4F86-94CC-097091CDD69F}"/>
                </a:ext>
              </a:extLst>
            </p:cNvPr>
            <p:cNvSpPr/>
            <p:nvPr/>
          </p:nvSpPr>
          <p:spPr>
            <a:xfrm>
              <a:off x="869823" y="5471080"/>
              <a:ext cx="1107561" cy="569386"/>
            </a:xfrm>
            <a:prstGeom prst="ellipse">
              <a:avLst/>
            </a:prstGeom>
            <a:solidFill>
              <a:srgbClr val="FF0000"/>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16" name="Oval 18">
              <a:extLst>
                <a:ext uri="{FF2B5EF4-FFF2-40B4-BE49-F238E27FC236}">
                  <a16:creationId xmlns:a16="http://schemas.microsoft.com/office/drawing/2014/main" id="{9E2D7C8B-7F3D-40E9-AF39-773556FF7944}"/>
                </a:ext>
              </a:extLst>
            </p:cNvPr>
            <p:cNvSpPr/>
            <p:nvPr/>
          </p:nvSpPr>
          <p:spPr>
            <a:xfrm>
              <a:off x="871524" y="4016812"/>
              <a:ext cx="1107561" cy="559552"/>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17" name="Oval 18">
              <a:extLst>
                <a:ext uri="{FF2B5EF4-FFF2-40B4-BE49-F238E27FC236}">
                  <a16:creationId xmlns:a16="http://schemas.microsoft.com/office/drawing/2014/main" id="{B6023163-AC15-477E-A3B9-1A501E18F062}"/>
                </a:ext>
              </a:extLst>
            </p:cNvPr>
            <p:cNvSpPr/>
            <p:nvPr/>
          </p:nvSpPr>
          <p:spPr>
            <a:xfrm>
              <a:off x="3500284" y="4021641"/>
              <a:ext cx="1107561" cy="537808"/>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18" name="Oval 18">
              <a:extLst>
                <a:ext uri="{FF2B5EF4-FFF2-40B4-BE49-F238E27FC236}">
                  <a16:creationId xmlns:a16="http://schemas.microsoft.com/office/drawing/2014/main" id="{0506F963-2A61-46DD-A161-4440E2C0C633}"/>
                </a:ext>
              </a:extLst>
            </p:cNvPr>
            <p:cNvSpPr/>
            <p:nvPr/>
          </p:nvSpPr>
          <p:spPr>
            <a:xfrm>
              <a:off x="2130213" y="2203238"/>
              <a:ext cx="1107562" cy="570482"/>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19" name="Oval 18">
              <a:extLst>
                <a:ext uri="{FF2B5EF4-FFF2-40B4-BE49-F238E27FC236}">
                  <a16:creationId xmlns:a16="http://schemas.microsoft.com/office/drawing/2014/main" id="{881252F1-0631-4406-84D6-8A396D9DBC8B}"/>
                </a:ext>
              </a:extLst>
            </p:cNvPr>
            <p:cNvSpPr/>
            <p:nvPr/>
          </p:nvSpPr>
          <p:spPr>
            <a:xfrm>
              <a:off x="2127579" y="3234132"/>
              <a:ext cx="1107561" cy="558099"/>
            </a:xfrm>
            <a:prstGeom prst="ellipse">
              <a:avLst/>
            </a:prstGeom>
            <a:solidFill>
              <a:schemeClr val="accent6"/>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cxnSp>
          <p:nvCxnSpPr>
            <p:cNvPr id="120" name="Connecteur droit avec flèche 119">
              <a:extLst>
                <a:ext uri="{FF2B5EF4-FFF2-40B4-BE49-F238E27FC236}">
                  <a16:creationId xmlns:a16="http://schemas.microsoft.com/office/drawing/2014/main" id="{BF01EB56-E869-4EF4-8CBA-4CFB14B94B53}"/>
                </a:ext>
              </a:extLst>
            </p:cNvPr>
            <p:cNvCxnSpPr>
              <a:cxnSpLocks/>
              <a:stCxn id="110" idx="1"/>
              <a:endCxn id="109" idx="5"/>
            </p:cNvCxnSpPr>
            <p:nvPr/>
          </p:nvCxnSpPr>
          <p:spPr>
            <a:xfrm flipH="1" flipV="1">
              <a:off x="3102970" y="5207335"/>
              <a:ext cx="569174" cy="3471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1" name="Connecteur droit avec flèche 120">
              <a:extLst>
                <a:ext uri="{FF2B5EF4-FFF2-40B4-BE49-F238E27FC236}">
                  <a16:creationId xmlns:a16="http://schemas.microsoft.com/office/drawing/2014/main" id="{D5D7F631-5E3C-43B0-A278-08EDA682989E}"/>
                </a:ext>
              </a:extLst>
            </p:cNvPr>
            <p:cNvCxnSpPr>
              <a:cxnSpLocks/>
              <a:stCxn id="109" idx="1"/>
              <a:endCxn id="116" idx="5"/>
            </p:cNvCxnSpPr>
            <p:nvPr/>
          </p:nvCxnSpPr>
          <p:spPr>
            <a:xfrm flipH="1" flipV="1">
              <a:off x="1816886" y="4494420"/>
              <a:ext cx="502921" cy="317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6AFB887D-CA90-49B3-BB91-A0F835DE6B33}"/>
                </a:ext>
              </a:extLst>
            </p:cNvPr>
            <p:cNvCxnSpPr>
              <a:cxnSpLocks/>
              <a:stCxn id="115" idx="0"/>
              <a:endCxn id="116" idx="4"/>
            </p:cNvCxnSpPr>
            <p:nvPr/>
          </p:nvCxnSpPr>
          <p:spPr>
            <a:xfrm flipV="1">
              <a:off x="1423604" y="4576364"/>
              <a:ext cx="1701" cy="8947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3" name="Connecteur droit avec flèche 122">
              <a:extLst>
                <a:ext uri="{FF2B5EF4-FFF2-40B4-BE49-F238E27FC236}">
                  <a16:creationId xmlns:a16="http://schemas.microsoft.com/office/drawing/2014/main" id="{130163B9-7A30-43FD-9501-2240A3465C3E}"/>
                </a:ext>
              </a:extLst>
            </p:cNvPr>
            <p:cNvCxnSpPr>
              <a:cxnSpLocks/>
              <a:stCxn id="109" idx="7"/>
              <a:endCxn id="117" idx="3"/>
            </p:cNvCxnSpPr>
            <p:nvPr/>
          </p:nvCxnSpPr>
          <p:spPr>
            <a:xfrm flipV="1">
              <a:off x="3102970" y="4480689"/>
              <a:ext cx="559513" cy="3312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4" name="Connecteur droit avec flèche 123">
              <a:extLst>
                <a:ext uri="{FF2B5EF4-FFF2-40B4-BE49-F238E27FC236}">
                  <a16:creationId xmlns:a16="http://schemas.microsoft.com/office/drawing/2014/main" id="{7F1FE167-6E81-45B1-8944-0FF75A3C72B9}"/>
                </a:ext>
              </a:extLst>
            </p:cNvPr>
            <p:cNvCxnSpPr>
              <a:cxnSpLocks/>
              <a:stCxn id="117" idx="1"/>
              <a:endCxn id="119" idx="4"/>
            </p:cNvCxnSpPr>
            <p:nvPr/>
          </p:nvCxnSpPr>
          <p:spPr>
            <a:xfrm flipH="1" flipV="1">
              <a:off x="2681360" y="3792231"/>
              <a:ext cx="981123" cy="30817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5" name="Connecteur droit avec flèche 124">
              <a:extLst>
                <a:ext uri="{FF2B5EF4-FFF2-40B4-BE49-F238E27FC236}">
                  <a16:creationId xmlns:a16="http://schemas.microsoft.com/office/drawing/2014/main" id="{045677C6-CE66-4413-BFF0-7F3C30996E7A}"/>
                </a:ext>
              </a:extLst>
            </p:cNvPr>
            <p:cNvCxnSpPr>
              <a:cxnSpLocks/>
              <a:stCxn id="116" idx="7"/>
              <a:endCxn id="119" idx="4"/>
            </p:cNvCxnSpPr>
            <p:nvPr/>
          </p:nvCxnSpPr>
          <p:spPr>
            <a:xfrm flipV="1">
              <a:off x="1816886" y="3792231"/>
              <a:ext cx="864474" cy="3065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6" name="Connecteur droit avec flèche 125">
              <a:extLst>
                <a:ext uri="{FF2B5EF4-FFF2-40B4-BE49-F238E27FC236}">
                  <a16:creationId xmlns:a16="http://schemas.microsoft.com/office/drawing/2014/main" id="{627D6233-FD7B-412D-85DC-02C0B2062CCD}"/>
                </a:ext>
              </a:extLst>
            </p:cNvPr>
            <p:cNvCxnSpPr>
              <a:cxnSpLocks/>
              <a:stCxn id="119" idx="0"/>
              <a:endCxn id="118" idx="4"/>
            </p:cNvCxnSpPr>
            <p:nvPr/>
          </p:nvCxnSpPr>
          <p:spPr>
            <a:xfrm flipV="1">
              <a:off x="2681360" y="2773720"/>
              <a:ext cx="2634" cy="4604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7" name="ZoneTexte 126">
              <a:extLst>
                <a:ext uri="{FF2B5EF4-FFF2-40B4-BE49-F238E27FC236}">
                  <a16:creationId xmlns:a16="http://schemas.microsoft.com/office/drawing/2014/main" id="{563FA2D2-0E23-4254-9CBB-D3929E1720A7}"/>
                </a:ext>
              </a:extLst>
            </p:cNvPr>
            <p:cNvSpPr txBox="1"/>
            <p:nvPr/>
          </p:nvSpPr>
          <p:spPr>
            <a:xfrm>
              <a:off x="3792057" y="6142722"/>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0.16</a:t>
              </a:r>
            </a:p>
          </p:txBody>
        </p:sp>
        <p:sp>
          <p:nvSpPr>
            <p:cNvPr id="128" name="ZoneTexte 127">
              <a:extLst>
                <a:ext uri="{FF2B5EF4-FFF2-40B4-BE49-F238E27FC236}">
                  <a16:creationId xmlns:a16="http://schemas.microsoft.com/office/drawing/2014/main" id="{DF989A42-FBA7-4EEE-8345-2E4118314A42}"/>
                </a:ext>
              </a:extLst>
            </p:cNvPr>
            <p:cNvSpPr txBox="1"/>
            <p:nvPr/>
          </p:nvSpPr>
          <p:spPr>
            <a:xfrm>
              <a:off x="1169284" y="6139977"/>
              <a:ext cx="571210" cy="400110"/>
            </a:xfrm>
            <a:prstGeom prst="rect">
              <a:avLst/>
            </a:prstGeom>
            <a:noFill/>
          </p:spPr>
          <p:txBody>
            <a:bodyPr wrap="square" rtlCol="0">
              <a:spAutoFit/>
            </a:bodyPr>
            <a:lstStyle/>
            <a:p>
              <a:r>
                <a:rPr lang="fr-FR" sz="2000" b="1" dirty="0">
                  <a:latin typeface="+mj-lt"/>
                  <a:cs typeface="Arabic Typesetting" panose="03020402040406030203" pitchFamily="66" charset="-78"/>
                </a:rPr>
                <a:t>0.5</a:t>
              </a:r>
              <a:endParaRPr lang="fr-FR" b="1" dirty="0">
                <a:latin typeface="+mj-lt"/>
                <a:cs typeface="Arabic Typesetting" panose="03020402040406030203" pitchFamily="66" charset="-78"/>
              </a:endParaRPr>
            </a:p>
          </p:txBody>
        </p:sp>
        <p:sp>
          <p:nvSpPr>
            <p:cNvPr id="129" name="ZoneTexte 128">
              <a:extLst>
                <a:ext uri="{FF2B5EF4-FFF2-40B4-BE49-F238E27FC236}">
                  <a16:creationId xmlns:a16="http://schemas.microsoft.com/office/drawing/2014/main" id="{969B1B73-1C96-49F6-AEF5-2512C8E9DC37}"/>
                </a:ext>
              </a:extLst>
            </p:cNvPr>
            <p:cNvSpPr txBox="1"/>
            <p:nvPr/>
          </p:nvSpPr>
          <p:spPr>
            <a:xfrm>
              <a:off x="2355886" y="531358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0.33</a:t>
              </a:r>
            </a:p>
          </p:txBody>
        </p:sp>
        <p:sp>
          <p:nvSpPr>
            <p:cNvPr id="130" name="ZoneTexte 129">
              <a:extLst>
                <a:ext uri="{FF2B5EF4-FFF2-40B4-BE49-F238E27FC236}">
                  <a16:creationId xmlns:a16="http://schemas.microsoft.com/office/drawing/2014/main" id="{F748C0D8-F4C6-43AD-A6DE-6369FA38E123}"/>
                </a:ext>
              </a:extLst>
            </p:cNvPr>
            <p:cNvSpPr txBox="1"/>
            <p:nvPr/>
          </p:nvSpPr>
          <p:spPr>
            <a:xfrm>
              <a:off x="843246" y="4593624"/>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131" name="ZoneTexte 130">
              <a:extLst>
                <a:ext uri="{FF2B5EF4-FFF2-40B4-BE49-F238E27FC236}">
                  <a16:creationId xmlns:a16="http://schemas.microsoft.com/office/drawing/2014/main" id="{DAB1C966-00D7-48F5-8FCE-6A20AB827309}"/>
                </a:ext>
              </a:extLst>
            </p:cNvPr>
            <p:cNvSpPr txBox="1"/>
            <p:nvPr/>
          </p:nvSpPr>
          <p:spPr>
            <a:xfrm>
              <a:off x="3792058" y="4549860"/>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0.66</a:t>
              </a:r>
            </a:p>
          </p:txBody>
        </p:sp>
        <p:sp>
          <p:nvSpPr>
            <p:cNvPr id="132" name="ZoneTexte 131">
              <a:extLst>
                <a:ext uri="{FF2B5EF4-FFF2-40B4-BE49-F238E27FC236}">
                  <a16:creationId xmlns:a16="http://schemas.microsoft.com/office/drawing/2014/main" id="{4F7FA3C6-BA90-4405-A6A9-F2D6FE5B0721}"/>
                </a:ext>
              </a:extLst>
            </p:cNvPr>
            <p:cNvSpPr txBox="1"/>
            <p:nvPr/>
          </p:nvSpPr>
          <p:spPr>
            <a:xfrm>
              <a:off x="2414927" y="3876161"/>
              <a:ext cx="711003" cy="400110"/>
            </a:xfrm>
            <a:prstGeom prst="rect">
              <a:avLst/>
            </a:prstGeom>
            <a:noFill/>
          </p:spPr>
          <p:txBody>
            <a:bodyPr wrap="square" rtlCol="0">
              <a:spAutoFit/>
            </a:bodyPr>
            <a:lstStyle/>
            <a:p>
              <a:r>
                <a:rPr lang="fr-FR" sz="2000" b="1" dirty="0">
                  <a:latin typeface="+mj-lt"/>
                  <a:cs typeface="Arabic Typesetting" panose="03020402040406030203" pitchFamily="66" charset="-78"/>
                </a:rPr>
                <a:t>0.83</a:t>
              </a:r>
            </a:p>
          </p:txBody>
        </p:sp>
        <p:sp>
          <p:nvSpPr>
            <p:cNvPr id="133" name="ZoneTexte 132">
              <a:extLst>
                <a:ext uri="{FF2B5EF4-FFF2-40B4-BE49-F238E27FC236}">
                  <a16:creationId xmlns:a16="http://schemas.microsoft.com/office/drawing/2014/main" id="{6775F16C-265C-45FC-99F1-2A289F146541}"/>
                </a:ext>
              </a:extLst>
            </p:cNvPr>
            <p:cNvSpPr txBox="1"/>
            <p:nvPr/>
          </p:nvSpPr>
          <p:spPr>
            <a:xfrm>
              <a:off x="2370894" y="2699079"/>
              <a:ext cx="201057" cy="400110"/>
            </a:xfrm>
            <a:prstGeom prst="rect">
              <a:avLst/>
            </a:prstGeom>
            <a:noFill/>
          </p:spPr>
          <p:txBody>
            <a:bodyPr wrap="square" rtlCol="0">
              <a:spAutoFit/>
            </a:bodyPr>
            <a:lstStyle>
              <a:defPPr>
                <a:defRPr lang="fr-FR"/>
              </a:defPPr>
              <a:lvl1pPr>
                <a:defRPr b="1">
                  <a:solidFill>
                    <a:schemeClr val="tx1"/>
                  </a:solidFill>
                  <a:latin typeface="+mj-lt"/>
                  <a:cs typeface="Arabic Typesetting" panose="03020402040406030203" pitchFamily="66" charset="-78"/>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fr-FR" sz="2000" dirty="0"/>
                <a:t>1</a:t>
              </a:r>
            </a:p>
          </p:txBody>
        </p:sp>
        <p:sp>
          <p:nvSpPr>
            <p:cNvPr id="134" name="ZoneTexte 133">
              <a:extLst>
                <a:ext uri="{FF2B5EF4-FFF2-40B4-BE49-F238E27FC236}">
                  <a16:creationId xmlns:a16="http://schemas.microsoft.com/office/drawing/2014/main" id="{E5C64C3F-2CE7-4F8C-9596-4540F51AA106}"/>
                </a:ext>
              </a:extLst>
            </p:cNvPr>
            <p:cNvSpPr txBox="1"/>
            <p:nvPr/>
          </p:nvSpPr>
          <p:spPr>
            <a:xfrm>
              <a:off x="2238777" y="2269646"/>
              <a:ext cx="828112" cy="369333"/>
            </a:xfrm>
            <a:prstGeom prst="rect">
              <a:avLst/>
            </a:prstGeom>
            <a:noFill/>
          </p:spPr>
          <p:txBody>
            <a:bodyPr wrap="none" rtlCol="0">
              <a:spAutoFit/>
            </a:bodyPr>
            <a:lstStyle/>
            <a:p>
              <a:r>
                <a:rPr lang="en-US" b="1" dirty="0"/>
                <a:t>French</a:t>
              </a:r>
              <a:endParaRPr lang="fr-FR" dirty="0"/>
            </a:p>
          </p:txBody>
        </p:sp>
        <p:sp>
          <p:nvSpPr>
            <p:cNvPr id="135" name="ZoneTexte 134">
              <a:extLst>
                <a:ext uri="{FF2B5EF4-FFF2-40B4-BE49-F238E27FC236}">
                  <a16:creationId xmlns:a16="http://schemas.microsoft.com/office/drawing/2014/main" id="{D07570A6-75AB-4AA5-8293-B4D20DF31EEE}"/>
                </a:ext>
              </a:extLst>
            </p:cNvPr>
            <p:cNvSpPr txBox="1"/>
            <p:nvPr/>
          </p:nvSpPr>
          <p:spPr>
            <a:xfrm>
              <a:off x="2249123" y="3302698"/>
              <a:ext cx="786754" cy="369333"/>
            </a:xfrm>
            <a:prstGeom prst="rect">
              <a:avLst/>
            </a:prstGeom>
            <a:noFill/>
          </p:spPr>
          <p:txBody>
            <a:bodyPr wrap="none" rtlCol="0">
              <a:spAutoFit/>
            </a:bodyPr>
            <a:lstStyle/>
            <a:p>
              <a:r>
                <a:rPr lang="en-US" b="1" dirty="0"/>
                <a:t>Italian</a:t>
              </a:r>
              <a:endParaRPr lang="fr-FR" dirty="0"/>
            </a:p>
          </p:txBody>
        </p:sp>
        <p:sp>
          <p:nvSpPr>
            <p:cNvPr id="136" name="ZoneTexte 135">
              <a:extLst>
                <a:ext uri="{FF2B5EF4-FFF2-40B4-BE49-F238E27FC236}">
                  <a16:creationId xmlns:a16="http://schemas.microsoft.com/office/drawing/2014/main" id="{42A2C511-F76C-4B6A-82C1-226C76838ECB}"/>
                </a:ext>
              </a:extLst>
            </p:cNvPr>
            <p:cNvSpPr txBox="1"/>
            <p:nvPr/>
          </p:nvSpPr>
          <p:spPr>
            <a:xfrm>
              <a:off x="3652409" y="4064487"/>
              <a:ext cx="785793" cy="369333"/>
            </a:xfrm>
            <a:prstGeom prst="rect">
              <a:avLst/>
            </a:prstGeom>
            <a:noFill/>
          </p:spPr>
          <p:txBody>
            <a:bodyPr wrap="none" rtlCol="0">
              <a:spAutoFit/>
            </a:bodyPr>
            <a:lstStyle/>
            <a:p>
              <a:r>
                <a:rPr lang="en-US" b="1"/>
                <a:t>Indian</a:t>
              </a:r>
              <a:endParaRPr lang="en-US" b="1" dirty="0"/>
            </a:p>
          </p:txBody>
        </p:sp>
        <p:sp>
          <p:nvSpPr>
            <p:cNvPr id="137" name="ZoneTexte 136">
              <a:extLst>
                <a:ext uri="{FF2B5EF4-FFF2-40B4-BE49-F238E27FC236}">
                  <a16:creationId xmlns:a16="http://schemas.microsoft.com/office/drawing/2014/main" id="{DA428A72-FDCA-4FED-BF35-9BCE197A37F9}"/>
                </a:ext>
              </a:extLst>
            </p:cNvPr>
            <p:cNvSpPr txBox="1"/>
            <p:nvPr/>
          </p:nvSpPr>
          <p:spPr>
            <a:xfrm>
              <a:off x="2267104" y="4801313"/>
              <a:ext cx="862865" cy="369333"/>
            </a:xfrm>
            <a:prstGeom prst="rect">
              <a:avLst/>
            </a:prstGeom>
            <a:noFill/>
          </p:spPr>
          <p:txBody>
            <a:bodyPr wrap="none" rtlCol="0">
              <a:spAutoFit/>
            </a:bodyPr>
            <a:lstStyle/>
            <a:p>
              <a:r>
                <a:rPr lang="en-US" b="1"/>
                <a:t>Korean</a:t>
              </a:r>
              <a:endParaRPr lang="fr-FR" dirty="0"/>
            </a:p>
          </p:txBody>
        </p:sp>
        <p:sp>
          <p:nvSpPr>
            <p:cNvPr id="138" name="ZoneTexte 137">
              <a:extLst>
                <a:ext uri="{FF2B5EF4-FFF2-40B4-BE49-F238E27FC236}">
                  <a16:creationId xmlns:a16="http://schemas.microsoft.com/office/drawing/2014/main" id="{F6C57C5C-F71A-485E-AE0E-E9438E3E1C53}"/>
                </a:ext>
              </a:extLst>
            </p:cNvPr>
            <p:cNvSpPr txBox="1"/>
            <p:nvPr/>
          </p:nvSpPr>
          <p:spPr>
            <a:xfrm>
              <a:off x="889892" y="4058919"/>
              <a:ext cx="992451" cy="369333"/>
            </a:xfrm>
            <a:prstGeom prst="rect">
              <a:avLst/>
            </a:prstGeom>
            <a:noFill/>
          </p:spPr>
          <p:txBody>
            <a:bodyPr wrap="none" rtlCol="0">
              <a:spAutoFit/>
            </a:bodyPr>
            <a:lstStyle/>
            <a:p>
              <a:r>
                <a:rPr lang="en-US" b="1" dirty="0"/>
                <a:t>Mexican</a:t>
              </a:r>
              <a:endParaRPr lang="fr-FR" dirty="0"/>
            </a:p>
          </p:txBody>
        </p:sp>
        <p:sp>
          <p:nvSpPr>
            <p:cNvPr id="139" name="ZoneTexte 138">
              <a:extLst>
                <a:ext uri="{FF2B5EF4-FFF2-40B4-BE49-F238E27FC236}">
                  <a16:creationId xmlns:a16="http://schemas.microsoft.com/office/drawing/2014/main" id="{73785797-299F-4962-A22B-FBE896D4C8B6}"/>
                </a:ext>
              </a:extLst>
            </p:cNvPr>
            <p:cNvSpPr txBox="1"/>
            <p:nvPr/>
          </p:nvSpPr>
          <p:spPr>
            <a:xfrm>
              <a:off x="3494126" y="5546887"/>
              <a:ext cx="1058303" cy="369333"/>
            </a:xfrm>
            <a:prstGeom prst="rect">
              <a:avLst/>
            </a:prstGeom>
            <a:noFill/>
          </p:spPr>
          <p:txBody>
            <a:bodyPr wrap="none" rtlCol="0">
              <a:spAutoFit/>
            </a:bodyPr>
            <a:lstStyle/>
            <a:p>
              <a:r>
                <a:rPr lang="en-US" b="1"/>
                <a:t>Japanese</a:t>
              </a:r>
              <a:endParaRPr lang="fr-FR" dirty="0"/>
            </a:p>
          </p:txBody>
        </p:sp>
        <p:sp>
          <p:nvSpPr>
            <p:cNvPr id="140" name="ZoneTexte 139">
              <a:extLst>
                <a:ext uri="{FF2B5EF4-FFF2-40B4-BE49-F238E27FC236}">
                  <a16:creationId xmlns:a16="http://schemas.microsoft.com/office/drawing/2014/main" id="{8CDB9119-CD94-464C-9ED6-92BC1A420F77}"/>
                </a:ext>
              </a:extLst>
            </p:cNvPr>
            <p:cNvSpPr txBox="1"/>
            <p:nvPr/>
          </p:nvSpPr>
          <p:spPr>
            <a:xfrm>
              <a:off x="908153" y="5542367"/>
              <a:ext cx="931665" cy="369333"/>
            </a:xfrm>
            <a:prstGeom prst="rect">
              <a:avLst/>
            </a:prstGeom>
            <a:noFill/>
          </p:spPr>
          <p:txBody>
            <a:bodyPr wrap="none" rtlCol="0">
              <a:spAutoFit/>
            </a:bodyPr>
            <a:lstStyle/>
            <a:p>
              <a:r>
                <a:rPr lang="en-US" b="1"/>
                <a:t>Chinese</a:t>
              </a:r>
              <a:endParaRPr lang="fr-FR" dirty="0"/>
            </a:p>
          </p:txBody>
        </p:sp>
      </p:grpSp>
    </p:spTree>
    <p:extLst>
      <p:ext uri="{BB962C8B-B14F-4D97-AF65-F5344CB8AC3E}">
        <p14:creationId xmlns:p14="http://schemas.microsoft.com/office/powerpoint/2010/main" val="117283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3"/>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1"/>
                                        </p:tgtEl>
                                        <p:attrNameLst>
                                          <p:attrName>style.visibility</p:attrName>
                                        </p:attrNameLst>
                                      </p:cBhvr>
                                      <p:to>
                                        <p:strVal val="hidden"/>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13" grpId="0" animBg="1"/>
      <p:bldP spid="11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7D4F64-BE38-4920-8E65-768A9BEFFFB5}"/>
              </a:ext>
            </a:extLst>
          </p:cNvPr>
          <p:cNvSpPr/>
          <p:nvPr/>
        </p:nvSpPr>
        <p:spPr>
          <a:xfrm>
            <a:off x="1462044" y="2678013"/>
            <a:ext cx="8577938" cy="315643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buClr>
                <a:srgbClr val="FFC000"/>
              </a:buClr>
              <a:buFont typeface="Wingdings" panose="05000000000000000000" pitchFamily="2" charset="2"/>
              <a:buChar char="ü"/>
            </a:pPr>
            <a:r>
              <a:rPr lang="en-US" sz="2400" dirty="0">
                <a:solidFill>
                  <a:prstClr val="black"/>
                </a:solidFill>
              </a:rPr>
              <a:t>Decision rules</a:t>
            </a:r>
          </a:p>
          <a:p>
            <a:pPr lvl="0">
              <a:buClr>
                <a:srgbClr val="FFC000"/>
              </a:buClr>
            </a:pPr>
            <a:endParaRPr lang="en-US" sz="2400" dirty="0">
              <a:solidFill>
                <a:prstClr val="black"/>
              </a:solidFill>
            </a:endParaRPr>
          </a:p>
          <a:p>
            <a:pPr marL="342900" lvl="0" indent="-342900">
              <a:buClr>
                <a:srgbClr val="FFC000"/>
              </a:buClr>
              <a:buFont typeface="Wingdings" panose="05000000000000000000" pitchFamily="2" charset="2"/>
              <a:buChar char="ü"/>
            </a:pPr>
            <a:r>
              <a:rPr lang="en-US" sz="2400" dirty="0">
                <a:solidFill>
                  <a:prstClr val="black"/>
                </a:solidFill>
              </a:rPr>
              <a:t>Define a priority in the choice of the utterance</a:t>
            </a:r>
          </a:p>
          <a:p>
            <a:pPr marL="800100" lvl="1" indent="-342900">
              <a:buClr>
                <a:srgbClr val="FFC000"/>
              </a:buClr>
              <a:buFont typeface="Wingdings" panose="05000000000000000000" pitchFamily="2" charset="2"/>
              <a:buChar char="ü"/>
            </a:pPr>
            <a:endParaRPr lang="en-US" sz="2400" b="1" dirty="0">
              <a:solidFill>
                <a:prstClr val="black"/>
              </a:solidFill>
            </a:endParaRPr>
          </a:p>
          <a:p>
            <a:pPr marL="800100" lvl="1" indent="-342900">
              <a:buClr>
                <a:srgbClr val="FFC000"/>
              </a:buClr>
              <a:buFont typeface="Wingdings" panose="05000000000000000000" pitchFamily="2" charset="2"/>
              <a:buChar char="ü"/>
            </a:pPr>
            <a:r>
              <a:rPr lang="en-US" sz="2400" b="1" dirty="0">
                <a:solidFill>
                  <a:prstClr val="black"/>
                </a:solidFill>
              </a:rPr>
              <a:t>High-power: </a:t>
            </a:r>
            <a:r>
              <a:rPr lang="en-US" sz="2400" dirty="0">
                <a:solidFill>
                  <a:prstClr val="black"/>
                </a:solidFill>
              </a:rPr>
              <a:t>Negotiation acts </a:t>
            </a:r>
            <a:r>
              <a:rPr lang="en-US" sz="1900" dirty="0">
                <a:solidFill>
                  <a:prstClr val="black"/>
                </a:solidFill>
              </a:rPr>
              <a:t>(Propose, </a:t>
            </a:r>
            <a:r>
              <a:rPr lang="en-US" sz="1900" dirty="0" err="1">
                <a:solidFill>
                  <a:prstClr val="black"/>
                </a:solidFill>
              </a:rPr>
              <a:t>CounterPropose</a:t>
            </a:r>
            <a:r>
              <a:rPr lang="en-US" sz="1900" dirty="0">
                <a:solidFill>
                  <a:prstClr val="black"/>
                </a:solidFill>
              </a:rPr>
              <a:t>)</a:t>
            </a:r>
          </a:p>
          <a:p>
            <a:pPr lvl="1">
              <a:buClr>
                <a:srgbClr val="FFC000"/>
              </a:buClr>
            </a:pPr>
            <a:endParaRPr lang="en-US" sz="1900" dirty="0">
              <a:solidFill>
                <a:prstClr val="black"/>
              </a:solidFill>
            </a:endParaRPr>
          </a:p>
          <a:p>
            <a:pPr marL="800100" lvl="1" indent="-342900">
              <a:buClr>
                <a:srgbClr val="FFC000"/>
              </a:buClr>
              <a:buFont typeface="Wingdings" panose="05000000000000000000" pitchFamily="2" charset="2"/>
              <a:buChar char="ü"/>
            </a:pPr>
            <a:r>
              <a:rPr lang="en-US" sz="2400" b="1" dirty="0">
                <a:solidFill>
                  <a:prstClr val="black"/>
                </a:solidFill>
              </a:rPr>
              <a:t>Low-power: </a:t>
            </a:r>
            <a:r>
              <a:rPr lang="en-US" sz="2400" dirty="0">
                <a:solidFill>
                  <a:prstClr val="black"/>
                </a:solidFill>
              </a:rPr>
              <a:t>Information acts </a:t>
            </a:r>
            <a:r>
              <a:rPr lang="en-US" sz="1900" dirty="0">
                <a:solidFill>
                  <a:prstClr val="black"/>
                </a:solidFill>
              </a:rPr>
              <a:t>(</a:t>
            </a:r>
            <a:r>
              <a:rPr lang="en-US" sz="1900" dirty="0" err="1">
                <a:solidFill>
                  <a:prstClr val="black"/>
                </a:solidFill>
              </a:rPr>
              <a:t>AskPreference</a:t>
            </a:r>
            <a:r>
              <a:rPr lang="en-US" sz="1900" dirty="0">
                <a:solidFill>
                  <a:prstClr val="black"/>
                </a:solidFill>
              </a:rPr>
              <a:t>)</a:t>
            </a:r>
          </a:p>
        </p:txBody>
      </p:sp>
      <p:sp>
        <p:nvSpPr>
          <p:cNvPr id="5" name="Titre 1">
            <a:extLst>
              <a:ext uri="{FF2B5EF4-FFF2-40B4-BE49-F238E27FC236}">
                <a16:creationId xmlns:a16="http://schemas.microsoft.com/office/drawing/2014/main" id="{59C177ED-7195-4722-BC13-93B809C3691E}"/>
              </a:ext>
            </a:extLst>
          </p:cNvPr>
          <p:cNvSpPr>
            <a:spLocks noGrp="1"/>
          </p:cNvSpPr>
          <p:nvPr>
            <p:ph type="title"/>
          </p:nvPr>
        </p:nvSpPr>
        <p:spPr>
          <a:xfrm>
            <a:off x="346275" y="205142"/>
            <a:ext cx="11845725" cy="1064475"/>
          </a:xfrm>
        </p:spPr>
        <p:txBody>
          <a:bodyPr>
            <a:normAutofit/>
          </a:body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utterance choice (lead of dialogue)</a:t>
            </a:r>
            <a:endParaRPr lang="fr-FR" sz="3200" b="1" cap="all" dirty="0">
              <a:solidFill>
                <a:srgbClr val="002060"/>
              </a:solidFill>
              <a:latin typeface="Open Sans" panose="020B0606030504020204" pitchFamily="34" charset="0"/>
            </a:endParaRPr>
          </a:p>
        </p:txBody>
      </p:sp>
    </p:spTree>
    <p:extLst>
      <p:ext uri="{BB962C8B-B14F-4D97-AF65-F5344CB8AC3E}">
        <p14:creationId xmlns:p14="http://schemas.microsoft.com/office/powerpoint/2010/main" val="35926900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734193" y="2001030"/>
            <a:ext cx="4852567" cy="4668331"/>
          </a:xfrm>
          <a:ln>
            <a:noFill/>
          </a:ln>
        </p:spPr>
        <p:txBody>
          <a:bodyPr>
            <a:noAutofit/>
          </a:bodyPr>
          <a:lstStyle/>
          <a:p>
            <a:pPr marL="0" indent="0">
              <a:buNone/>
            </a:pPr>
            <a:r>
              <a:rPr lang="en-US" sz="1800" dirty="0"/>
              <a:t>A: "Let's go to a Chinese restaurant."</a:t>
            </a:r>
            <a:br>
              <a:rPr lang="en-US" sz="1800" dirty="0"/>
            </a:br>
            <a:br>
              <a:rPr lang="en-US" sz="1800" dirty="0"/>
            </a:br>
            <a:r>
              <a:rPr lang="en-US" sz="1800" dirty="0"/>
              <a:t>    B: "I don't like Chinese restaurants, let's choose something else."</a:t>
            </a:r>
            <a:br>
              <a:rPr lang="en-US" sz="1800" dirty="0"/>
            </a:br>
            <a:br>
              <a:rPr lang="en-US" sz="1800" dirty="0"/>
            </a:br>
            <a:r>
              <a:rPr lang="en-US" sz="1800" dirty="0"/>
              <a:t>A: "Let's go to the Shanghai. It's a quiet, cheap Chinese restaurant on the south side."</a:t>
            </a:r>
            <a:br>
              <a:rPr lang="en-US" sz="1800" dirty="0"/>
            </a:br>
            <a:br>
              <a:rPr lang="en-US" sz="1800" dirty="0"/>
            </a:br>
            <a:r>
              <a:rPr lang="en-US" sz="1800" dirty="0"/>
              <a:t>    B: "Do you like Italian restaurants?"</a:t>
            </a:r>
            <a:br>
              <a:rPr lang="en-US" sz="1800" dirty="0"/>
            </a:br>
            <a:br>
              <a:rPr lang="en-US" sz="1800" dirty="0"/>
            </a:br>
            <a:r>
              <a:rPr lang="en-US" sz="1800" dirty="0"/>
              <a:t>A: "I don't like Italian restaurants."</a:t>
            </a:r>
            <a:br>
              <a:rPr lang="en-US" sz="1800" dirty="0"/>
            </a:br>
            <a:br>
              <a:rPr lang="en-US" sz="1800" dirty="0"/>
            </a:br>
            <a:r>
              <a:rPr lang="en-US" sz="1800" dirty="0"/>
              <a:t>    B: "Do you like French restaurants?"</a:t>
            </a:r>
            <a:br>
              <a:rPr lang="en-US" sz="1800" dirty="0"/>
            </a:br>
            <a:br>
              <a:rPr lang="en-US" sz="1800" dirty="0"/>
            </a:br>
            <a:r>
              <a:rPr lang="en-US" sz="1800" dirty="0"/>
              <a:t>A: "Let's go to the Shanghai. It's a quiet, cheap Chinese restaurant on the south side."</a:t>
            </a:r>
          </a:p>
          <a:p>
            <a:pPr marL="0" indent="0">
              <a:buNone/>
            </a:pPr>
            <a:r>
              <a:rPr lang="en-US" sz="1800" dirty="0"/>
              <a:t>    B: "Do you like French restaurants?"</a:t>
            </a:r>
            <a:endParaRPr lang="fr-FR" sz="1800" dirty="0"/>
          </a:p>
          <a:p>
            <a:pPr marL="0" indent="0">
              <a:buNone/>
            </a:pPr>
            <a:endParaRPr lang="en-US" sz="1800" dirty="0"/>
          </a:p>
          <a:p>
            <a:pPr marL="0" indent="0">
              <a:buNone/>
            </a:pPr>
            <a:br>
              <a:rPr lang="en-US" sz="1800" dirty="0"/>
            </a:br>
            <a:r>
              <a:rPr lang="en-US" sz="1800" dirty="0"/>
              <a:t>  </a:t>
            </a:r>
            <a:endParaRPr lang="fr-FR" sz="1800" dirty="0"/>
          </a:p>
        </p:txBody>
      </p:sp>
      <p:sp>
        <p:nvSpPr>
          <p:cNvPr id="4" name="Espace réservé du numéro de diapositive 3"/>
          <p:cNvSpPr>
            <a:spLocks noGrp="1"/>
          </p:cNvSpPr>
          <p:nvPr>
            <p:ph type="sldNum" sz="quarter" idx="12"/>
          </p:nvPr>
        </p:nvSpPr>
        <p:spPr/>
        <p:txBody>
          <a:bodyPr/>
          <a:lstStyle/>
          <a:p>
            <a:fld id="{6936E76E-83C7-4D0C-AE26-C0751568CC47}" type="slidenum">
              <a:rPr lang="fr-FR" smtClean="0"/>
              <a:t>28</a:t>
            </a:fld>
            <a:endParaRPr lang="fr-FR"/>
          </a:p>
        </p:txBody>
      </p:sp>
      <p:sp>
        <p:nvSpPr>
          <p:cNvPr id="5" name="ZoneTexte 4">
            <a:extLst>
              <a:ext uri="{FF2B5EF4-FFF2-40B4-BE49-F238E27FC236}">
                <a16:creationId xmlns:a16="http://schemas.microsoft.com/office/drawing/2014/main" id="{BFFBD950-ABAB-4227-8571-72DBFF533E40}"/>
              </a:ext>
            </a:extLst>
          </p:cNvPr>
          <p:cNvSpPr txBox="1"/>
          <p:nvPr/>
        </p:nvSpPr>
        <p:spPr>
          <a:xfrm>
            <a:off x="6096000" y="1934538"/>
            <a:ext cx="5723343" cy="4801314"/>
          </a:xfrm>
          <a:prstGeom prst="rect">
            <a:avLst/>
          </a:prstGeom>
          <a:noFill/>
          <a:ln>
            <a:noFill/>
          </a:ln>
        </p:spPr>
        <p:txBody>
          <a:bodyPr wrap="square" rtlCol="0">
            <a:spAutoFit/>
          </a:bodyPr>
          <a:lstStyle/>
          <a:p>
            <a:r>
              <a:rPr lang="en-US" dirty="0"/>
              <a:t>A: "I don't like French restaurants."</a:t>
            </a:r>
            <a:br>
              <a:rPr lang="en-US" dirty="0"/>
            </a:br>
            <a:br>
              <a:rPr lang="en-US" dirty="0"/>
            </a:br>
            <a:r>
              <a:rPr lang="en-US" dirty="0"/>
              <a:t>    B: "Do you like Korean restaurants?"</a:t>
            </a:r>
            <a:br>
              <a:rPr lang="en-US" dirty="0"/>
            </a:br>
            <a:br>
              <a:rPr lang="en-US" dirty="0"/>
            </a:br>
            <a:r>
              <a:rPr lang="en-US" dirty="0"/>
              <a:t>A: "Let's go to a cheap restaurant."</a:t>
            </a:r>
            <a:br>
              <a:rPr lang="en-US" dirty="0"/>
            </a:br>
            <a:br>
              <a:rPr lang="en-US" dirty="0"/>
            </a:br>
            <a:r>
              <a:rPr lang="en-US" dirty="0"/>
              <a:t>    B: "Okay, let's go to a cheap restaurant."</a:t>
            </a:r>
            <a:br>
              <a:rPr lang="en-US" dirty="0"/>
            </a:br>
            <a:br>
              <a:rPr lang="en-US" dirty="0"/>
            </a:br>
            <a:r>
              <a:rPr lang="en-US" dirty="0"/>
              <a:t>A: "Let's go to a restaurant on the south side."</a:t>
            </a:r>
            <a:br>
              <a:rPr lang="en-US" dirty="0"/>
            </a:br>
            <a:br>
              <a:rPr lang="en-US" dirty="0"/>
            </a:br>
            <a:r>
              <a:rPr lang="en-US" dirty="0"/>
              <a:t>    B: "Okay, let's go to a restaurant on the south side."</a:t>
            </a:r>
            <a:br>
              <a:rPr lang="en-US" dirty="0"/>
            </a:br>
            <a:br>
              <a:rPr lang="en-US" dirty="0"/>
            </a:br>
            <a:r>
              <a:rPr lang="en-US" dirty="0"/>
              <a:t>A: "Let's go to the Shanghai. It's a quiet, cheap Chinese restaurant on the south side."</a:t>
            </a:r>
            <a:br>
              <a:rPr lang="en-US" dirty="0"/>
            </a:br>
            <a:br>
              <a:rPr lang="en-US" dirty="0"/>
            </a:br>
            <a:r>
              <a:rPr lang="en-US" dirty="0"/>
              <a:t>    B: "Okay, let's go to the Shanghai restaurant.“</a:t>
            </a:r>
          </a:p>
          <a:p>
            <a:endParaRPr lang="en-US" dirty="0"/>
          </a:p>
        </p:txBody>
      </p:sp>
      <p:sp>
        <p:nvSpPr>
          <p:cNvPr id="8" name="Rectangle 7">
            <a:extLst>
              <a:ext uri="{FF2B5EF4-FFF2-40B4-BE49-F238E27FC236}">
                <a16:creationId xmlns:a16="http://schemas.microsoft.com/office/drawing/2014/main" id="{1ABAD7AF-155F-4D00-992B-CFFD4B852FF8}"/>
              </a:ext>
            </a:extLst>
          </p:cNvPr>
          <p:cNvSpPr/>
          <p:nvPr/>
        </p:nvSpPr>
        <p:spPr>
          <a:xfrm>
            <a:off x="3005254" y="1173923"/>
            <a:ext cx="1833396" cy="55190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err="1">
                <a:solidFill>
                  <a:schemeClr val="tx1"/>
                </a:solidFill>
              </a:rPr>
              <a:t>Pow</a:t>
            </a:r>
            <a:r>
              <a:rPr lang="fr-FR" sz="2000" b="1" dirty="0">
                <a:solidFill>
                  <a:schemeClr val="tx1"/>
                </a:solidFill>
              </a:rPr>
              <a:t>(A) = 0.9,  </a:t>
            </a:r>
            <a:r>
              <a:rPr lang="fr-FR" sz="2000" b="1" dirty="0" err="1">
                <a:solidFill>
                  <a:schemeClr val="tx1"/>
                </a:solidFill>
              </a:rPr>
              <a:t>Pow</a:t>
            </a:r>
            <a:r>
              <a:rPr lang="fr-FR" sz="2000" b="1" dirty="0">
                <a:solidFill>
                  <a:schemeClr val="tx1"/>
                </a:solidFill>
              </a:rPr>
              <a:t>(B) = 0.4</a:t>
            </a:r>
          </a:p>
        </p:txBody>
      </p:sp>
      <p:sp>
        <p:nvSpPr>
          <p:cNvPr id="10" name="Titre 1">
            <a:extLst>
              <a:ext uri="{FF2B5EF4-FFF2-40B4-BE49-F238E27FC236}">
                <a16:creationId xmlns:a16="http://schemas.microsoft.com/office/drawing/2014/main" id="{8351FEB1-7456-4DC2-8D10-CB06A35DD142}"/>
              </a:ext>
            </a:extLst>
          </p:cNvPr>
          <p:cNvSpPr>
            <a:spLocks noGrp="1"/>
          </p:cNvSpPr>
          <p:nvPr>
            <p:ph type="title"/>
          </p:nvPr>
        </p:nvSpPr>
        <p:spPr>
          <a:xfrm>
            <a:off x="346276" y="205142"/>
            <a:ext cx="10515600" cy="1064475"/>
          </a:xfrm>
        </p:spPr>
        <p:txBody>
          <a:bodyPr>
            <a:normAutofit/>
          </a:body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utterance choice</a:t>
            </a:r>
            <a:endParaRPr lang="fr-FR" sz="3200" b="1" cap="all" dirty="0">
              <a:solidFill>
                <a:srgbClr val="2F3A46"/>
              </a:solidFill>
              <a:latin typeface="Open Sans" panose="020B0606030504020204" pitchFamily="34" charset="0"/>
            </a:endParaRPr>
          </a:p>
        </p:txBody>
      </p:sp>
      <p:sp>
        <p:nvSpPr>
          <p:cNvPr id="11" name="Rectangle 10">
            <a:extLst>
              <a:ext uri="{FF2B5EF4-FFF2-40B4-BE49-F238E27FC236}">
                <a16:creationId xmlns:a16="http://schemas.microsoft.com/office/drawing/2014/main" id="{7A9350CA-8972-4F93-88C3-3B95B3108C2F}"/>
              </a:ext>
            </a:extLst>
          </p:cNvPr>
          <p:cNvSpPr/>
          <p:nvPr/>
        </p:nvSpPr>
        <p:spPr>
          <a:xfrm>
            <a:off x="421926" y="1221770"/>
            <a:ext cx="3500026" cy="504056"/>
          </a:xfrm>
          <a:prstGeom prst="rect">
            <a:avLst/>
          </a:prstGeom>
          <a:noFill/>
          <a:ln w="9525"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2000" b="1" i="0" u="none" strike="noStrike" kern="0" cap="none" spc="0" normalizeH="0" baseline="0" noProof="0" dirty="0">
                <a:ln>
                  <a:noFill/>
                </a:ln>
                <a:solidFill>
                  <a:prstClr val="black"/>
                </a:solidFill>
                <a:effectLst/>
                <a:uLnTx/>
                <a:uFillTx/>
                <a:latin typeface="Arial"/>
                <a:ea typeface="+mn-ea"/>
                <a:cs typeface="+mn-cs"/>
              </a:rPr>
              <a:t>Agent A Dominant</a:t>
            </a:r>
          </a:p>
          <a:p>
            <a:pPr marL="0" marR="0" lvl="0" indent="0" defTabSz="914400" eaLnBrk="1" fontAlgn="auto" latinLnBrk="0" hangingPunct="1">
              <a:lnSpc>
                <a:spcPct val="100000"/>
              </a:lnSpc>
              <a:spcBef>
                <a:spcPts val="0"/>
              </a:spcBef>
              <a:spcAft>
                <a:spcPts val="0"/>
              </a:spcAft>
              <a:buClrTx/>
              <a:buSzTx/>
              <a:buFontTx/>
              <a:buNone/>
              <a:tabLst/>
              <a:defRPr/>
            </a:pPr>
            <a:r>
              <a:rPr lang="fr-FR" sz="2000" b="1" kern="0" dirty="0">
                <a:solidFill>
                  <a:prstClr val="black"/>
                </a:solidFill>
                <a:latin typeface="Arial"/>
              </a:rPr>
              <a:t>Agent B </a:t>
            </a:r>
            <a:r>
              <a:rPr lang="fr-FR" sz="2000" b="1" kern="0" dirty="0" err="1">
                <a:solidFill>
                  <a:prstClr val="black"/>
                </a:solidFill>
                <a:latin typeface="Arial"/>
              </a:rPr>
              <a:t>Submissive</a:t>
            </a:r>
            <a:endParaRPr kumimoji="0" lang="fr-FR" sz="2000" b="1" i="0" u="none" strike="noStrike" kern="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4429531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6936E76E-83C7-4D0C-AE26-C0751568CC47}" type="slidenum">
              <a:rPr lang="fr-FR" smtClean="0"/>
              <a:t>29</a:t>
            </a:fld>
            <a:endParaRPr lang="fr-FR"/>
          </a:p>
        </p:txBody>
      </p:sp>
      <p:sp>
        <p:nvSpPr>
          <p:cNvPr id="2" name="Rectangle 1"/>
          <p:cNvSpPr/>
          <p:nvPr/>
        </p:nvSpPr>
        <p:spPr>
          <a:xfrm>
            <a:off x="7543799" y="1296589"/>
            <a:ext cx="4303783" cy="623054"/>
          </a:xfrm>
          <a:prstGeom prst="rect">
            <a:avLst/>
          </a:prstGeom>
          <a:gradFill>
            <a:gsLst>
              <a:gs pos="0">
                <a:schemeClr val="tx2">
                  <a:lumMod val="60000"/>
                  <a:lumOff val="40000"/>
                </a:schemeClr>
              </a:gs>
              <a:gs pos="50000">
                <a:schemeClr val="tx2">
                  <a:lumMod val="75000"/>
                </a:schemeClr>
              </a:gs>
              <a:gs pos="100000">
                <a:schemeClr val="tx2">
                  <a:lumMod val="50000"/>
                </a:schemeClr>
              </a:gs>
            </a:gsLst>
          </a:gra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200" dirty="0">
                <a:latin typeface="Open"/>
              </a:rPr>
              <a:t>Level of demand &amp; concessions</a:t>
            </a:r>
          </a:p>
        </p:txBody>
      </p:sp>
      <p:sp>
        <p:nvSpPr>
          <p:cNvPr id="9" name="Titre 1">
            <a:extLst>
              <a:ext uri="{FF2B5EF4-FFF2-40B4-BE49-F238E27FC236}">
                <a16:creationId xmlns:a16="http://schemas.microsoft.com/office/drawing/2014/main" id="{69EFE1AF-1000-4487-A5DD-A86966DCA8D6}"/>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utterance choice</a:t>
            </a:r>
            <a:endParaRPr lang="fr-FR" sz="3200" b="1" cap="all" dirty="0">
              <a:solidFill>
                <a:srgbClr val="2F3A46"/>
              </a:solidFill>
              <a:latin typeface="Open Sans" panose="020B0606030504020204" pitchFamily="34" charset="0"/>
            </a:endParaRPr>
          </a:p>
        </p:txBody>
      </p:sp>
      <p:sp>
        <p:nvSpPr>
          <p:cNvPr id="12" name="Espace réservé du contenu 2">
            <a:extLst>
              <a:ext uri="{FF2B5EF4-FFF2-40B4-BE49-F238E27FC236}">
                <a16:creationId xmlns:a16="http://schemas.microsoft.com/office/drawing/2014/main" id="{E2836A12-2BF1-4783-AB1C-64DBC9F3CCCB}"/>
              </a:ext>
            </a:extLst>
          </p:cNvPr>
          <p:cNvSpPr txBox="1">
            <a:spLocks/>
          </p:cNvSpPr>
          <p:nvPr/>
        </p:nvSpPr>
        <p:spPr>
          <a:xfrm>
            <a:off x="734193" y="2123696"/>
            <a:ext cx="4852567" cy="4668331"/>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A: "Let's go to a Chinese restaurant."</a:t>
            </a:r>
            <a:br>
              <a:rPr lang="en-US" sz="1800" dirty="0"/>
            </a:br>
            <a:br>
              <a:rPr lang="en-US" sz="1800" dirty="0"/>
            </a:br>
            <a:r>
              <a:rPr lang="en-US" sz="1800" dirty="0"/>
              <a:t>    B: "I don't like Chinese restaurants, let's choose something else."</a:t>
            </a:r>
            <a:br>
              <a:rPr lang="en-US" sz="1800" dirty="0"/>
            </a:br>
            <a:br>
              <a:rPr lang="en-US" sz="1800" dirty="0"/>
            </a:br>
            <a:r>
              <a:rPr lang="en-US" sz="1800" b="1" dirty="0">
                <a:solidFill>
                  <a:schemeClr val="accent1">
                    <a:lumMod val="75000"/>
                  </a:schemeClr>
                </a:solidFill>
              </a:rPr>
              <a:t>A: "Let's go to the Shanghai. It's a quiet, cheap Chinese restaurant on the south side."</a:t>
            </a:r>
            <a:br>
              <a:rPr lang="en-US" sz="1800" b="1" dirty="0">
                <a:solidFill>
                  <a:schemeClr val="accent1">
                    <a:lumMod val="75000"/>
                  </a:schemeClr>
                </a:solidFill>
              </a:rPr>
            </a:br>
            <a:br>
              <a:rPr lang="en-US" sz="1800" b="1" dirty="0">
                <a:solidFill>
                  <a:schemeClr val="accent1">
                    <a:lumMod val="75000"/>
                  </a:schemeClr>
                </a:solidFill>
              </a:rPr>
            </a:br>
            <a:r>
              <a:rPr lang="en-US" sz="1800" b="1" dirty="0">
                <a:solidFill>
                  <a:schemeClr val="accent1">
                    <a:lumMod val="75000"/>
                  </a:schemeClr>
                </a:solidFill>
              </a:rPr>
              <a:t>    B: "Do you like Italian restaurants?"</a:t>
            </a:r>
            <a:br>
              <a:rPr lang="en-US" sz="1800" dirty="0"/>
            </a:br>
            <a:br>
              <a:rPr lang="en-US" sz="1800" dirty="0"/>
            </a:br>
            <a:r>
              <a:rPr lang="en-US" sz="1800" dirty="0"/>
              <a:t>A: "I don't like Italian restaurants."</a:t>
            </a:r>
            <a:br>
              <a:rPr lang="en-US" sz="1800" dirty="0"/>
            </a:br>
            <a:br>
              <a:rPr lang="en-US" sz="1800" dirty="0"/>
            </a:br>
            <a:r>
              <a:rPr lang="en-US" sz="1800" dirty="0"/>
              <a:t>    B: "Do you like French restaurants?"</a:t>
            </a:r>
            <a:br>
              <a:rPr lang="en-US" sz="1800" dirty="0"/>
            </a:br>
            <a:br>
              <a:rPr lang="en-US" sz="1800" dirty="0"/>
            </a:br>
            <a:r>
              <a:rPr lang="en-US" sz="1800" dirty="0"/>
              <a:t>A: "Let's go to the Shanghai. It's a quiet, cheap Chinese restaurant on the south side."</a:t>
            </a:r>
          </a:p>
          <a:p>
            <a:pPr marL="0" indent="0">
              <a:buFont typeface="Arial" panose="020B0604020202020204" pitchFamily="34" charset="0"/>
              <a:buNone/>
            </a:pPr>
            <a:r>
              <a:rPr lang="en-US" sz="1800" dirty="0"/>
              <a:t>    B: "Do you like French restaurants?"</a:t>
            </a:r>
            <a:endParaRPr lang="fr-FR" sz="1800" dirty="0"/>
          </a:p>
          <a:p>
            <a:pPr marL="0" indent="0">
              <a:buFont typeface="Arial" panose="020B0604020202020204" pitchFamily="34" charset="0"/>
              <a:buNone/>
            </a:pPr>
            <a:endParaRPr lang="en-US" sz="1800" dirty="0"/>
          </a:p>
          <a:p>
            <a:pPr marL="0" indent="0">
              <a:buFont typeface="Arial" panose="020B0604020202020204" pitchFamily="34" charset="0"/>
              <a:buNone/>
            </a:pPr>
            <a:br>
              <a:rPr lang="en-US" sz="1800" dirty="0"/>
            </a:br>
            <a:r>
              <a:rPr lang="en-US" sz="1800" dirty="0"/>
              <a:t>  </a:t>
            </a:r>
            <a:endParaRPr lang="fr-FR" sz="1800" dirty="0"/>
          </a:p>
        </p:txBody>
      </p:sp>
      <p:sp>
        <p:nvSpPr>
          <p:cNvPr id="13" name="ZoneTexte 12">
            <a:extLst>
              <a:ext uri="{FF2B5EF4-FFF2-40B4-BE49-F238E27FC236}">
                <a16:creationId xmlns:a16="http://schemas.microsoft.com/office/drawing/2014/main" id="{69D8E1A6-4555-4FC4-BB8E-515B548A695A}"/>
              </a:ext>
            </a:extLst>
          </p:cNvPr>
          <p:cNvSpPr txBox="1"/>
          <p:nvPr/>
        </p:nvSpPr>
        <p:spPr>
          <a:xfrm>
            <a:off x="6096000" y="2057204"/>
            <a:ext cx="5723343" cy="4801314"/>
          </a:xfrm>
          <a:prstGeom prst="rect">
            <a:avLst/>
          </a:prstGeom>
          <a:noFill/>
          <a:ln>
            <a:noFill/>
          </a:ln>
        </p:spPr>
        <p:txBody>
          <a:bodyPr wrap="square" rtlCol="0">
            <a:spAutoFit/>
          </a:bodyPr>
          <a:lstStyle/>
          <a:p>
            <a:r>
              <a:rPr lang="en-US" dirty="0"/>
              <a:t>A: "I don't like French restaurants."</a:t>
            </a:r>
            <a:br>
              <a:rPr lang="en-US" dirty="0"/>
            </a:br>
            <a:br>
              <a:rPr lang="en-US" dirty="0"/>
            </a:br>
            <a:r>
              <a:rPr lang="en-US" dirty="0"/>
              <a:t>    B: "Do you like Korean restaurants?"</a:t>
            </a:r>
            <a:br>
              <a:rPr lang="en-US" dirty="0"/>
            </a:br>
            <a:br>
              <a:rPr lang="en-US" dirty="0"/>
            </a:br>
            <a:r>
              <a:rPr lang="en-US" dirty="0"/>
              <a:t>A: "Let's go to a cheap restaurant."</a:t>
            </a:r>
            <a:br>
              <a:rPr lang="en-US" dirty="0"/>
            </a:br>
            <a:br>
              <a:rPr lang="en-US" dirty="0"/>
            </a:br>
            <a:r>
              <a:rPr lang="en-US" dirty="0"/>
              <a:t>    B: "Okay, let's go to a cheap restaurant."</a:t>
            </a:r>
            <a:br>
              <a:rPr lang="en-US" dirty="0"/>
            </a:br>
            <a:br>
              <a:rPr lang="en-US" dirty="0"/>
            </a:br>
            <a:r>
              <a:rPr lang="en-US" dirty="0"/>
              <a:t>A: "Let's go to a restaurant on the south side."</a:t>
            </a:r>
            <a:br>
              <a:rPr lang="en-US" dirty="0"/>
            </a:br>
            <a:br>
              <a:rPr lang="en-US" dirty="0"/>
            </a:br>
            <a:r>
              <a:rPr lang="en-US" dirty="0"/>
              <a:t>    B: "Okay, let's go to a restaurant on the south side."</a:t>
            </a:r>
            <a:br>
              <a:rPr lang="en-US" dirty="0"/>
            </a:br>
            <a:br>
              <a:rPr lang="en-US" dirty="0"/>
            </a:br>
            <a:r>
              <a:rPr lang="en-US" b="1" dirty="0">
                <a:solidFill>
                  <a:schemeClr val="accent1">
                    <a:lumMod val="75000"/>
                  </a:schemeClr>
                </a:solidFill>
              </a:rPr>
              <a:t>A: "Let's go to the Shanghai. It's a quiet, cheap Chinese restaurant on the south side."</a:t>
            </a:r>
            <a:br>
              <a:rPr lang="en-US" b="1" dirty="0">
                <a:solidFill>
                  <a:schemeClr val="accent1">
                    <a:lumMod val="75000"/>
                  </a:schemeClr>
                </a:solidFill>
              </a:rPr>
            </a:br>
            <a:br>
              <a:rPr lang="en-US" b="1" dirty="0">
                <a:solidFill>
                  <a:schemeClr val="accent1">
                    <a:lumMod val="75000"/>
                  </a:schemeClr>
                </a:solidFill>
              </a:rPr>
            </a:br>
            <a:r>
              <a:rPr lang="en-US" b="1" dirty="0">
                <a:solidFill>
                  <a:schemeClr val="accent1">
                    <a:lumMod val="75000"/>
                  </a:schemeClr>
                </a:solidFill>
              </a:rPr>
              <a:t>    B: "Okay, let's go to the Shanghai restaurant.“</a:t>
            </a:r>
          </a:p>
          <a:p>
            <a:endParaRPr lang="en-US" dirty="0"/>
          </a:p>
        </p:txBody>
      </p:sp>
      <p:sp>
        <p:nvSpPr>
          <p:cNvPr id="14" name="Rectangle 13">
            <a:extLst>
              <a:ext uri="{FF2B5EF4-FFF2-40B4-BE49-F238E27FC236}">
                <a16:creationId xmlns:a16="http://schemas.microsoft.com/office/drawing/2014/main" id="{6CB992FB-02D8-4E40-8E7C-0C8BA33F896C}"/>
              </a:ext>
            </a:extLst>
          </p:cNvPr>
          <p:cNvSpPr/>
          <p:nvPr/>
        </p:nvSpPr>
        <p:spPr>
          <a:xfrm>
            <a:off x="3005254" y="1296589"/>
            <a:ext cx="1833396" cy="55190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solidFill>
                  <a:schemeClr val="tx1"/>
                </a:solidFill>
              </a:rPr>
              <a:t>Pow</a:t>
            </a:r>
            <a:r>
              <a:rPr lang="fr-FR" b="1" dirty="0">
                <a:solidFill>
                  <a:schemeClr val="tx1"/>
                </a:solidFill>
              </a:rPr>
              <a:t>(A) = 0.9,  </a:t>
            </a:r>
            <a:r>
              <a:rPr lang="fr-FR" b="1" dirty="0" err="1">
                <a:solidFill>
                  <a:schemeClr val="tx1"/>
                </a:solidFill>
              </a:rPr>
              <a:t>Pow</a:t>
            </a:r>
            <a:r>
              <a:rPr lang="fr-FR" b="1" dirty="0">
                <a:solidFill>
                  <a:schemeClr val="tx1"/>
                </a:solidFill>
              </a:rPr>
              <a:t>(B) = 0.4</a:t>
            </a:r>
          </a:p>
        </p:txBody>
      </p:sp>
      <p:sp>
        <p:nvSpPr>
          <p:cNvPr id="15" name="Rectangle 14">
            <a:extLst>
              <a:ext uri="{FF2B5EF4-FFF2-40B4-BE49-F238E27FC236}">
                <a16:creationId xmlns:a16="http://schemas.microsoft.com/office/drawing/2014/main" id="{32AC50B7-4C5D-4204-92AA-406D5FBBF578}"/>
              </a:ext>
            </a:extLst>
          </p:cNvPr>
          <p:cNvSpPr/>
          <p:nvPr/>
        </p:nvSpPr>
        <p:spPr>
          <a:xfrm>
            <a:off x="421926" y="1344436"/>
            <a:ext cx="3500026" cy="504056"/>
          </a:xfrm>
          <a:prstGeom prst="rect">
            <a:avLst/>
          </a:prstGeom>
          <a:noFill/>
          <a:ln w="9525"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prstClr val="black"/>
                </a:solidFill>
                <a:effectLst/>
                <a:uLnTx/>
                <a:uFillTx/>
                <a:latin typeface="Arial"/>
                <a:ea typeface="+mn-ea"/>
                <a:cs typeface="+mn-cs"/>
              </a:rPr>
              <a:t>Agent A Dominant</a:t>
            </a:r>
          </a:p>
          <a:p>
            <a:pPr marL="0" marR="0" lvl="0" indent="0" defTabSz="914400" eaLnBrk="1" fontAlgn="auto" latinLnBrk="0" hangingPunct="1">
              <a:lnSpc>
                <a:spcPct val="100000"/>
              </a:lnSpc>
              <a:spcBef>
                <a:spcPts val="0"/>
              </a:spcBef>
              <a:spcAft>
                <a:spcPts val="0"/>
              </a:spcAft>
              <a:buClrTx/>
              <a:buSzTx/>
              <a:buFontTx/>
              <a:buNone/>
              <a:tabLst/>
              <a:defRPr/>
            </a:pPr>
            <a:r>
              <a:rPr lang="fr-FR" b="1" kern="0" dirty="0">
                <a:solidFill>
                  <a:prstClr val="black"/>
                </a:solidFill>
                <a:latin typeface="Arial"/>
              </a:rPr>
              <a:t>Agent B </a:t>
            </a:r>
            <a:r>
              <a:rPr lang="fr-FR" b="1" kern="0" dirty="0" err="1">
                <a:solidFill>
                  <a:prstClr val="black"/>
                </a:solidFill>
                <a:latin typeface="Arial"/>
              </a:rPr>
              <a:t>Submissive</a:t>
            </a:r>
            <a:endParaRPr kumimoji="0" lang="fr-FR" b="1" i="0" u="none" strike="noStrike" kern="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046542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e 4">
            <a:extLst>
              <a:ext uri="{FF2B5EF4-FFF2-40B4-BE49-F238E27FC236}">
                <a16:creationId xmlns:a16="http://schemas.microsoft.com/office/drawing/2014/main" id="{968350CF-41C1-419C-A18A-B24FDA06627E}"/>
              </a:ext>
            </a:extLst>
          </p:cNvPr>
          <p:cNvGrpSpPr/>
          <p:nvPr/>
        </p:nvGrpSpPr>
        <p:grpSpPr>
          <a:xfrm>
            <a:off x="7065737" y="1450403"/>
            <a:ext cx="4537277" cy="1876128"/>
            <a:chOff x="960699" y="3515828"/>
            <a:chExt cx="4537277" cy="1876128"/>
          </a:xfrm>
        </p:grpSpPr>
        <p:sp>
          <p:nvSpPr>
            <p:cNvPr id="6" name="ZoneTexte 5">
              <a:extLst>
                <a:ext uri="{FF2B5EF4-FFF2-40B4-BE49-F238E27FC236}">
                  <a16:creationId xmlns:a16="http://schemas.microsoft.com/office/drawing/2014/main" id="{8CAF4B51-DC7A-426D-B60E-8B3DDB9EA452}"/>
                </a:ext>
              </a:extLst>
            </p:cNvPr>
            <p:cNvSpPr txBox="1"/>
            <p:nvPr/>
          </p:nvSpPr>
          <p:spPr>
            <a:xfrm>
              <a:off x="960699" y="3515828"/>
              <a:ext cx="4184247" cy="707886"/>
            </a:xfrm>
            <a:prstGeom prst="rect">
              <a:avLst/>
            </a:prstGeom>
            <a:noFill/>
          </p:spPr>
          <p:txBody>
            <a:bodyPr wrap="square" rtlCol="0">
              <a:spAutoFit/>
            </a:bodyPr>
            <a:lstStyle/>
            <a:p>
              <a:r>
                <a:rPr lang="fr-FR" sz="2200" b="1" dirty="0">
                  <a:solidFill>
                    <a:schemeClr val="accent1">
                      <a:lumMod val="75000"/>
                    </a:schemeClr>
                  </a:solidFill>
                </a:rPr>
                <a:t>COLLABORATIVE NEGOTIATION</a:t>
              </a:r>
            </a:p>
            <a:p>
              <a:r>
                <a:rPr lang="fr-FR" i="1" dirty="0">
                  <a:solidFill>
                    <a:schemeClr val="accent1">
                      <a:lumMod val="50000"/>
                    </a:schemeClr>
                  </a:solidFill>
                </a:rPr>
                <a:t>(</a:t>
              </a:r>
              <a:r>
                <a:rPr lang="fr-FR" i="1" dirty="0" err="1">
                  <a:solidFill>
                    <a:schemeClr val="accent1">
                      <a:lumMod val="50000"/>
                    </a:schemeClr>
                  </a:solidFill>
                </a:rPr>
                <a:t>Lewicki</a:t>
              </a:r>
              <a:r>
                <a:rPr lang="fr-FR" i="1" dirty="0">
                  <a:solidFill>
                    <a:schemeClr val="accent1">
                      <a:lumMod val="50000"/>
                    </a:schemeClr>
                  </a:solidFill>
                </a:rPr>
                <a:t> et al 11 , </a:t>
              </a:r>
              <a:r>
                <a:rPr lang="fr-FR" i="1" dirty="0" err="1">
                  <a:solidFill>
                    <a:schemeClr val="accent1">
                      <a:lumMod val="50000"/>
                    </a:schemeClr>
                  </a:solidFill>
                </a:rPr>
                <a:t>Wollkind</a:t>
              </a:r>
              <a:r>
                <a:rPr lang="fr-FR" i="1" dirty="0">
                  <a:solidFill>
                    <a:schemeClr val="accent1">
                      <a:lumMod val="50000"/>
                    </a:schemeClr>
                  </a:solidFill>
                </a:rPr>
                <a:t> et al 04)</a:t>
              </a:r>
              <a:endParaRPr lang="fr-FR" sz="2200" b="1" i="1" dirty="0">
                <a:solidFill>
                  <a:schemeClr val="accent1">
                    <a:lumMod val="50000"/>
                  </a:schemeClr>
                </a:solidFill>
              </a:endParaRPr>
            </a:p>
          </p:txBody>
        </p:sp>
        <p:grpSp>
          <p:nvGrpSpPr>
            <p:cNvPr id="7" name="Groupe 6">
              <a:extLst>
                <a:ext uri="{FF2B5EF4-FFF2-40B4-BE49-F238E27FC236}">
                  <a16:creationId xmlns:a16="http://schemas.microsoft.com/office/drawing/2014/main" id="{E9D85156-4D77-42F7-B802-FBD388A02A30}"/>
                </a:ext>
              </a:extLst>
            </p:cNvPr>
            <p:cNvGrpSpPr/>
            <p:nvPr/>
          </p:nvGrpSpPr>
          <p:grpSpPr>
            <a:xfrm>
              <a:off x="1416844" y="4190118"/>
              <a:ext cx="4081132" cy="1201838"/>
              <a:chOff x="5279801" y="2535054"/>
              <a:chExt cx="3855892" cy="1201838"/>
            </a:xfrm>
          </p:grpSpPr>
          <p:sp>
            <p:nvSpPr>
              <p:cNvPr id="8" name="Oval 29">
                <a:extLst>
                  <a:ext uri="{FF2B5EF4-FFF2-40B4-BE49-F238E27FC236}">
                    <a16:creationId xmlns:a16="http://schemas.microsoft.com/office/drawing/2014/main" id="{7A435F5B-D763-45B6-B3C4-45FC72479077}"/>
                  </a:ext>
                </a:extLst>
              </p:cNvPr>
              <p:cNvSpPr/>
              <p:nvPr/>
            </p:nvSpPr>
            <p:spPr>
              <a:xfrm>
                <a:off x="5279816" y="3399445"/>
                <a:ext cx="269659" cy="269659"/>
              </a:xfrm>
              <a:prstGeom prst="ellipse">
                <a:avLst/>
              </a:prstGeom>
              <a:solidFill>
                <a:schemeClr val="tx2">
                  <a:lumMod val="50000"/>
                </a:schemeClr>
              </a:solidFill>
              <a:ln w="9525" cap="flat" cmpd="sng" algn="ctr">
                <a:noFill/>
                <a:prstDash val="solid"/>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9" name="Oval 30">
                <a:extLst>
                  <a:ext uri="{FF2B5EF4-FFF2-40B4-BE49-F238E27FC236}">
                    <a16:creationId xmlns:a16="http://schemas.microsoft.com/office/drawing/2014/main" id="{DBD98C36-50AB-4530-BC99-6776EB7BA28D}"/>
                  </a:ext>
                </a:extLst>
              </p:cNvPr>
              <p:cNvSpPr/>
              <p:nvPr/>
            </p:nvSpPr>
            <p:spPr>
              <a:xfrm>
                <a:off x="5279816" y="3007030"/>
                <a:ext cx="269659" cy="269659"/>
              </a:xfrm>
              <a:prstGeom prst="ellipse">
                <a:avLst/>
              </a:prstGeom>
              <a:solidFill>
                <a:schemeClr val="tx2">
                  <a:lumMod val="60000"/>
                  <a:lumOff val="40000"/>
                </a:schemeClr>
              </a:solidFill>
              <a:ln w="9525" cap="flat" cmpd="sng" algn="ctr">
                <a:noFill/>
                <a:prstDash val="solid"/>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0" name="Oval 31">
                <a:extLst>
                  <a:ext uri="{FF2B5EF4-FFF2-40B4-BE49-F238E27FC236}">
                    <a16:creationId xmlns:a16="http://schemas.microsoft.com/office/drawing/2014/main" id="{2ADAB0C9-EE91-442D-B7EA-6A177DF89A44}"/>
                  </a:ext>
                </a:extLst>
              </p:cNvPr>
              <p:cNvSpPr/>
              <p:nvPr/>
            </p:nvSpPr>
            <p:spPr>
              <a:xfrm>
                <a:off x="5279801" y="2599054"/>
                <a:ext cx="269659" cy="269659"/>
              </a:xfrm>
              <a:prstGeom prst="ellipse">
                <a:avLst/>
              </a:prstGeom>
              <a:solidFill>
                <a:schemeClr val="accent1">
                  <a:lumMod val="20000"/>
                  <a:lumOff val="80000"/>
                </a:schemeClr>
              </a:solidFill>
              <a:ln w="9525" cap="flat" cmpd="sng" algn="ctr">
                <a:noFill/>
                <a:prstDash val="solid"/>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1" name="TextBox 32">
                <a:extLst>
                  <a:ext uri="{FF2B5EF4-FFF2-40B4-BE49-F238E27FC236}">
                    <a16:creationId xmlns:a16="http://schemas.microsoft.com/office/drawing/2014/main" id="{7FCE7314-4314-43BC-B1F7-4CFAD2D5D695}"/>
                  </a:ext>
                </a:extLst>
              </p:cNvPr>
              <p:cNvSpPr txBox="1"/>
              <p:nvPr/>
            </p:nvSpPr>
            <p:spPr>
              <a:xfrm>
                <a:off x="5647109" y="2535054"/>
                <a:ext cx="3488584" cy="400110"/>
              </a:xfrm>
              <a:prstGeom prst="rect">
                <a:avLst/>
              </a:prstGeom>
              <a:noFill/>
            </p:spPr>
            <p:txBody>
              <a:bodyPr wrap="none" rtlCol="0" anchor="ct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2000" dirty="0"/>
                  <a:t>Facilitate mutual understanding</a:t>
                </a:r>
                <a:endParaRPr kumimoji="0" lang="en-US" b="0" i="0" u="none" strike="noStrike" kern="1200" cap="none" spc="0" normalizeH="0" baseline="0" noProof="0" dirty="0">
                  <a:ln>
                    <a:noFill/>
                  </a:ln>
                  <a:solidFill>
                    <a:srgbClr val="95A5A6"/>
                  </a:solidFill>
                  <a:effectLst/>
                  <a:uLnTx/>
                  <a:uFillTx/>
                  <a:latin typeface="Calibri"/>
                  <a:ea typeface="+mn-ea"/>
                  <a:cs typeface="+mn-cs"/>
                </a:endParaRPr>
              </a:p>
            </p:txBody>
          </p:sp>
          <p:sp>
            <p:nvSpPr>
              <p:cNvPr id="12" name="TextBox 33">
                <a:extLst>
                  <a:ext uri="{FF2B5EF4-FFF2-40B4-BE49-F238E27FC236}">
                    <a16:creationId xmlns:a16="http://schemas.microsoft.com/office/drawing/2014/main" id="{E88D4E81-422E-4ED4-B3D5-EE8039BBB55F}"/>
                  </a:ext>
                </a:extLst>
              </p:cNvPr>
              <p:cNvSpPr txBox="1"/>
              <p:nvPr/>
            </p:nvSpPr>
            <p:spPr>
              <a:xfrm>
                <a:off x="5647109" y="2935918"/>
                <a:ext cx="2166619" cy="400110"/>
              </a:xfrm>
              <a:prstGeom prst="rect">
                <a:avLst/>
              </a:prstGeom>
              <a:noFill/>
            </p:spPr>
            <p:txBody>
              <a:bodyPr wrap="none" rtlCol="0" anchor="ct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2000" dirty="0"/>
                  <a:t>Agreement making</a:t>
                </a:r>
                <a:endParaRPr kumimoji="0" lang="en-US" b="0" i="0" u="none" strike="noStrike" kern="1200" cap="none" spc="0" normalizeH="0" baseline="0" noProof="0" dirty="0">
                  <a:ln>
                    <a:noFill/>
                  </a:ln>
                  <a:solidFill>
                    <a:srgbClr val="95A5A6"/>
                  </a:solidFill>
                  <a:effectLst/>
                  <a:uLnTx/>
                  <a:uFillTx/>
                  <a:latin typeface="Calibri"/>
                  <a:ea typeface="+mn-ea"/>
                  <a:cs typeface="+mn-cs"/>
                </a:endParaRPr>
              </a:p>
            </p:txBody>
          </p:sp>
          <p:sp>
            <p:nvSpPr>
              <p:cNvPr id="13" name="TextBox 34">
                <a:extLst>
                  <a:ext uri="{FF2B5EF4-FFF2-40B4-BE49-F238E27FC236}">
                    <a16:creationId xmlns:a16="http://schemas.microsoft.com/office/drawing/2014/main" id="{A5C14ED9-F80B-4EE2-9412-40BF414829B7}"/>
                  </a:ext>
                </a:extLst>
              </p:cNvPr>
              <p:cNvSpPr txBox="1"/>
              <p:nvPr/>
            </p:nvSpPr>
            <p:spPr>
              <a:xfrm>
                <a:off x="5647109" y="3336782"/>
                <a:ext cx="2735749" cy="400110"/>
              </a:xfrm>
              <a:prstGeom prst="rect">
                <a:avLst/>
              </a:prstGeom>
              <a:noFill/>
            </p:spPr>
            <p:txBody>
              <a:bodyPr wrap="none" rtlCol="0" anchor="ct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2000" dirty="0"/>
                  <a:t>Generation of new ideas</a:t>
                </a:r>
                <a:endParaRPr kumimoji="0" lang="en-US" sz="2000" b="0" i="0" u="none" strike="noStrike" kern="1200" cap="none" spc="0" normalizeH="0" baseline="0" noProof="0" dirty="0">
                  <a:ln>
                    <a:noFill/>
                  </a:ln>
                  <a:solidFill>
                    <a:srgbClr val="95A5A6"/>
                  </a:solidFill>
                  <a:effectLst/>
                  <a:uLnTx/>
                  <a:uFillTx/>
                  <a:latin typeface="Calibri"/>
                  <a:ea typeface="+mn-ea"/>
                  <a:cs typeface="+mn-cs"/>
                </a:endParaRPr>
              </a:p>
            </p:txBody>
          </p:sp>
        </p:grpSp>
      </p:grpSp>
      <p:grpSp>
        <p:nvGrpSpPr>
          <p:cNvPr id="14" name="Groupe 13">
            <a:extLst>
              <a:ext uri="{FF2B5EF4-FFF2-40B4-BE49-F238E27FC236}">
                <a16:creationId xmlns:a16="http://schemas.microsoft.com/office/drawing/2014/main" id="{F122CAA1-863A-4597-8C04-4CBDE7B3FA58}"/>
              </a:ext>
            </a:extLst>
          </p:cNvPr>
          <p:cNvGrpSpPr/>
          <p:nvPr/>
        </p:nvGrpSpPr>
        <p:grpSpPr>
          <a:xfrm>
            <a:off x="6968683" y="4010221"/>
            <a:ext cx="4779481" cy="1929394"/>
            <a:chOff x="810127" y="3451772"/>
            <a:chExt cx="4779481" cy="1970962"/>
          </a:xfrm>
        </p:grpSpPr>
        <p:sp>
          <p:nvSpPr>
            <p:cNvPr id="15" name="ZoneTexte 14">
              <a:extLst>
                <a:ext uri="{FF2B5EF4-FFF2-40B4-BE49-F238E27FC236}">
                  <a16:creationId xmlns:a16="http://schemas.microsoft.com/office/drawing/2014/main" id="{203B3934-CD47-4435-BA3A-3C2ACF556E2E}"/>
                </a:ext>
              </a:extLst>
            </p:cNvPr>
            <p:cNvSpPr txBox="1"/>
            <p:nvPr/>
          </p:nvSpPr>
          <p:spPr>
            <a:xfrm>
              <a:off x="810127" y="3451772"/>
              <a:ext cx="4184247" cy="723137"/>
            </a:xfrm>
            <a:prstGeom prst="rect">
              <a:avLst/>
            </a:prstGeom>
            <a:noFill/>
          </p:spPr>
          <p:txBody>
            <a:bodyPr wrap="square" rtlCol="0">
              <a:spAutoFit/>
            </a:bodyPr>
            <a:lstStyle/>
            <a:p>
              <a:r>
                <a:rPr lang="fr-FR" sz="2200" b="1" dirty="0">
                  <a:solidFill>
                    <a:schemeClr val="accent1">
                      <a:lumMod val="75000"/>
                    </a:schemeClr>
                  </a:solidFill>
                </a:rPr>
                <a:t>INTERPERSONAL RELATIONSHIP </a:t>
              </a:r>
            </a:p>
            <a:p>
              <a:r>
                <a:rPr lang="fr-FR" i="1" dirty="0">
                  <a:solidFill>
                    <a:schemeClr val="accent1">
                      <a:lumMod val="50000"/>
                    </a:schemeClr>
                  </a:solidFill>
                </a:rPr>
                <a:t>(</a:t>
              </a:r>
              <a:r>
                <a:rPr lang="fr-FR" i="1" dirty="0" err="1">
                  <a:solidFill>
                    <a:schemeClr val="accent1">
                      <a:lumMod val="50000"/>
                    </a:schemeClr>
                  </a:solidFill>
                </a:rPr>
                <a:t>Tiedens</a:t>
              </a:r>
              <a:r>
                <a:rPr lang="fr-FR" i="1" dirty="0">
                  <a:solidFill>
                    <a:schemeClr val="accent1">
                      <a:lumMod val="50000"/>
                    </a:schemeClr>
                  </a:solidFill>
                </a:rPr>
                <a:t> 03)</a:t>
              </a:r>
              <a:endParaRPr lang="fr-FR" sz="2200" b="1" i="1" dirty="0">
                <a:solidFill>
                  <a:schemeClr val="accent1">
                    <a:lumMod val="50000"/>
                  </a:schemeClr>
                </a:solidFill>
              </a:endParaRPr>
            </a:p>
          </p:txBody>
        </p:sp>
        <p:grpSp>
          <p:nvGrpSpPr>
            <p:cNvPr id="16" name="Groupe 15">
              <a:extLst>
                <a:ext uri="{FF2B5EF4-FFF2-40B4-BE49-F238E27FC236}">
                  <a16:creationId xmlns:a16="http://schemas.microsoft.com/office/drawing/2014/main" id="{33D1EBB0-5AC4-4F8D-9368-F414D174DD15}"/>
                </a:ext>
              </a:extLst>
            </p:cNvPr>
            <p:cNvGrpSpPr/>
            <p:nvPr/>
          </p:nvGrpSpPr>
          <p:grpSpPr>
            <a:xfrm>
              <a:off x="1416846" y="4101397"/>
              <a:ext cx="4172762" cy="1321337"/>
              <a:chOff x="5279801" y="2446333"/>
              <a:chExt cx="3942465" cy="1321337"/>
            </a:xfrm>
          </p:grpSpPr>
          <p:sp>
            <p:nvSpPr>
              <p:cNvPr id="17" name="Oval 29">
                <a:extLst>
                  <a:ext uri="{FF2B5EF4-FFF2-40B4-BE49-F238E27FC236}">
                    <a16:creationId xmlns:a16="http://schemas.microsoft.com/office/drawing/2014/main" id="{AABF59AD-6EE1-44FB-AEB5-41D715B3E2C1}"/>
                  </a:ext>
                </a:extLst>
              </p:cNvPr>
              <p:cNvSpPr/>
              <p:nvPr/>
            </p:nvSpPr>
            <p:spPr>
              <a:xfrm>
                <a:off x="5279816" y="3399445"/>
                <a:ext cx="269659" cy="269659"/>
              </a:xfrm>
              <a:prstGeom prst="ellipse">
                <a:avLst/>
              </a:prstGeom>
              <a:solidFill>
                <a:schemeClr val="tx2">
                  <a:lumMod val="50000"/>
                </a:schemeClr>
              </a:solidFill>
              <a:ln w="9525" cap="flat" cmpd="sng" algn="ctr">
                <a:noFill/>
                <a:prstDash val="solid"/>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8" name="Oval 31">
                <a:extLst>
                  <a:ext uri="{FF2B5EF4-FFF2-40B4-BE49-F238E27FC236}">
                    <a16:creationId xmlns:a16="http://schemas.microsoft.com/office/drawing/2014/main" id="{CF21A9C7-52CA-4D56-9D19-8FEDBBF6C952}"/>
                  </a:ext>
                </a:extLst>
              </p:cNvPr>
              <p:cNvSpPr/>
              <p:nvPr/>
            </p:nvSpPr>
            <p:spPr>
              <a:xfrm>
                <a:off x="5279801" y="2599054"/>
                <a:ext cx="269659" cy="269659"/>
              </a:xfrm>
              <a:prstGeom prst="ellipse">
                <a:avLst/>
              </a:prstGeom>
              <a:solidFill>
                <a:schemeClr val="accent1">
                  <a:lumMod val="20000"/>
                  <a:lumOff val="80000"/>
                </a:schemeClr>
              </a:solidFill>
              <a:ln w="9525" cap="flat" cmpd="sng" algn="ctr">
                <a:noFill/>
                <a:prstDash val="solid"/>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9" name="TextBox 32">
                <a:extLst>
                  <a:ext uri="{FF2B5EF4-FFF2-40B4-BE49-F238E27FC236}">
                    <a16:creationId xmlns:a16="http://schemas.microsoft.com/office/drawing/2014/main" id="{AEA5503C-1658-41EC-9A02-F5A03794217B}"/>
                  </a:ext>
                </a:extLst>
              </p:cNvPr>
              <p:cNvSpPr txBox="1"/>
              <p:nvPr/>
            </p:nvSpPr>
            <p:spPr>
              <a:xfrm>
                <a:off x="5647109" y="2446333"/>
                <a:ext cx="3575157" cy="707886"/>
              </a:xfrm>
              <a:prstGeom prst="rect">
                <a:avLst/>
              </a:prstGeom>
              <a:noFill/>
            </p:spPr>
            <p:txBody>
              <a:bodyPr wrap="square" rtlCol="0" anchor="ct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2000" dirty="0"/>
                  <a:t>Impact of interpersonal relation on the negotiation</a:t>
                </a:r>
                <a:endParaRPr kumimoji="0" lang="en-US" b="0" i="0" u="none" strike="noStrike" kern="1200" cap="none" spc="0" normalizeH="0" baseline="0" noProof="0" dirty="0">
                  <a:ln>
                    <a:noFill/>
                  </a:ln>
                  <a:solidFill>
                    <a:srgbClr val="95A5A6"/>
                  </a:solidFill>
                  <a:effectLst/>
                  <a:uLnTx/>
                  <a:uFillTx/>
                  <a:latin typeface="Calibri"/>
                  <a:ea typeface="+mn-ea"/>
                  <a:cs typeface="+mn-cs"/>
                </a:endParaRPr>
              </a:p>
            </p:txBody>
          </p:sp>
          <p:sp>
            <p:nvSpPr>
              <p:cNvPr id="20" name="TextBox 34">
                <a:extLst>
                  <a:ext uri="{FF2B5EF4-FFF2-40B4-BE49-F238E27FC236}">
                    <a16:creationId xmlns:a16="http://schemas.microsoft.com/office/drawing/2014/main" id="{2068034F-EDD4-43FC-A2D7-4A542CADE8BC}"/>
                  </a:ext>
                </a:extLst>
              </p:cNvPr>
              <p:cNvSpPr txBox="1"/>
              <p:nvPr/>
            </p:nvSpPr>
            <p:spPr>
              <a:xfrm>
                <a:off x="5647109" y="3306005"/>
                <a:ext cx="2665577" cy="461665"/>
              </a:xfrm>
              <a:prstGeom prst="rect">
                <a:avLst/>
              </a:prstGeom>
              <a:noFill/>
            </p:spPr>
            <p:txBody>
              <a:bodyPr wrap="none" rtlCol="0" anchor="ct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2000" dirty="0"/>
                  <a:t>Focus on </a:t>
                </a:r>
                <a:r>
                  <a:rPr lang="en-US" sz="2400" b="1" dirty="0"/>
                  <a:t>DOMINANCE</a:t>
                </a:r>
                <a:endParaRPr kumimoji="0" lang="en-US" sz="2000" b="1" i="0" u="none" strike="noStrike" kern="1200" cap="none" spc="0" normalizeH="0" baseline="0" noProof="0" dirty="0">
                  <a:ln>
                    <a:noFill/>
                  </a:ln>
                  <a:solidFill>
                    <a:srgbClr val="95A5A6"/>
                  </a:solidFill>
                  <a:effectLst/>
                  <a:uLnTx/>
                  <a:uFillTx/>
                  <a:latin typeface="Calibri"/>
                  <a:ea typeface="+mn-ea"/>
                  <a:cs typeface="+mn-cs"/>
                </a:endParaRPr>
              </a:p>
            </p:txBody>
          </p:sp>
        </p:grpSp>
      </p:grpSp>
      <p:pic>
        <p:nvPicPr>
          <p:cNvPr id="21" name="Picture 2" descr="MIT Nao Robot / Photo by MIT CSAIL">
            <a:extLst>
              <a:ext uri="{FF2B5EF4-FFF2-40B4-BE49-F238E27FC236}">
                <a16:creationId xmlns:a16="http://schemas.microsoft.com/office/drawing/2014/main" id="{85E71FE6-2A5B-4E8D-957F-D68C3DD0E6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006" y="3819195"/>
            <a:ext cx="2291701" cy="1665254"/>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a:extLst>
              <a:ext uri="{FF2B5EF4-FFF2-40B4-BE49-F238E27FC236}">
                <a16:creationId xmlns:a16="http://schemas.microsoft.com/office/drawing/2014/main" id="{EE87DC5C-876D-433B-9F3B-3DDC15D574E4}"/>
              </a:ext>
            </a:extLst>
          </p:cNvPr>
          <p:cNvSpPr txBox="1"/>
          <p:nvPr/>
        </p:nvSpPr>
        <p:spPr>
          <a:xfrm>
            <a:off x="687005" y="5486393"/>
            <a:ext cx="2291701" cy="584775"/>
          </a:xfrm>
          <a:prstGeom prst="rect">
            <a:avLst/>
          </a:prstGeom>
          <a:noFill/>
        </p:spPr>
        <p:txBody>
          <a:bodyPr wrap="square" rtlCol="0">
            <a:spAutoFit/>
          </a:bodyPr>
          <a:lstStyle/>
          <a:p>
            <a:pPr algn="ctr"/>
            <a:r>
              <a:rPr lang="en-US" sz="1600" dirty="0">
                <a:solidFill>
                  <a:schemeClr val="bg2">
                    <a:lumMod val="50000"/>
                  </a:schemeClr>
                </a:solidFill>
              </a:rPr>
              <a:t>Nurses collaborating with MIT Nao Robot</a:t>
            </a:r>
          </a:p>
        </p:txBody>
      </p:sp>
      <p:pic>
        <p:nvPicPr>
          <p:cNvPr id="23" name="Picture 2" descr="&#10;">
            <a:extLst>
              <a:ext uri="{FF2B5EF4-FFF2-40B4-BE49-F238E27FC236}">
                <a16:creationId xmlns:a16="http://schemas.microsoft.com/office/drawing/2014/main" id="{5088B003-F383-4603-9803-5F121344E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007" y="1654275"/>
            <a:ext cx="2291701" cy="1489855"/>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a:extLst>
              <a:ext uri="{FF2B5EF4-FFF2-40B4-BE49-F238E27FC236}">
                <a16:creationId xmlns:a16="http://schemas.microsoft.com/office/drawing/2014/main" id="{0C7F5BCA-B6D6-4417-A1CA-A2CDE9E65300}"/>
              </a:ext>
            </a:extLst>
          </p:cNvPr>
          <p:cNvSpPr txBox="1"/>
          <p:nvPr/>
        </p:nvSpPr>
        <p:spPr>
          <a:xfrm>
            <a:off x="16818" y="3144130"/>
            <a:ext cx="3632078" cy="338554"/>
          </a:xfrm>
          <a:prstGeom prst="rect">
            <a:avLst/>
          </a:prstGeom>
          <a:noFill/>
        </p:spPr>
        <p:txBody>
          <a:bodyPr wrap="square" rtlCol="0">
            <a:spAutoFit/>
          </a:bodyPr>
          <a:lstStyle/>
          <a:p>
            <a:pPr algn="ctr"/>
            <a:r>
              <a:rPr lang="en-US" sz="1600" dirty="0">
                <a:solidFill>
                  <a:schemeClr val="bg2">
                    <a:lumMod val="50000"/>
                  </a:schemeClr>
                </a:solidFill>
              </a:rPr>
              <a:t>Rethink robotics</a:t>
            </a:r>
          </a:p>
        </p:txBody>
      </p:sp>
      <p:sp>
        <p:nvSpPr>
          <p:cNvPr id="25" name="Titre 1">
            <a:extLst>
              <a:ext uri="{FF2B5EF4-FFF2-40B4-BE49-F238E27FC236}">
                <a16:creationId xmlns:a16="http://schemas.microsoft.com/office/drawing/2014/main" id="{ADB948E2-4AB1-4C9D-92A7-EB4DE983102D}"/>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Context: </a:t>
            </a:r>
            <a:r>
              <a:rPr lang="en-US" sz="4000" b="1" cap="all" dirty="0">
                <a:solidFill>
                  <a:srgbClr val="2F3A46"/>
                </a:solidFill>
                <a:latin typeface="Open Sans" panose="020B0606030504020204" pitchFamily="34" charset="0"/>
              </a:rPr>
              <a:t>conversational agents</a:t>
            </a:r>
            <a:endParaRPr lang="en-US" sz="4000" dirty="0">
              <a:solidFill>
                <a:srgbClr val="FFC000"/>
              </a:solidFill>
            </a:endParaRPr>
          </a:p>
        </p:txBody>
      </p:sp>
      <p:sp>
        <p:nvSpPr>
          <p:cNvPr id="26" name="ZoneTexte 25">
            <a:extLst>
              <a:ext uri="{FF2B5EF4-FFF2-40B4-BE49-F238E27FC236}">
                <a16:creationId xmlns:a16="http://schemas.microsoft.com/office/drawing/2014/main" id="{B9047D37-6720-4DFF-B66C-DFBAB4238B98}"/>
              </a:ext>
            </a:extLst>
          </p:cNvPr>
          <p:cNvSpPr txBox="1"/>
          <p:nvPr/>
        </p:nvSpPr>
        <p:spPr>
          <a:xfrm>
            <a:off x="3335622" y="3009947"/>
            <a:ext cx="2474014" cy="830997"/>
          </a:xfrm>
          <a:prstGeom prst="rect">
            <a:avLst/>
          </a:prstGeom>
          <a:noFill/>
        </p:spPr>
        <p:txBody>
          <a:bodyPr wrap="square" rtlCol="0">
            <a:spAutoFit/>
          </a:bodyPr>
          <a:lstStyle>
            <a:defPPr>
              <a:defRPr lang="fr-FR"/>
            </a:defPPr>
            <a:lvl1pPr>
              <a:defRPr sz="2200" b="1">
                <a:solidFill>
                  <a:schemeClr val="accent1">
                    <a:lumMod val="75000"/>
                  </a:schemeClr>
                </a:solidFill>
              </a:defRPr>
            </a:lvl1pPr>
          </a:lstStyle>
          <a:p>
            <a:pPr algn="ctr"/>
            <a:r>
              <a:rPr lang="fr-FR" sz="2400" dirty="0"/>
              <a:t>TASK ORIENTED </a:t>
            </a:r>
          </a:p>
          <a:p>
            <a:pPr algn="ctr"/>
            <a:r>
              <a:rPr lang="fr-FR" sz="2400" dirty="0"/>
              <a:t>INTERACTION </a:t>
            </a:r>
          </a:p>
        </p:txBody>
      </p:sp>
      <p:sp>
        <p:nvSpPr>
          <p:cNvPr id="28" name="Freeform 287">
            <a:extLst>
              <a:ext uri="{FF2B5EF4-FFF2-40B4-BE49-F238E27FC236}">
                <a16:creationId xmlns:a16="http://schemas.microsoft.com/office/drawing/2014/main" id="{61EF88DC-A404-4291-B049-941CF640CC64}"/>
              </a:ext>
            </a:extLst>
          </p:cNvPr>
          <p:cNvSpPr>
            <a:spLocks/>
          </p:cNvSpPr>
          <p:nvPr/>
        </p:nvSpPr>
        <p:spPr bwMode="auto">
          <a:xfrm rot="10800000" flipV="1">
            <a:off x="5468814" y="3759774"/>
            <a:ext cx="1396515" cy="1035872"/>
          </a:xfrm>
          <a:custGeom>
            <a:avLst/>
            <a:gdLst>
              <a:gd name="T0" fmla="*/ 2363 w 2429"/>
              <a:gd name="T1" fmla="*/ 15 h 1818"/>
              <a:gd name="T2" fmla="*/ 2259 w 2429"/>
              <a:gd name="T3" fmla="*/ 163 h 1818"/>
              <a:gd name="T4" fmla="*/ 2092 w 2429"/>
              <a:gd name="T5" fmla="*/ 372 h 1818"/>
              <a:gd name="T6" fmla="*/ 1976 w 2429"/>
              <a:gd name="T7" fmla="*/ 507 h 1818"/>
              <a:gd name="T8" fmla="*/ 1854 w 2429"/>
              <a:gd name="T9" fmla="*/ 636 h 1818"/>
              <a:gd name="T10" fmla="*/ 1725 w 2429"/>
              <a:gd name="T11" fmla="*/ 759 h 1818"/>
              <a:gd name="T12" fmla="*/ 1591 w 2429"/>
              <a:gd name="T13" fmla="*/ 877 h 1818"/>
              <a:gd name="T14" fmla="*/ 1451 w 2429"/>
              <a:gd name="T15" fmla="*/ 989 h 1818"/>
              <a:gd name="T16" fmla="*/ 1378 w 2429"/>
              <a:gd name="T17" fmla="*/ 1042 h 1818"/>
              <a:gd name="T18" fmla="*/ 1261 w 2429"/>
              <a:gd name="T19" fmla="*/ 1124 h 1818"/>
              <a:gd name="T20" fmla="*/ 1018 w 2429"/>
              <a:gd name="T21" fmla="*/ 1270 h 1818"/>
              <a:gd name="T22" fmla="*/ 766 w 2429"/>
              <a:gd name="T23" fmla="*/ 1398 h 1818"/>
              <a:gd name="T24" fmla="*/ 507 w 2429"/>
              <a:gd name="T25" fmla="*/ 1511 h 1818"/>
              <a:gd name="T26" fmla="*/ 375 w 2429"/>
              <a:gd name="T27" fmla="*/ 1560 h 1818"/>
              <a:gd name="T28" fmla="*/ 355 w 2429"/>
              <a:gd name="T29" fmla="*/ 1521 h 1818"/>
              <a:gd name="T30" fmla="*/ 336 w 2429"/>
              <a:gd name="T31" fmla="*/ 1481 h 1818"/>
              <a:gd name="T32" fmla="*/ 327 w 2429"/>
              <a:gd name="T33" fmla="*/ 1467 h 1818"/>
              <a:gd name="T34" fmla="*/ 302 w 2429"/>
              <a:gd name="T35" fmla="*/ 1459 h 1818"/>
              <a:gd name="T36" fmla="*/ 278 w 2429"/>
              <a:gd name="T37" fmla="*/ 1471 h 1818"/>
              <a:gd name="T38" fmla="*/ 263 w 2429"/>
              <a:gd name="T39" fmla="*/ 1494 h 1818"/>
              <a:gd name="T40" fmla="*/ 263 w 2429"/>
              <a:gd name="T41" fmla="*/ 1510 h 1818"/>
              <a:gd name="T42" fmla="*/ 144 w 2429"/>
              <a:gd name="T43" fmla="*/ 1590 h 1818"/>
              <a:gd name="T44" fmla="*/ 20 w 2429"/>
              <a:gd name="T45" fmla="*/ 1663 h 1818"/>
              <a:gd name="T46" fmla="*/ 11 w 2429"/>
              <a:gd name="T47" fmla="*/ 1669 h 1818"/>
              <a:gd name="T48" fmla="*/ 1 w 2429"/>
              <a:gd name="T49" fmla="*/ 1689 h 1818"/>
              <a:gd name="T50" fmla="*/ 0 w 2429"/>
              <a:gd name="T51" fmla="*/ 1709 h 1818"/>
              <a:gd name="T52" fmla="*/ 11 w 2429"/>
              <a:gd name="T53" fmla="*/ 1728 h 1818"/>
              <a:gd name="T54" fmla="*/ 20 w 2429"/>
              <a:gd name="T55" fmla="*/ 1734 h 1818"/>
              <a:gd name="T56" fmla="*/ 69 w 2429"/>
              <a:gd name="T57" fmla="*/ 1755 h 1818"/>
              <a:gd name="T58" fmla="*/ 170 w 2429"/>
              <a:gd name="T59" fmla="*/ 1788 h 1818"/>
              <a:gd name="T60" fmla="*/ 272 w 2429"/>
              <a:gd name="T61" fmla="*/ 1809 h 1818"/>
              <a:gd name="T62" fmla="*/ 377 w 2429"/>
              <a:gd name="T63" fmla="*/ 1818 h 1818"/>
              <a:gd name="T64" fmla="*/ 432 w 2429"/>
              <a:gd name="T65" fmla="*/ 1817 h 1818"/>
              <a:gd name="T66" fmla="*/ 443 w 2429"/>
              <a:gd name="T67" fmla="*/ 1816 h 1818"/>
              <a:gd name="T68" fmla="*/ 460 w 2429"/>
              <a:gd name="T69" fmla="*/ 1805 h 1818"/>
              <a:gd name="T70" fmla="*/ 471 w 2429"/>
              <a:gd name="T71" fmla="*/ 1787 h 1818"/>
              <a:gd name="T72" fmla="*/ 471 w 2429"/>
              <a:gd name="T73" fmla="*/ 1766 h 1818"/>
              <a:gd name="T74" fmla="*/ 467 w 2429"/>
              <a:gd name="T75" fmla="*/ 1756 h 1818"/>
              <a:gd name="T76" fmla="*/ 436 w 2429"/>
              <a:gd name="T77" fmla="*/ 1690 h 1818"/>
              <a:gd name="T78" fmla="*/ 405 w 2429"/>
              <a:gd name="T79" fmla="*/ 1624 h 1818"/>
              <a:gd name="T80" fmla="*/ 481 w 2429"/>
              <a:gd name="T81" fmla="*/ 1599 h 1818"/>
              <a:gd name="T82" fmla="*/ 633 w 2429"/>
              <a:gd name="T83" fmla="*/ 1543 h 1818"/>
              <a:gd name="T84" fmla="*/ 783 w 2429"/>
              <a:gd name="T85" fmla="*/ 1481 h 1818"/>
              <a:gd name="T86" fmla="*/ 931 w 2429"/>
              <a:gd name="T87" fmla="*/ 1410 h 1818"/>
              <a:gd name="T88" fmla="*/ 1076 w 2429"/>
              <a:gd name="T89" fmla="*/ 1334 h 1818"/>
              <a:gd name="T90" fmla="*/ 1217 w 2429"/>
              <a:gd name="T91" fmla="*/ 1249 h 1818"/>
              <a:gd name="T92" fmla="*/ 1356 w 2429"/>
              <a:gd name="T93" fmla="*/ 1160 h 1818"/>
              <a:gd name="T94" fmla="*/ 1491 w 2429"/>
              <a:gd name="T95" fmla="*/ 1064 h 1818"/>
              <a:gd name="T96" fmla="*/ 1620 w 2429"/>
              <a:gd name="T97" fmla="*/ 962 h 1818"/>
              <a:gd name="T98" fmla="*/ 1746 w 2429"/>
              <a:gd name="T99" fmla="*/ 855 h 1818"/>
              <a:gd name="T100" fmla="*/ 1867 w 2429"/>
              <a:gd name="T101" fmla="*/ 744 h 1818"/>
              <a:gd name="T102" fmla="*/ 1982 w 2429"/>
              <a:gd name="T103" fmla="*/ 626 h 1818"/>
              <a:gd name="T104" fmla="*/ 2091 w 2429"/>
              <a:gd name="T105" fmla="*/ 505 h 1818"/>
              <a:gd name="T106" fmla="*/ 2195 w 2429"/>
              <a:gd name="T107" fmla="*/ 380 h 1818"/>
              <a:gd name="T108" fmla="*/ 2290 w 2429"/>
              <a:gd name="T109" fmla="*/ 251 h 1818"/>
              <a:gd name="T110" fmla="*/ 2380 w 2429"/>
              <a:gd name="T111" fmla="*/ 118 h 1818"/>
              <a:gd name="T112" fmla="*/ 2423 w 2429"/>
              <a:gd name="T113" fmla="*/ 50 h 1818"/>
              <a:gd name="T114" fmla="*/ 2429 w 2429"/>
              <a:gd name="T115" fmla="*/ 36 h 1818"/>
              <a:gd name="T116" fmla="*/ 2421 w 2429"/>
              <a:gd name="T117" fmla="*/ 13 h 1818"/>
              <a:gd name="T118" fmla="*/ 2399 w 2429"/>
              <a:gd name="T119" fmla="*/ 0 h 1818"/>
              <a:gd name="T120" fmla="*/ 2373 w 2429"/>
              <a:gd name="T121" fmla="*/ 5 h 1818"/>
              <a:gd name="T122" fmla="*/ 2363 w 2429"/>
              <a:gd name="T123" fmla="*/ 15 h 1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9" h="1818">
                <a:moveTo>
                  <a:pt x="2363" y="15"/>
                </a:moveTo>
                <a:lnTo>
                  <a:pt x="2259" y="163"/>
                </a:lnTo>
                <a:lnTo>
                  <a:pt x="2092" y="372"/>
                </a:lnTo>
                <a:lnTo>
                  <a:pt x="1976" y="507"/>
                </a:lnTo>
                <a:lnTo>
                  <a:pt x="1854" y="636"/>
                </a:lnTo>
                <a:lnTo>
                  <a:pt x="1725" y="759"/>
                </a:lnTo>
                <a:lnTo>
                  <a:pt x="1591" y="877"/>
                </a:lnTo>
                <a:lnTo>
                  <a:pt x="1451" y="989"/>
                </a:lnTo>
                <a:lnTo>
                  <a:pt x="1378" y="1042"/>
                </a:lnTo>
                <a:lnTo>
                  <a:pt x="1261" y="1124"/>
                </a:lnTo>
                <a:lnTo>
                  <a:pt x="1018" y="1270"/>
                </a:lnTo>
                <a:lnTo>
                  <a:pt x="766" y="1398"/>
                </a:lnTo>
                <a:lnTo>
                  <a:pt x="507" y="1511"/>
                </a:lnTo>
                <a:lnTo>
                  <a:pt x="375" y="1560"/>
                </a:lnTo>
                <a:lnTo>
                  <a:pt x="355" y="1521"/>
                </a:lnTo>
                <a:lnTo>
                  <a:pt x="336" y="1481"/>
                </a:lnTo>
                <a:lnTo>
                  <a:pt x="327" y="1467"/>
                </a:lnTo>
                <a:lnTo>
                  <a:pt x="302" y="1459"/>
                </a:lnTo>
                <a:lnTo>
                  <a:pt x="278" y="1471"/>
                </a:lnTo>
                <a:lnTo>
                  <a:pt x="263" y="1494"/>
                </a:lnTo>
                <a:lnTo>
                  <a:pt x="263" y="1510"/>
                </a:lnTo>
                <a:lnTo>
                  <a:pt x="144" y="1590"/>
                </a:lnTo>
                <a:lnTo>
                  <a:pt x="20" y="1663"/>
                </a:lnTo>
                <a:lnTo>
                  <a:pt x="11" y="1669"/>
                </a:lnTo>
                <a:lnTo>
                  <a:pt x="1" y="1689"/>
                </a:lnTo>
                <a:lnTo>
                  <a:pt x="0" y="1709"/>
                </a:lnTo>
                <a:lnTo>
                  <a:pt x="11" y="1728"/>
                </a:lnTo>
                <a:lnTo>
                  <a:pt x="20" y="1734"/>
                </a:lnTo>
                <a:lnTo>
                  <a:pt x="69" y="1755"/>
                </a:lnTo>
                <a:lnTo>
                  <a:pt x="170" y="1788"/>
                </a:lnTo>
                <a:lnTo>
                  <a:pt x="272" y="1809"/>
                </a:lnTo>
                <a:lnTo>
                  <a:pt x="377" y="1818"/>
                </a:lnTo>
                <a:lnTo>
                  <a:pt x="432" y="1817"/>
                </a:lnTo>
                <a:lnTo>
                  <a:pt x="443" y="1816"/>
                </a:lnTo>
                <a:lnTo>
                  <a:pt x="460" y="1805"/>
                </a:lnTo>
                <a:lnTo>
                  <a:pt x="471" y="1787"/>
                </a:lnTo>
                <a:lnTo>
                  <a:pt x="471" y="1766"/>
                </a:lnTo>
                <a:lnTo>
                  <a:pt x="467" y="1756"/>
                </a:lnTo>
                <a:lnTo>
                  <a:pt x="436" y="1690"/>
                </a:lnTo>
                <a:lnTo>
                  <a:pt x="405" y="1624"/>
                </a:lnTo>
                <a:lnTo>
                  <a:pt x="481" y="1599"/>
                </a:lnTo>
                <a:lnTo>
                  <a:pt x="633" y="1543"/>
                </a:lnTo>
                <a:lnTo>
                  <a:pt x="783" y="1481"/>
                </a:lnTo>
                <a:lnTo>
                  <a:pt x="931" y="1410"/>
                </a:lnTo>
                <a:lnTo>
                  <a:pt x="1076" y="1334"/>
                </a:lnTo>
                <a:lnTo>
                  <a:pt x="1217" y="1249"/>
                </a:lnTo>
                <a:lnTo>
                  <a:pt x="1356" y="1160"/>
                </a:lnTo>
                <a:lnTo>
                  <a:pt x="1491" y="1064"/>
                </a:lnTo>
                <a:lnTo>
                  <a:pt x="1620" y="962"/>
                </a:lnTo>
                <a:lnTo>
                  <a:pt x="1746" y="855"/>
                </a:lnTo>
                <a:lnTo>
                  <a:pt x="1867" y="744"/>
                </a:lnTo>
                <a:lnTo>
                  <a:pt x="1982" y="626"/>
                </a:lnTo>
                <a:lnTo>
                  <a:pt x="2091" y="505"/>
                </a:lnTo>
                <a:lnTo>
                  <a:pt x="2195" y="380"/>
                </a:lnTo>
                <a:lnTo>
                  <a:pt x="2290" y="251"/>
                </a:lnTo>
                <a:lnTo>
                  <a:pt x="2380" y="118"/>
                </a:lnTo>
                <a:lnTo>
                  <a:pt x="2423" y="50"/>
                </a:lnTo>
                <a:lnTo>
                  <a:pt x="2429" y="36"/>
                </a:lnTo>
                <a:lnTo>
                  <a:pt x="2421" y="13"/>
                </a:lnTo>
                <a:lnTo>
                  <a:pt x="2399" y="0"/>
                </a:lnTo>
                <a:lnTo>
                  <a:pt x="2373" y="5"/>
                </a:lnTo>
                <a:lnTo>
                  <a:pt x="2363" y="15"/>
                </a:lnTo>
              </a:path>
            </a:pathLst>
          </a:custGeom>
          <a:solidFill>
            <a:schemeClr val="tx2">
              <a:lumMod val="50000"/>
            </a:schemeClr>
          </a:solidFill>
          <a:ln w="9525">
            <a:noFill/>
            <a:round/>
            <a:headEnd/>
            <a:tailEnd/>
          </a:ln>
        </p:spPr>
        <p:txBody>
          <a:bodyPr vert="horz" wrap="square" lIns="68580" tIns="34290" rIns="68580" bIns="3429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2" name="Freeform 287">
            <a:extLst>
              <a:ext uri="{FF2B5EF4-FFF2-40B4-BE49-F238E27FC236}">
                <a16:creationId xmlns:a16="http://schemas.microsoft.com/office/drawing/2014/main" id="{A5889293-7D57-4425-BE9B-8E305E32282D}"/>
              </a:ext>
            </a:extLst>
          </p:cNvPr>
          <p:cNvSpPr>
            <a:spLocks/>
          </p:cNvSpPr>
          <p:nvPr/>
        </p:nvSpPr>
        <p:spPr bwMode="auto">
          <a:xfrm rot="10414404">
            <a:off x="5435124" y="1740148"/>
            <a:ext cx="1465359" cy="1148154"/>
          </a:xfrm>
          <a:custGeom>
            <a:avLst/>
            <a:gdLst>
              <a:gd name="T0" fmla="*/ 2363 w 2429"/>
              <a:gd name="T1" fmla="*/ 15 h 1818"/>
              <a:gd name="T2" fmla="*/ 2259 w 2429"/>
              <a:gd name="T3" fmla="*/ 163 h 1818"/>
              <a:gd name="T4" fmla="*/ 2092 w 2429"/>
              <a:gd name="T5" fmla="*/ 372 h 1818"/>
              <a:gd name="T6" fmla="*/ 1976 w 2429"/>
              <a:gd name="T7" fmla="*/ 507 h 1818"/>
              <a:gd name="T8" fmla="*/ 1854 w 2429"/>
              <a:gd name="T9" fmla="*/ 636 h 1818"/>
              <a:gd name="T10" fmla="*/ 1725 w 2429"/>
              <a:gd name="T11" fmla="*/ 759 h 1818"/>
              <a:gd name="T12" fmla="*/ 1591 w 2429"/>
              <a:gd name="T13" fmla="*/ 877 h 1818"/>
              <a:gd name="T14" fmla="*/ 1451 w 2429"/>
              <a:gd name="T15" fmla="*/ 989 h 1818"/>
              <a:gd name="T16" fmla="*/ 1378 w 2429"/>
              <a:gd name="T17" fmla="*/ 1042 h 1818"/>
              <a:gd name="T18" fmla="*/ 1261 w 2429"/>
              <a:gd name="T19" fmla="*/ 1124 h 1818"/>
              <a:gd name="T20" fmla="*/ 1018 w 2429"/>
              <a:gd name="T21" fmla="*/ 1270 h 1818"/>
              <a:gd name="T22" fmla="*/ 766 w 2429"/>
              <a:gd name="T23" fmla="*/ 1398 h 1818"/>
              <a:gd name="T24" fmla="*/ 507 w 2429"/>
              <a:gd name="T25" fmla="*/ 1511 h 1818"/>
              <a:gd name="T26" fmla="*/ 375 w 2429"/>
              <a:gd name="T27" fmla="*/ 1560 h 1818"/>
              <a:gd name="T28" fmla="*/ 355 w 2429"/>
              <a:gd name="T29" fmla="*/ 1521 h 1818"/>
              <a:gd name="T30" fmla="*/ 336 w 2429"/>
              <a:gd name="T31" fmla="*/ 1481 h 1818"/>
              <a:gd name="T32" fmla="*/ 327 w 2429"/>
              <a:gd name="T33" fmla="*/ 1467 h 1818"/>
              <a:gd name="T34" fmla="*/ 302 w 2429"/>
              <a:gd name="T35" fmla="*/ 1459 h 1818"/>
              <a:gd name="T36" fmla="*/ 278 w 2429"/>
              <a:gd name="T37" fmla="*/ 1471 h 1818"/>
              <a:gd name="T38" fmla="*/ 263 w 2429"/>
              <a:gd name="T39" fmla="*/ 1494 h 1818"/>
              <a:gd name="T40" fmla="*/ 263 w 2429"/>
              <a:gd name="T41" fmla="*/ 1510 h 1818"/>
              <a:gd name="T42" fmla="*/ 144 w 2429"/>
              <a:gd name="T43" fmla="*/ 1590 h 1818"/>
              <a:gd name="T44" fmla="*/ 20 w 2429"/>
              <a:gd name="T45" fmla="*/ 1663 h 1818"/>
              <a:gd name="T46" fmla="*/ 11 w 2429"/>
              <a:gd name="T47" fmla="*/ 1669 h 1818"/>
              <a:gd name="T48" fmla="*/ 1 w 2429"/>
              <a:gd name="T49" fmla="*/ 1689 h 1818"/>
              <a:gd name="T50" fmla="*/ 0 w 2429"/>
              <a:gd name="T51" fmla="*/ 1709 h 1818"/>
              <a:gd name="T52" fmla="*/ 11 w 2429"/>
              <a:gd name="T53" fmla="*/ 1728 h 1818"/>
              <a:gd name="T54" fmla="*/ 20 w 2429"/>
              <a:gd name="T55" fmla="*/ 1734 h 1818"/>
              <a:gd name="T56" fmla="*/ 69 w 2429"/>
              <a:gd name="T57" fmla="*/ 1755 h 1818"/>
              <a:gd name="T58" fmla="*/ 170 w 2429"/>
              <a:gd name="T59" fmla="*/ 1788 h 1818"/>
              <a:gd name="T60" fmla="*/ 272 w 2429"/>
              <a:gd name="T61" fmla="*/ 1809 h 1818"/>
              <a:gd name="T62" fmla="*/ 377 w 2429"/>
              <a:gd name="T63" fmla="*/ 1818 h 1818"/>
              <a:gd name="T64" fmla="*/ 432 w 2429"/>
              <a:gd name="T65" fmla="*/ 1817 h 1818"/>
              <a:gd name="T66" fmla="*/ 443 w 2429"/>
              <a:gd name="T67" fmla="*/ 1816 h 1818"/>
              <a:gd name="T68" fmla="*/ 460 w 2429"/>
              <a:gd name="T69" fmla="*/ 1805 h 1818"/>
              <a:gd name="T70" fmla="*/ 471 w 2429"/>
              <a:gd name="T71" fmla="*/ 1787 h 1818"/>
              <a:gd name="T72" fmla="*/ 471 w 2429"/>
              <a:gd name="T73" fmla="*/ 1766 h 1818"/>
              <a:gd name="T74" fmla="*/ 467 w 2429"/>
              <a:gd name="T75" fmla="*/ 1756 h 1818"/>
              <a:gd name="T76" fmla="*/ 436 w 2429"/>
              <a:gd name="T77" fmla="*/ 1690 h 1818"/>
              <a:gd name="T78" fmla="*/ 405 w 2429"/>
              <a:gd name="T79" fmla="*/ 1624 h 1818"/>
              <a:gd name="T80" fmla="*/ 481 w 2429"/>
              <a:gd name="T81" fmla="*/ 1599 h 1818"/>
              <a:gd name="T82" fmla="*/ 633 w 2429"/>
              <a:gd name="T83" fmla="*/ 1543 h 1818"/>
              <a:gd name="T84" fmla="*/ 783 w 2429"/>
              <a:gd name="T85" fmla="*/ 1481 h 1818"/>
              <a:gd name="T86" fmla="*/ 931 w 2429"/>
              <a:gd name="T87" fmla="*/ 1410 h 1818"/>
              <a:gd name="T88" fmla="*/ 1076 w 2429"/>
              <a:gd name="T89" fmla="*/ 1334 h 1818"/>
              <a:gd name="T90" fmla="*/ 1217 w 2429"/>
              <a:gd name="T91" fmla="*/ 1249 h 1818"/>
              <a:gd name="T92" fmla="*/ 1356 w 2429"/>
              <a:gd name="T93" fmla="*/ 1160 h 1818"/>
              <a:gd name="T94" fmla="*/ 1491 w 2429"/>
              <a:gd name="T95" fmla="*/ 1064 h 1818"/>
              <a:gd name="T96" fmla="*/ 1620 w 2429"/>
              <a:gd name="T97" fmla="*/ 962 h 1818"/>
              <a:gd name="T98" fmla="*/ 1746 w 2429"/>
              <a:gd name="T99" fmla="*/ 855 h 1818"/>
              <a:gd name="T100" fmla="*/ 1867 w 2429"/>
              <a:gd name="T101" fmla="*/ 744 h 1818"/>
              <a:gd name="T102" fmla="*/ 1982 w 2429"/>
              <a:gd name="T103" fmla="*/ 626 h 1818"/>
              <a:gd name="T104" fmla="*/ 2091 w 2429"/>
              <a:gd name="T105" fmla="*/ 505 h 1818"/>
              <a:gd name="T106" fmla="*/ 2195 w 2429"/>
              <a:gd name="T107" fmla="*/ 380 h 1818"/>
              <a:gd name="T108" fmla="*/ 2290 w 2429"/>
              <a:gd name="T109" fmla="*/ 251 h 1818"/>
              <a:gd name="T110" fmla="*/ 2380 w 2429"/>
              <a:gd name="T111" fmla="*/ 118 h 1818"/>
              <a:gd name="T112" fmla="*/ 2423 w 2429"/>
              <a:gd name="T113" fmla="*/ 50 h 1818"/>
              <a:gd name="T114" fmla="*/ 2429 w 2429"/>
              <a:gd name="T115" fmla="*/ 36 h 1818"/>
              <a:gd name="T116" fmla="*/ 2421 w 2429"/>
              <a:gd name="T117" fmla="*/ 13 h 1818"/>
              <a:gd name="T118" fmla="*/ 2399 w 2429"/>
              <a:gd name="T119" fmla="*/ 0 h 1818"/>
              <a:gd name="T120" fmla="*/ 2373 w 2429"/>
              <a:gd name="T121" fmla="*/ 5 h 1818"/>
              <a:gd name="T122" fmla="*/ 2363 w 2429"/>
              <a:gd name="T123" fmla="*/ 15 h 1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9" h="1818">
                <a:moveTo>
                  <a:pt x="2363" y="15"/>
                </a:moveTo>
                <a:lnTo>
                  <a:pt x="2259" y="163"/>
                </a:lnTo>
                <a:lnTo>
                  <a:pt x="2092" y="372"/>
                </a:lnTo>
                <a:lnTo>
                  <a:pt x="1976" y="507"/>
                </a:lnTo>
                <a:lnTo>
                  <a:pt x="1854" y="636"/>
                </a:lnTo>
                <a:lnTo>
                  <a:pt x="1725" y="759"/>
                </a:lnTo>
                <a:lnTo>
                  <a:pt x="1591" y="877"/>
                </a:lnTo>
                <a:lnTo>
                  <a:pt x="1451" y="989"/>
                </a:lnTo>
                <a:lnTo>
                  <a:pt x="1378" y="1042"/>
                </a:lnTo>
                <a:lnTo>
                  <a:pt x="1261" y="1124"/>
                </a:lnTo>
                <a:lnTo>
                  <a:pt x="1018" y="1270"/>
                </a:lnTo>
                <a:lnTo>
                  <a:pt x="766" y="1398"/>
                </a:lnTo>
                <a:lnTo>
                  <a:pt x="507" y="1511"/>
                </a:lnTo>
                <a:lnTo>
                  <a:pt x="375" y="1560"/>
                </a:lnTo>
                <a:lnTo>
                  <a:pt x="355" y="1521"/>
                </a:lnTo>
                <a:lnTo>
                  <a:pt x="336" y="1481"/>
                </a:lnTo>
                <a:lnTo>
                  <a:pt x="327" y="1467"/>
                </a:lnTo>
                <a:lnTo>
                  <a:pt x="302" y="1459"/>
                </a:lnTo>
                <a:lnTo>
                  <a:pt x="278" y="1471"/>
                </a:lnTo>
                <a:lnTo>
                  <a:pt x="263" y="1494"/>
                </a:lnTo>
                <a:lnTo>
                  <a:pt x="263" y="1510"/>
                </a:lnTo>
                <a:lnTo>
                  <a:pt x="144" y="1590"/>
                </a:lnTo>
                <a:lnTo>
                  <a:pt x="20" y="1663"/>
                </a:lnTo>
                <a:lnTo>
                  <a:pt x="11" y="1669"/>
                </a:lnTo>
                <a:lnTo>
                  <a:pt x="1" y="1689"/>
                </a:lnTo>
                <a:lnTo>
                  <a:pt x="0" y="1709"/>
                </a:lnTo>
                <a:lnTo>
                  <a:pt x="11" y="1728"/>
                </a:lnTo>
                <a:lnTo>
                  <a:pt x="20" y="1734"/>
                </a:lnTo>
                <a:lnTo>
                  <a:pt x="69" y="1755"/>
                </a:lnTo>
                <a:lnTo>
                  <a:pt x="170" y="1788"/>
                </a:lnTo>
                <a:lnTo>
                  <a:pt x="272" y="1809"/>
                </a:lnTo>
                <a:lnTo>
                  <a:pt x="377" y="1818"/>
                </a:lnTo>
                <a:lnTo>
                  <a:pt x="432" y="1817"/>
                </a:lnTo>
                <a:lnTo>
                  <a:pt x="443" y="1816"/>
                </a:lnTo>
                <a:lnTo>
                  <a:pt x="460" y="1805"/>
                </a:lnTo>
                <a:lnTo>
                  <a:pt x="471" y="1787"/>
                </a:lnTo>
                <a:lnTo>
                  <a:pt x="471" y="1766"/>
                </a:lnTo>
                <a:lnTo>
                  <a:pt x="467" y="1756"/>
                </a:lnTo>
                <a:lnTo>
                  <a:pt x="436" y="1690"/>
                </a:lnTo>
                <a:lnTo>
                  <a:pt x="405" y="1624"/>
                </a:lnTo>
                <a:lnTo>
                  <a:pt x="481" y="1599"/>
                </a:lnTo>
                <a:lnTo>
                  <a:pt x="633" y="1543"/>
                </a:lnTo>
                <a:lnTo>
                  <a:pt x="783" y="1481"/>
                </a:lnTo>
                <a:lnTo>
                  <a:pt x="931" y="1410"/>
                </a:lnTo>
                <a:lnTo>
                  <a:pt x="1076" y="1334"/>
                </a:lnTo>
                <a:lnTo>
                  <a:pt x="1217" y="1249"/>
                </a:lnTo>
                <a:lnTo>
                  <a:pt x="1356" y="1160"/>
                </a:lnTo>
                <a:lnTo>
                  <a:pt x="1491" y="1064"/>
                </a:lnTo>
                <a:lnTo>
                  <a:pt x="1620" y="962"/>
                </a:lnTo>
                <a:lnTo>
                  <a:pt x="1746" y="855"/>
                </a:lnTo>
                <a:lnTo>
                  <a:pt x="1867" y="744"/>
                </a:lnTo>
                <a:lnTo>
                  <a:pt x="1982" y="626"/>
                </a:lnTo>
                <a:lnTo>
                  <a:pt x="2091" y="505"/>
                </a:lnTo>
                <a:lnTo>
                  <a:pt x="2195" y="380"/>
                </a:lnTo>
                <a:lnTo>
                  <a:pt x="2290" y="251"/>
                </a:lnTo>
                <a:lnTo>
                  <a:pt x="2380" y="118"/>
                </a:lnTo>
                <a:lnTo>
                  <a:pt x="2423" y="50"/>
                </a:lnTo>
                <a:lnTo>
                  <a:pt x="2429" y="36"/>
                </a:lnTo>
                <a:lnTo>
                  <a:pt x="2421" y="13"/>
                </a:lnTo>
                <a:lnTo>
                  <a:pt x="2399" y="0"/>
                </a:lnTo>
                <a:lnTo>
                  <a:pt x="2373" y="5"/>
                </a:lnTo>
                <a:lnTo>
                  <a:pt x="2363" y="15"/>
                </a:lnTo>
              </a:path>
            </a:pathLst>
          </a:custGeom>
          <a:solidFill>
            <a:schemeClr val="tx2">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Tree>
    <p:extLst>
      <p:ext uri="{BB962C8B-B14F-4D97-AF65-F5344CB8AC3E}">
        <p14:creationId xmlns:p14="http://schemas.microsoft.com/office/powerpoint/2010/main" val="28761492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6936E76E-83C7-4D0C-AE26-C0751568CC47}" type="slidenum">
              <a:rPr lang="fr-FR" smtClean="0"/>
              <a:t>30</a:t>
            </a:fld>
            <a:endParaRPr lang="fr-FR"/>
          </a:p>
        </p:txBody>
      </p:sp>
      <p:sp>
        <p:nvSpPr>
          <p:cNvPr id="9" name="Rectangle 8">
            <a:extLst>
              <a:ext uri="{FF2B5EF4-FFF2-40B4-BE49-F238E27FC236}">
                <a16:creationId xmlns:a16="http://schemas.microsoft.com/office/drawing/2014/main" id="{5B7DA30E-9BE1-411F-8D2E-81EA05A878A1}"/>
              </a:ext>
            </a:extLst>
          </p:cNvPr>
          <p:cNvSpPr/>
          <p:nvPr/>
        </p:nvSpPr>
        <p:spPr>
          <a:xfrm>
            <a:off x="7543799" y="1296589"/>
            <a:ext cx="4303783" cy="623054"/>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a:t>self-centeredness</a:t>
            </a:r>
          </a:p>
        </p:txBody>
      </p:sp>
      <p:sp>
        <p:nvSpPr>
          <p:cNvPr id="12" name="Rectangle 11">
            <a:extLst>
              <a:ext uri="{FF2B5EF4-FFF2-40B4-BE49-F238E27FC236}">
                <a16:creationId xmlns:a16="http://schemas.microsoft.com/office/drawing/2014/main" id="{225644F4-2996-44B8-A1F0-C15B3AC16D2A}"/>
              </a:ext>
            </a:extLst>
          </p:cNvPr>
          <p:cNvSpPr/>
          <p:nvPr/>
        </p:nvSpPr>
        <p:spPr>
          <a:xfrm>
            <a:off x="3005254" y="1296589"/>
            <a:ext cx="1833396" cy="55190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solidFill>
                  <a:schemeClr val="tx1"/>
                </a:solidFill>
              </a:rPr>
              <a:t>Pow</a:t>
            </a:r>
            <a:r>
              <a:rPr lang="fr-FR" b="1" dirty="0">
                <a:solidFill>
                  <a:schemeClr val="tx1"/>
                </a:solidFill>
              </a:rPr>
              <a:t>(A) = 0.9,  </a:t>
            </a:r>
            <a:r>
              <a:rPr lang="fr-FR" b="1" dirty="0" err="1">
                <a:solidFill>
                  <a:schemeClr val="tx1"/>
                </a:solidFill>
              </a:rPr>
              <a:t>Pow</a:t>
            </a:r>
            <a:r>
              <a:rPr lang="fr-FR" b="1" dirty="0">
                <a:solidFill>
                  <a:schemeClr val="tx1"/>
                </a:solidFill>
              </a:rPr>
              <a:t>(B) = 0.4</a:t>
            </a:r>
          </a:p>
        </p:txBody>
      </p:sp>
      <p:sp>
        <p:nvSpPr>
          <p:cNvPr id="13" name="Rectangle 12">
            <a:extLst>
              <a:ext uri="{FF2B5EF4-FFF2-40B4-BE49-F238E27FC236}">
                <a16:creationId xmlns:a16="http://schemas.microsoft.com/office/drawing/2014/main" id="{DA30B546-D4D5-4BB3-9C9C-72145CC38F4B}"/>
              </a:ext>
            </a:extLst>
          </p:cNvPr>
          <p:cNvSpPr/>
          <p:nvPr/>
        </p:nvSpPr>
        <p:spPr>
          <a:xfrm>
            <a:off x="421926" y="1344436"/>
            <a:ext cx="3500026" cy="504056"/>
          </a:xfrm>
          <a:prstGeom prst="rect">
            <a:avLst/>
          </a:prstGeom>
          <a:noFill/>
          <a:ln w="9525"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prstClr val="black"/>
                </a:solidFill>
                <a:effectLst/>
                <a:uLnTx/>
                <a:uFillTx/>
                <a:latin typeface="Arial"/>
                <a:ea typeface="+mn-ea"/>
                <a:cs typeface="+mn-cs"/>
              </a:rPr>
              <a:t>Agent A Dominant</a:t>
            </a:r>
          </a:p>
          <a:p>
            <a:pPr marL="0" marR="0" lvl="0" indent="0" defTabSz="914400" eaLnBrk="1" fontAlgn="auto" latinLnBrk="0" hangingPunct="1">
              <a:lnSpc>
                <a:spcPct val="100000"/>
              </a:lnSpc>
              <a:spcBef>
                <a:spcPts val="0"/>
              </a:spcBef>
              <a:spcAft>
                <a:spcPts val="0"/>
              </a:spcAft>
              <a:buClrTx/>
              <a:buSzTx/>
              <a:buFontTx/>
              <a:buNone/>
              <a:tabLst/>
              <a:defRPr/>
            </a:pPr>
            <a:r>
              <a:rPr lang="fr-FR" b="1" kern="0" dirty="0">
                <a:solidFill>
                  <a:prstClr val="black"/>
                </a:solidFill>
                <a:latin typeface="Arial"/>
              </a:rPr>
              <a:t>Agent B </a:t>
            </a:r>
            <a:r>
              <a:rPr lang="fr-FR" b="1" kern="0" dirty="0" err="1">
                <a:solidFill>
                  <a:prstClr val="black"/>
                </a:solidFill>
                <a:latin typeface="Arial"/>
              </a:rPr>
              <a:t>Submissive</a:t>
            </a:r>
            <a:endParaRPr kumimoji="0" lang="fr-FR" b="1" i="0" u="none" strike="noStrike" kern="0" cap="none" spc="0" normalizeH="0" baseline="0" noProof="0" dirty="0">
              <a:ln>
                <a:noFill/>
              </a:ln>
              <a:solidFill>
                <a:prstClr val="black"/>
              </a:solidFill>
              <a:effectLst/>
              <a:uLnTx/>
              <a:uFillTx/>
              <a:latin typeface="Arial"/>
              <a:ea typeface="+mn-ea"/>
              <a:cs typeface="+mn-cs"/>
            </a:endParaRPr>
          </a:p>
        </p:txBody>
      </p:sp>
      <p:sp>
        <p:nvSpPr>
          <p:cNvPr id="16" name="Titre 1">
            <a:extLst>
              <a:ext uri="{FF2B5EF4-FFF2-40B4-BE49-F238E27FC236}">
                <a16:creationId xmlns:a16="http://schemas.microsoft.com/office/drawing/2014/main" id="{6F2D2AC7-5A30-478A-9AAE-0B7E19CC7589}"/>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utterance choice</a:t>
            </a:r>
            <a:endParaRPr lang="fr-FR" sz="3200" b="1" cap="all" dirty="0">
              <a:solidFill>
                <a:srgbClr val="2F3A46"/>
              </a:solidFill>
              <a:latin typeface="Open Sans" panose="020B0606030504020204" pitchFamily="34" charset="0"/>
            </a:endParaRPr>
          </a:p>
        </p:txBody>
      </p:sp>
      <p:sp>
        <p:nvSpPr>
          <p:cNvPr id="17" name="Espace réservé du contenu 2">
            <a:extLst>
              <a:ext uri="{FF2B5EF4-FFF2-40B4-BE49-F238E27FC236}">
                <a16:creationId xmlns:a16="http://schemas.microsoft.com/office/drawing/2014/main" id="{F396BDD6-8561-4D6B-99B0-A753FE412D54}"/>
              </a:ext>
            </a:extLst>
          </p:cNvPr>
          <p:cNvSpPr txBox="1">
            <a:spLocks/>
          </p:cNvSpPr>
          <p:nvPr/>
        </p:nvSpPr>
        <p:spPr>
          <a:xfrm>
            <a:off x="734193" y="2123696"/>
            <a:ext cx="4852567" cy="4668331"/>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solidFill>
                  <a:schemeClr val="accent1">
                    <a:lumMod val="75000"/>
                  </a:schemeClr>
                </a:solidFill>
              </a:rPr>
              <a:t>A: "Let's go to a Chinese restaurant."</a:t>
            </a:r>
            <a:br>
              <a:rPr lang="en-US" sz="1800" b="1" dirty="0">
                <a:solidFill>
                  <a:schemeClr val="accent1">
                    <a:lumMod val="75000"/>
                  </a:schemeClr>
                </a:solidFill>
              </a:rPr>
            </a:br>
            <a:br>
              <a:rPr lang="en-US" sz="1800" b="1" dirty="0">
                <a:solidFill>
                  <a:schemeClr val="accent1">
                    <a:lumMod val="75000"/>
                  </a:schemeClr>
                </a:solidFill>
              </a:rPr>
            </a:br>
            <a:r>
              <a:rPr lang="en-US" sz="1800" b="1" dirty="0">
                <a:solidFill>
                  <a:schemeClr val="accent1">
                    <a:lumMod val="75000"/>
                  </a:schemeClr>
                </a:solidFill>
              </a:rPr>
              <a:t>    B: "I don't like Chinese restaurants, let's choose something else."</a:t>
            </a:r>
            <a:br>
              <a:rPr lang="en-US" sz="1800" dirty="0"/>
            </a:br>
            <a:br>
              <a:rPr lang="en-US" sz="1800" dirty="0"/>
            </a:br>
            <a:r>
              <a:rPr lang="en-US" sz="1800" b="1" dirty="0">
                <a:solidFill>
                  <a:schemeClr val="accent1">
                    <a:lumMod val="75000"/>
                  </a:schemeClr>
                </a:solidFill>
              </a:rPr>
              <a:t>A: "Let's go to the Shanghai. It's a quiet, cheap Chinese restaurant on the south side."</a:t>
            </a:r>
            <a:br>
              <a:rPr lang="en-US" sz="1800" dirty="0"/>
            </a:br>
            <a:br>
              <a:rPr lang="en-US" sz="1800" dirty="0"/>
            </a:br>
            <a:r>
              <a:rPr lang="en-US" sz="1800" dirty="0"/>
              <a:t>    B: "Do you like Italian restaurants?"</a:t>
            </a:r>
            <a:br>
              <a:rPr lang="en-US" sz="1800" dirty="0"/>
            </a:br>
            <a:br>
              <a:rPr lang="en-US" sz="1800" dirty="0"/>
            </a:br>
            <a:r>
              <a:rPr lang="en-US" sz="1800" dirty="0"/>
              <a:t>A: "I don't like Italian restaurants."</a:t>
            </a:r>
            <a:br>
              <a:rPr lang="en-US" sz="1800" dirty="0"/>
            </a:br>
            <a:br>
              <a:rPr lang="en-US" sz="1800" dirty="0"/>
            </a:br>
            <a:r>
              <a:rPr lang="en-US" sz="1800" dirty="0"/>
              <a:t>    B: "Do you like French restaurants?"</a:t>
            </a:r>
            <a:br>
              <a:rPr lang="en-US" sz="1800" dirty="0"/>
            </a:br>
            <a:br>
              <a:rPr lang="en-US" sz="1800" dirty="0"/>
            </a:br>
            <a:r>
              <a:rPr lang="en-US" sz="1800" b="1" dirty="0">
                <a:solidFill>
                  <a:schemeClr val="accent1">
                    <a:lumMod val="75000"/>
                  </a:schemeClr>
                </a:solidFill>
              </a:rPr>
              <a:t>A: "Let's go to the Shanghai. It's a quiet, cheap Chinese restaurant on the south side."</a:t>
            </a:r>
          </a:p>
          <a:p>
            <a:pPr marL="0" indent="0">
              <a:buFont typeface="Arial" panose="020B0604020202020204" pitchFamily="34" charset="0"/>
              <a:buNone/>
            </a:pPr>
            <a:r>
              <a:rPr lang="en-US" sz="1800" dirty="0"/>
              <a:t>    B: "Do you like French restaurants?"</a:t>
            </a:r>
            <a:endParaRPr lang="fr-FR" sz="1800" dirty="0"/>
          </a:p>
          <a:p>
            <a:pPr marL="0" indent="0">
              <a:buFont typeface="Arial" panose="020B0604020202020204" pitchFamily="34" charset="0"/>
              <a:buNone/>
            </a:pPr>
            <a:endParaRPr lang="en-US" sz="1800" dirty="0"/>
          </a:p>
          <a:p>
            <a:pPr marL="0" indent="0">
              <a:buFont typeface="Arial" panose="020B0604020202020204" pitchFamily="34" charset="0"/>
              <a:buNone/>
            </a:pPr>
            <a:br>
              <a:rPr lang="en-US" sz="1800" dirty="0"/>
            </a:br>
            <a:r>
              <a:rPr lang="en-US" sz="1800" dirty="0"/>
              <a:t>  </a:t>
            </a:r>
            <a:endParaRPr lang="fr-FR" sz="1800" dirty="0"/>
          </a:p>
        </p:txBody>
      </p:sp>
      <p:sp>
        <p:nvSpPr>
          <p:cNvPr id="18" name="ZoneTexte 17">
            <a:extLst>
              <a:ext uri="{FF2B5EF4-FFF2-40B4-BE49-F238E27FC236}">
                <a16:creationId xmlns:a16="http://schemas.microsoft.com/office/drawing/2014/main" id="{3FB810B3-BF12-4A45-90D4-3C4ECBD5D2A8}"/>
              </a:ext>
            </a:extLst>
          </p:cNvPr>
          <p:cNvSpPr txBox="1"/>
          <p:nvPr/>
        </p:nvSpPr>
        <p:spPr>
          <a:xfrm>
            <a:off x="6096000" y="2057204"/>
            <a:ext cx="5723343" cy="4801314"/>
          </a:xfrm>
          <a:prstGeom prst="rect">
            <a:avLst/>
          </a:prstGeom>
          <a:noFill/>
          <a:ln>
            <a:noFill/>
          </a:ln>
        </p:spPr>
        <p:txBody>
          <a:bodyPr wrap="square" rtlCol="0">
            <a:spAutoFit/>
          </a:bodyPr>
          <a:lstStyle/>
          <a:p>
            <a:r>
              <a:rPr lang="en-US" dirty="0"/>
              <a:t>A: "I don't like French restaurants."</a:t>
            </a:r>
            <a:br>
              <a:rPr lang="en-US" dirty="0"/>
            </a:br>
            <a:br>
              <a:rPr lang="en-US" dirty="0"/>
            </a:br>
            <a:r>
              <a:rPr lang="en-US" dirty="0"/>
              <a:t>    B: "Do you like Korean restaurants?"</a:t>
            </a:r>
            <a:br>
              <a:rPr lang="en-US" dirty="0"/>
            </a:br>
            <a:br>
              <a:rPr lang="en-US" dirty="0"/>
            </a:br>
            <a:r>
              <a:rPr lang="en-US" b="1" dirty="0">
                <a:solidFill>
                  <a:schemeClr val="accent1">
                    <a:lumMod val="75000"/>
                  </a:schemeClr>
                </a:solidFill>
              </a:rPr>
              <a:t>A: "Let's go to a cheap restaurant."</a:t>
            </a:r>
            <a:br>
              <a:rPr lang="en-US" dirty="0"/>
            </a:br>
            <a:br>
              <a:rPr lang="en-US" dirty="0"/>
            </a:br>
            <a:r>
              <a:rPr lang="en-US" dirty="0"/>
              <a:t>    B: "Okay, let's go to a cheap restaurant."</a:t>
            </a:r>
            <a:br>
              <a:rPr lang="en-US" dirty="0"/>
            </a:br>
            <a:br>
              <a:rPr lang="en-US" dirty="0"/>
            </a:br>
            <a:r>
              <a:rPr lang="en-US" b="1" dirty="0">
                <a:solidFill>
                  <a:schemeClr val="accent1">
                    <a:lumMod val="75000"/>
                  </a:schemeClr>
                </a:solidFill>
              </a:rPr>
              <a:t>A: "Let's go to a restaurant on the south side."</a:t>
            </a:r>
            <a:br>
              <a:rPr lang="en-US" dirty="0"/>
            </a:br>
            <a:br>
              <a:rPr lang="en-US" dirty="0"/>
            </a:br>
            <a:r>
              <a:rPr lang="en-US" dirty="0"/>
              <a:t>    B: "Okay, let's go to a restaurant on the south side."</a:t>
            </a:r>
            <a:br>
              <a:rPr lang="en-US" dirty="0"/>
            </a:br>
            <a:br>
              <a:rPr lang="en-US" dirty="0"/>
            </a:br>
            <a:r>
              <a:rPr lang="en-US" b="1" dirty="0">
                <a:solidFill>
                  <a:schemeClr val="accent1">
                    <a:lumMod val="75000"/>
                  </a:schemeClr>
                </a:solidFill>
              </a:rPr>
              <a:t>A: "Let's go to the Shanghai. It's a quiet, cheap Chinese restaurant on the south side."</a:t>
            </a:r>
            <a:br>
              <a:rPr lang="en-US" b="1" dirty="0">
                <a:solidFill>
                  <a:schemeClr val="accent1">
                    <a:lumMod val="75000"/>
                  </a:schemeClr>
                </a:solidFill>
              </a:rPr>
            </a:br>
            <a:br>
              <a:rPr lang="en-US" b="1" dirty="0">
                <a:solidFill>
                  <a:schemeClr val="accent1">
                    <a:lumMod val="75000"/>
                  </a:schemeClr>
                </a:solidFill>
              </a:rPr>
            </a:br>
            <a:r>
              <a:rPr lang="en-US" b="1" dirty="0">
                <a:solidFill>
                  <a:schemeClr val="accent1">
                    <a:lumMod val="75000"/>
                  </a:schemeClr>
                </a:solidFill>
              </a:rPr>
              <a:t>    B: "Okay, let's go to the Shanghai restaurant.“</a:t>
            </a:r>
          </a:p>
          <a:p>
            <a:endParaRPr lang="en-US" dirty="0"/>
          </a:p>
        </p:txBody>
      </p:sp>
    </p:spTree>
    <p:extLst>
      <p:ext uri="{BB962C8B-B14F-4D97-AF65-F5344CB8AC3E}">
        <p14:creationId xmlns:p14="http://schemas.microsoft.com/office/powerpoint/2010/main" val="6818839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6936E76E-83C7-4D0C-AE26-C0751568CC47}" type="slidenum">
              <a:rPr lang="fr-FR" smtClean="0"/>
              <a:t>31</a:t>
            </a:fld>
            <a:endParaRPr lang="fr-FR"/>
          </a:p>
        </p:txBody>
      </p:sp>
      <p:sp>
        <p:nvSpPr>
          <p:cNvPr id="9" name="Rectangle 8">
            <a:extLst>
              <a:ext uri="{FF2B5EF4-FFF2-40B4-BE49-F238E27FC236}">
                <a16:creationId xmlns:a16="http://schemas.microsoft.com/office/drawing/2014/main" id="{5B7DA30E-9BE1-411F-8D2E-81EA05A878A1}"/>
              </a:ext>
            </a:extLst>
          </p:cNvPr>
          <p:cNvSpPr/>
          <p:nvPr/>
        </p:nvSpPr>
        <p:spPr>
          <a:xfrm>
            <a:off x="7543799" y="1296589"/>
            <a:ext cx="4303783" cy="623054"/>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dirty="0"/>
              <a:t>Lead of dialogue</a:t>
            </a:r>
          </a:p>
        </p:txBody>
      </p:sp>
      <p:sp>
        <p:nvSpPr>
          <p:cNvPr id="12" name="Rectangle 11">
            <a:extLst>
              <a:ext uri="{FF2B5EF4-FFF2-40B4-BE49-F238E27FC236}">
                <a16:creationId xmlns:a16="http://schemas.microsoft.com/office/drawing/2014/main" id="{225644F4-2996-44B8-A1F0-C15B3AC16D2A}"/>
              </a:ext>
            </a:extLst>
          </p:cNvPr>
          <p:cNvSpPr/>
          <p:nvPr/>
        </p:nvSpPr>
        <p:spPr>
          <a:xfrm>
            <a:off x="3005254" y="1296589"/>
            <a:ext cx="1833396" cy="55190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solidFill>
                  <a:schemeClr val="tx1"/>
                </a:solidFill>
              </a:rPr>
              <a:t>Pow</a:t>
            </a:r>
            <a:r>
              <a:rPr lang="fr-FR" b="1" dirty="0">
                <a:solidFill>
                  <a:schemeClr val="tx1"/>
                </a:solidFill>
              </a:rPr>
              <a:t>(A) = 0.9,  </a:t>
            </a:r>
            <a:r>
              <a:rPr lang="fr-FR" b="1" dirty="0" err="1">
                <a:solidFill>
                  <a:schemeClr val="tx1"/>
                </a:solidFill>
              </a:rPr>
              <a:t>Pow</a:t>
            </a:r>
            <a:r>
              <a:rPr lang="fr-FR" b="1" dirty="0">
                <a:solidFill>
                  <a:schemeClr val="tx1"/>
                </a:solidFill>
              </a:rPr>
              <a:t>(B) = 0.4</a:t>
            </a:r>
          </a:p>
        </p:txBody>
      </p:sp>
      <p:sp>
        <p:nvSpPr>
          <p:cNvPr id="13" name="Rectangle 12">
            <a:extLst>
              <a:ext uri="{FF2B5EF4-FFF2-40B4-BE49-F238E27FC236}">
                <a16:creationId xmlns:a16="http://schemas.microsoft.com/office/drawing/2014/main" id="{DA30B546-D4D5-4BB3-9C9C-72145CC38F4B}"/>
              </a:ext>
            </a:extLst>
          </p:cNvPr>
          <p:cNvSpPr/>
          <p:nvPr/>
        </p:nvSpPr>
        <p:spPr>
          <a:xfrm>
            <a:off x="421926" y="1344436"/>
            <a:ext cx="3500026" cy="504056"/>
          </a:xfrm>
          <a:prstGeom prst="rect">
            <a:avLst/>
          </a:prstGeom>
          <a:noFill/>
          <a:ln w="9525"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prstClr val="black"/>
                </a:solidFill>
                <a:effectLst/>
                <a:uLnTx/>
                <a:uFillTx/>
                <a:latin typeface="Arial"/>
                <a:ea typeface="+mn-ea"/>
                <a:cs typeface="+mn-cs"/>
              </a:rPr>
              <a:t>Agent A Dominant</a:t>
            </a:r>
          </a:p>
          <a:p>
            <a:pPr marL="0" marR="0" lvl="0" indent="0" defTabSz="914400" eaLnBrk="1" fontAlgn="auto" latinLnBrk="0" hangingPunct="1">
              <a:lnSpc>
                <a:spcPct val="100000"/>
              </a:lnSpc>
              <a:spcBef>
                <a:spcPts val="0"/>
              </a:spcBef>
              <a:spcAft>
                <a:spcPts val="0"/>
              </a:spcAft>
              <a:buClrTx/>
              <a:buSzTx/>
              <a:buFontTx/>
              <a:buNone/>
              <a:tabLst/>
              <a:defRPr/>
            </a:pPr>
            <a:r>
              <a:rPr lang="fr-FR" b="1" kern="0" dirty="0">
                <a:solidFill>
                  <a:prstClr val="black"/>
                </a:solidFill>
                <a:latin typeface="Arial"/>
              </a:rPr>
              <a:t>Agent B </a:t>
            </a:r>
            <a:r>
              <a:rPr lang="fr-FR" b="1" kern="0" dirty="0" err="1">
                <a:solidFill>
                  <a:prstClr val="black"/>
                </a:solidFill>
                <a:latin typeface="Arial"/>
              </a:rPr>
              <a:t>Submissive</a:t>
            </a:r>
            <a:endParaRPr kumimoji="0" lang="fr-FR" b="1" i="0" u="none" strike="noStrike" kern="0" cap="none" spc="0" normalizeH="0" baseline="0" noProof="0" dirty="0">
              <a:ln>
                <a:noFill/>
              </a:ln>
              <a:solidFill>
                <a:prstClr val="black"/>
              </a:solidFill>
              <a:effectLst/>
              <a:uLnTx/>
              <a:uFillTx/>
              <a:latin typeface="Arial"/>
              <a:ea typeface="+mn-ea"/>
              <a:cs typeface="+mn-cs"/>
            </a:endParaRPr>
          </a:p>
        </p:txBody>
      </p:sp>
      <p:sp>
        <p:nvSpPr>
          <p:cNvPr id="16" name="Titre 1">
            <a:extLst>
              <a:ext uri="{FF2B5EF4-FFF2-40B4-BE49-F238E27FC236}">
                <a16:creationId xmlns:a16="http://schemas.microsoft.com/office/drawing/2014/main" id="{6F2D2AC7-5A30-478A-9AAE-0B7E19CC7589}"/>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utterance choice</a:t>
            </a:r>
            <a:endParaRPr lang="fr-FR" sz="3200" b="1" cap="all" dirty="0">
              <a:solidFill>
                <a:srgbClr val="2F3A46"/>
              </a:solidFill>
              <a:latin typeface="Open Sans" panose="020B0606030504020204" pitchFamily="34" charset="0"/>
            </a:endParaRPr>
          </a:p>
        </p:txBody>
      </p:sp>
      <p:sp>
        <p:nvSpPr>
          <p:cNvPr id="17" name="Espace réservé du contenu 2">
            <a:extLst>
              <a:ext uri="{FF2B5EF4-FFF2-40B4-BE49-F238E27FC236}">
                <a16:creationId xmlns:a16="http://schemas.microsoft.com/office/drawing/2014/main" id="{F396BDD6-8561-4D6B-99B0-A753FE412D54}"/>
              </a:ext>
            </a:extLst>
          </p:cNvPr>
          <p:cNvSpPr txBox="1">
            <a:spLocks/>
          </p:cNvSpPr>
          <p:nvPr/>
        </p:nvSpPr>
        <p:spPr>
          <a:xfrm>
            <a:off x="734193" y="2123696"/>
            <a:ext cx="4852567" cy="4668331"/>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A: "Let's go to a Chinese restaurant."</a:t>
            </a:r>
            <a:br>
              <a:rPr lang="en-US" sz="1800" dirty="0"/>
            </a:br>
            <a:br>
              <a:rPr lang="en-US" sz="1800" dirty="0"/>
            </a:br>
            <a:r>
              <a:rPr lang="en-US" sz="1800" dirty="0"/>
              <a:t>    B: "I don't like Chinese restaurants, let's choose something else."</a:t>
            </a:r>
            <a:br>
              <a:rPr lang="en-US" sz="1800" dirty="0"/>
            </a:br>
            <a:br>
              <a:rPr lang="en-US" sz="1800" dirty="0"/>
            </a:br>
            <a:r>
              <a:rPr lang="en-US" sz="1800" dirty="0"/>
              <a:t>A: "Let's go to the Shanghai. It's a quiet, cheap Chinese restaurant on the south side."</a:t>
            </a:r>
            <a:br>
              <a:rPr lang="en-US" sz="1800" dirty="0"/>
            </a:br>
            <a:br>
              <a:rPr lang="en-US" sz="1800" dirty="0"/>
            </a:br>
            <a:r>
              <a:rPr lang="en-US" sz="1800" dirty="0"/>
              <a:t>    B: "Do you like Italian restaurants?"</a:t>
            </a:r>
            <a:br>
              <a:rPr lang="en-US" sz="1800" dirty="0"/>
            </a:br>
            <a:br>
              <a:rPr lang="en-US" sz="1800" dirty="0"/>
            </a:br>
            <a:r>
              <a:rPr lang="en-US" sz="1800" dirty="0"/>
              <a:t>A: "I don't like Italian restaurants."</a:t>
            </a:r>
            <a:br>
              <a:rPr lang="en-US" sz="1800" dirty="0"/>
            </a:br>
            <a:br>
              <a:rPr lang="en-US" sz="1800" dirty="0"/>
            </a:br>
            <a:r>
              <a:rPr lang="en-US" sz="1800" dirty="0"/>
              <a:t>    B: "Do you like French restaurants?"</a:t>
            </a:r>
            <a:br>
              <a:rPr lang="en-US" sz="1800" dirty="0"/>
            </a:br>
            <a:br>
              <a:rPr lang="en-US" sz="1800" dirty="0"/>
            </a:br>
            <a:r>
              <a:rPr lang="en-US" sz="1800" dirty="0"/>
              <a:t>A: "Let's go to the Shanghai. It's a quiet, cheap Chinese restaurant on the south side."</a:t>
            </a:r>
          </a:p>
          <a:p>
            <a:pPr marL="0" indent="0">
              <a:buFont typeface="Arial" panose="020B0604020202020204" pitchFamily="34" charset="0"/>
              <a:buNone/>
            </a:pPr>
            <a:r>
              <a:rPr lang="en-US" sz="1800" dirty="0"/>
              <a:t>    B: "Do you like French restaurants?"</a:t>
            </a:r>
            <a:endParaRPr lang="fr-FR" sz="1800" dirty="0"/>
          </a:p>
          <a:p>
            <a:pPr marL="0" indent="0">
              <a:buFont typeface="Arial" panose="020B0604020202020204" pitchFamily="34" charset="0"/>
              <a:buNone/>
            </a:pPr>
            <a:endParaRPr lang="en-US" sz="1800" dirty="0"/>
          </a:p>
          <a:p>
            <a:pPr marL="0" indent="0">
              <a:buFont typeface="Arial" panose="020B0604020202020204" pitchFamily="34" charset="0"/>
              <a:buNone/>
            </a:pPr>
            <a:br>
              <a:rPr lang="en-US" sz="1800" dirty="0"/>
            </a:br>
            <a:r>
              <a:rPr lang="en-US" sz="1800" dirty="0"/>
              <a:t>  </a:t>
            </a:r>
            <a:endParaRPr lang="fr-FR" sz="1800" dirty="0"/>
          </a:p>
        </p:txBody>
      </p:sp>
      <p:sp>
        <p:nvSpPr>
          <p:cNvPr id="18" name="ZoneTexte 17">
            <a:extLst>
              <a:ext uri="{FF2B5EF4-FFF2-40B4-BE49-F238E27FC236}">
                <a16:creationId xmlns:a16="http://schemas.microsoft.com/office/drawing/2014/main" id="{3FB810B3-BF12-4A45-90D4-3C4ECBD5D2A8}"/>
              </a:ext>
            </a:extLst>
          </p:cNvPr>
          <p:cNvSpPr txBox="1"/>
          <p:nvPr/>
        </p:nvSpPr>
        <p:spPr>
          <a:xfrm>
            <a:off x="6096000" y="2057204"/>
            <a:ext cx="5723343" cy="4801314"/>
          </a:xfrm>
          <a:prstGeom prst="rect">
            <a:avLst/>
          </a:prstGeom>
          <a:noFill/>
          <a:ln>
            <a:noFill/>
          </a:ln>
        </p:spPr>
        <p:txBody>
          <a:bodyPr wrap="square" rtlCol="0">
            <a:spAutoFit/>
          </a:bodyPr>
          <a:lstStyle/>
          <a:p>
            <a:r>
              <a:rPr lang="en-US" dirty="0"/>
              <a:t>A: "I don't like French restaurants."</a:t>
            </a:r>
            <a:br>
              <a:rPr lang="en-US" dirty="0"/>
            </a:br>
            <a:br>
              <a:rPr lang="en-US" dirty="0"/>
            </a:br>
            <a:r>
              <a:rPr lang="en-US" dirty="0"/>
              <a:t>    B: "Do you like Korean restaurants?"</a:t>
            </a:r>
            <a:br>
              <a:rPr lang="en-US" dirty="0"/>
            </a:br>
            <a:br>
              <a:rPr lang="en-US" dirty="0"/>
            </a:br>
            <a:r>
              <a:rPr lang="en-US" dirty="0"/>
              <a:t>A: "Let's go to a cheap restaurant."</a:t>
            </a:r>
            <a:br>
              <a:rPr lang="en-US" dirty="0"/>
            </a:br>
            <a:br>
              <a:rPr lang="en-US" dirty="0"/>
            </a:br>
            <a:r>
              <a:rPr lang="en-US" dirty="0"/>
              <a:t>    B: "Okay, let's go to a cheap restaurant."</a:t>
            </a:r>
            <a:br>
              <a:rPr lang="en-US" dirty="0"/>
            </a:br>
            <a:br>
              <a:rPr lang="en-US" dirty="0"/>
            </a:br>
            <a:r>
              <a:rPr lang="en-US" dirty="0"/>
              <a:t>A: "Let's go to a restaurant on the south side."</a:t>
            </a:r>
            <a:br>
              <a:rPr lang="en-US" dirty="0"/>
            </a:br>
            <a:br>
              <a:rPr lang="en-US" dirty="0"/>
            </a:br>
            <a:r>
              <a:rPr lang="en-US" dirty="0"/>
              <a:t>    B: "Okay, let's go to a restaurant on the south side."</a:t>
            </a:r>
            <a:br>
              <a:rPr lang="en-US" dirty="0"/>
            </a:br>
            <a:br>
              <a:rPr lang="en-US" dirty="0"/>
            </a:br>
            <a:r>
              <a:rPr lang="en-US" dirty="0"/>
              <a:t>A: "Let's go to the Shanghai. It's a quiet, cheap Chinese restaurant on the south side."</a:t>
            </a:r>
            <a:br>
              <a:rPr lang="en-US" dirty="0"/>
            </a:br>
            <a:br>
              <a:rPr lang="en-US" dirty="0"/>
            </a:br>
            <a:r>
              <a:rPr lang="en-US" dirty="0"/>
              <a:t>    B: "Okay, let's go to the Shanghai restaurant.“</a:t>
            </a:r>
          </a:p>
          <a:p>
            <a:endParaRPr lang="en-US" dirty="0"/>
          </a:p>
        </p:txBody>
      </p:sp>
      <p:sp>
        <p:nvSpPr>
          <p:cNvPr id="2" name="Rectangle 1">
            <a:extLst>
              <a:ext uri="{FF2B5EF4-FFF2-40B4-BE49-F238E27FC236}">
                <a16:creationId xmlns:a16="http://schemas.microsoft.com/office/drawing/2014/main" id="{8DCDD23D-D59F-41F6-BBBA-D6A9AD96A080}"/>
              </a:ext>
            </a:extLst>
          </p:cNvPr>
          <p:cNvSpPr/>
          <p:nvPr/>
        </p:nvSpPr>
        <p:spPr>
          <a:xfrm>
            <a:off x="734193" y="2094896"/>
            <a:ext cx="3866607" cy="396304"/>
          </a:xfrm>
          <a:prstGeom prst="rect">
            <a:avLst/>
          </a:prstGeom>
          <a:noFill/>
          <a:ln w="19050"/>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10" name="Rectangle 9">
            <a:extLst>
              <a:ext uri="{FF2B5EF4-FFF2-40B4-BE49-F238E27FC236}">
                <a16:creationId xmlns:a16="http://schemas.microsoft.com/office/drawing/2014/main" id="{53856CE1-29B4-4F20-A266-15280F3C8CDE}"/>
              </a:ext>
            </a:extLst>
          </p:cNvPr>
          <p:cNvSpPr/>
          <p:nvPr/>
        </p:nvSpPr>
        <p:spPr>
          <a:xfrm>
            <a:off x="670593" y="3254400"/>
            <a:ext cx="4700607" cy="668305"/>
          </a:xfrm>
          <a:prstGeom prst="rect">
            <a:avLst/>
          </a:prstGeom>
          <a:noFill/>
          <a:ln w="19050"/>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11" name="Rectangle 10">
            <a:extLst>
              <a:ext uri="{FF2B5EF4-FFF2-40B4-BE49-F238E27FC236}">
                <a16:creationId xmlns:a16="http://schemas.microsoft.com/office/drawing/2014/main" id="{AAA92A6D-295D-4ABF-A831-EB2E0FC5B657}"/>
              </a:ext>
            </a:extLst>
          </p:cNvPr>
          <p:cNvSpPr/>
          <p:nvPr/>
        </p:nvSpPr>
        <p:spPr>
          <a:xfrm>
            <a:off x="670592" y="5513564"/>
            <a:ext cx="4700607" cy="668305"/>
          </a:xfrm>
          <a:prstGeom prst="rect">
            <a:avLst/>
          </a:prstGeom>
          <a:noFill/>
          <a:ln w="19050"/>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14" name="Rectangle 13">
            <a:extLst>
              <a:ext uri="{FF2B5EF4-FFF2-40B4-BE49-F238E27FC236}">
                <a16:creationId xmlns:a16="http://schemas.microsoft.com/office/drawing/2014/main" id="{256761A4-CB02-4114-BD4B-0650D125E9AE}"/>
              </a:ext>
            </a:extLst>
          </p:cNvPr>
          <p:cNvSpPr/>
          <p:nvPr/>
        </p:nvSpPr>
        <p:spPr>
          <a:xfrm>
            <a:off x="6096000" y="5294251"/>
            <a:ext cx="5257800" cy="668305"/>
          </a:xfrm>
          <a:prstGeom prst="rect">
            <a:avLst/>
          </a:prstGeom>
          <a:noFill/>
          <a:ln w="19050"/>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15" name="Rectangle 14">
            <a:extLst>
              <a:ext uri="{FF2B5EF4-FFF2-40B4-BE49-F238E27FC236}">
                <a16:creationId xmlns:a16="http://schemas.microsoft.com/office/drawing/2014/main" id="{2FE589D7-EA0D-480D-9739-860E608C43BF}"/>
              </a:ext>
            </a:extLst>
          </p:cNvPr>
          <p:cNvSpPr/>
          <p:nvPr/>
        </p:nvSpPr>
        <p:spPr>
          <a:xfrm>
            <a:off x="6096000" y="4219200"/>
            <a:ext cx="4444800" cy="406041"/>
          </a:xfrm>
          <a:prstGeom prst="rect">
            <a:avLst/>
          </a:prstGeom>
          <a:noFill/>
          <a:ln w="19050"/>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19" name="Rectangle 18">
            <a:extLst>
              <a:ext uri="{FF2B5EF4-FFF2-40B4-BE49-F238E27FC236}">
                <a16:creationId xmlns:a16="http://schemas.microsoft.com/office/drawing/2014/main" id="{843C6846-01BC-4EF8-A3AB-EBEF41CAEFF0}"/>
              </a:ext>
            </a:extLst>
          </p:cNvPr>
          <p:cNvSpPr/>
          <p:nvPr/>
        </p:nvSpPr>
        <p:spPr>
          <a:xfrm>
            <a:off x="6096000" y="3144149"/>
            <a:ext cx="4444800" cy="406041"/>
          </a:xfrm>
          <a:prstGeom prst="rect">
            <a:avLst/>
          </a:prstGeom>
          <a:noFill/>
          <a:ln w="19050"/>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13535448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6936E76E-83C7-4D0C-AE26-C0751568CC47}" type="slidenum">
              <a:rPr lang="fr-FR" smtClean="0"/>
              <a:t>32</a:t>
            </a:fld>
            <a:endParaRPr lang="fr-FR"/>
          </a:p>
        </p:txBody>
      </p:sp>
      <p:sp>
        <p:nvSpPr>
          <p:cNvPr id="9" name="Rectangle 8">
            <a:extLst>
              <a:ext uri="{FF2B5EF4-FFF2-40B4-BE49-F238E27FC236}">
                <a16:creationId xmlns:a16="http://schemas.microsoft.com/office/drawing/2014/main" id="{5B7DA30E-9BE1-411F-8D2E-81EA05A878A1}"/>
              </a:ext>
            </a:extLst>
          </p:cNvPr>
          <p:cNvSpPr/>
          <p:nvPr/>
        </p:nvSpPr>
        <p:spPr>
          <a:xfrm>
            <a:off x="7543799" y="1296589"/>
            <a:ext cx="4303783" cy="623054"/>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dirty="0"/>
              <a:t>Lead of dialogue</a:t>
            </a:r>
          </a:p>
        </p:txBody>
      </p:sp>
      <p:sp>
        <p:nvSpPr>
          <p:cNvPr id="12" name="Rectangle 11">
            <a:extLst>
              <a:ext uri="{FF2B5EF4-FFF2-40B4-BE49-F238E27FC236}">
                <a16:creationId xmlns:a16="http://schemas.microsoft.com/office/drawing/2014/main" id="{225644F4-2996-44B8-A1F0-C15B3AC16D2A}"/>
              </a:ext>
            </a:extLst>
          </p:cNvPr>
          <p:cNvSpPr/>
          <p:nvPr/>
        </p:nvSpPr>
        <p:spPr>
          <a:xfrm>
            <a:off x="3005254" y="1296589"/>
            <a:ext cx="1833396" cy="55190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solidFill>
                  <a:schemeClr val="tx1"/>
                </a:solidFill>
              </a:rPr>
              <a:t>Pow</a:t>
            </a:r>
            <a:r>
              <a:rPr lang="fr-FR" b="1" dirty="0">
                <a:solidFill>
                  <a:schemeClr val="tx1"/>
                </a:solidFill>
              </a:rPr>
              <a:t>(A) = 0.9,  </a:t>
            </a:r>
            <a:r>
              <a:rPr lang="fr-FR" b="1" dirty="0" err="1">
                <a:solidFill>
                  <a:schemeClr val="tx1"/>
                </a:solidFill>
              </a:rPr>
              <a:t>Pow</a:t>
            </a:r>
            <a:r>
              <a:rPr lang="fr-FR" b="1" dirty="0">
                <a:solidFill>
                  <a:schemeClr val="tx1"/>
                </a:solidFill>
              </a:rPr>
              <a:t>(B) = 0.4</a:t>
            </a:r>
          </a:p>
        </p:txBody>
      </p:sp>
      <p:sp>
        <p:nvSpPr>
          <p:cNvPr id="13" name="Rectangle 12">
            <a:extLst>
              <a:ext uri="{FF2B5EF4-FFF2-40B4-BE49-F238E27FC236}">
                <a16:creationId xmlns:a16="http://schemas.microsoft.com/office/drawing/2014/main" id="{DA30B546-D4D5-4BB3-9C9C-72145CC38F4B}"/>
              </a:ext>
            </a:extLst>
          </p:cNvPr>
          <p:cNvSpPr/>
          <p:nvPr/>
        </p:nvSpPr>
        <p:spPr>
          <a:xfrm>
            <a:off x="421926" y="1344436"/>
            <a:ext cx="3500026" cy="504056"/>
          </a:xfrm>
          <a:prstGeom prst="rect">
            <a:avLst/>
          </a:prstGeom>
          <a:noFill/>
          <a:ln w="9525"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prstClr val="black"/>
                </a:solidFill>
                <a:effectLst/>
                <a:uLnTx/>
                <a:uFillTx/>
                <a:latin typeface="Arial"/>
                <a:ea typeface="+mn-ea"/>
                <a:cs typeface="+mn-cs"/>
              </a:rPr>
              <a:t>Agent A Dominant</a:t>
            </a:r>
          </a:p>
          <a:p>
            <a:pPr marL="0" marR="0" lvl="0" indent="0" defTabSz="914400" eaLnBrk="1" fontAlgn="auto" latinLnBrk="0" hangingPunct="1">
              <a:lnSpc>
                <a:spcPct val="100000"/>
              </a:lnSpc>
              <a:spcBef>
                <a:spcPts val="0"/>
              </a:spcBef>
              <a:spcAft>
                <a:spcPts val="0"/>
              </a:spcAft>
              <a:buClrTx/>
              <a:buSzTx/>
              <a:buFontTx/>
              <a:buNone/>
              <a:tabLst/>
              <a:defRPr/>
            </a:pPr>
            <a:r>
              <a:rPr lang="fr-FR" b="1" kern="0" dirty="0">
                <a:solidFill>
                  <a:prstClr val="black"/>
                </a:solidFill>
                <a:latin typeface="Arial"/>
              </a:rPr>
              <a:t>Agent B </a:t>
            </a:r>
            <a:r>
              <a:rPr lang="fr-FR" b="1" kern="0" dirty="0" err="1">
                <a:solidFill>
                  <a:prstClr val="black"/>
                </a:solidFill>
                <a:latin typeface="Arial"/>
              </a:rPr>
              <a:t>Submissive</a:t>
            </a:r>
            <a:endParaRPr kumimoji="0" lang="fr-FR" b="1" i="0" u="none" strike="noStrike" kern="0" cap="none" spc="0" normalizeH="0" baseline="0" noProof="0" dirty="0">
              <a:ln>
                <a:noFill/>
              </a:ln>
              <a:solidFill>
                <a:prstClr val="black"/>
              </a:solidFill>
              <a:effectLst/>
              <a:uLnTx/>
              <a:uFillTx/>
              <a:latin typeface="Arial"/>
              <a:ea typeface="+mn-ea"/>
              <a:cs typeface="+mn-cs"/>
            </a:endParaRPr>
          </a:p>
        </p:txBody>
      </p:sp>
      <p:sp>
        <p:nvSpPr>
          <p:cNvPr id="16" name="Titre 1">
            <a:extLst>
              <a:ext uri="{FF2B5EF4-FFF2-40B4-BE49-F238E27FC236}">
                <a16:creationId xmlns:a16="http://schemas.microsoft.com/office/drawing/2014/main" id="{6F2D2AC7-5A30-478A-9AAE-0B7E19CC7589}"/>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utterance choice</a:t>
            </a:r>
            <a:endParaRPr lang="fr-FR" sz="3200" b="1" cap="all" dirty="0">
              <a:solidFill>
                <a:srgbClr val="2F3A46"/>
              </a:solidFill>
              <a:latin typeface="Open Sans" panose="020B0606030504020204" pitchFamily="34" charset="0"/>
            </a:endParaRPr>
          </a:p>
        </p:txBody>
      </p:sp>
      <p:sp>
        <p:nvSpPr>
          <p:cNvPr id="17" name="Espace réservé du contenu 2">
            <a:extLst>
              <a:ext uri="{FF2B5EF4-FFF2-40B4-BE49-F238E27FC236}">
                <a16:creationId xmlns:a16="http://schemas.microsoft.com/office/drawing/2014/main" id="{F396BDD6-8561-4D6B-99B0-A753FE412D54}"/>
              </a:ext>
            </a:extLst>
          </p:cNvPr>
          <p:cNvSpPr txBox="1">
            <a:spLocks/>
          </p:cNvSpPr>
          <p:nvPr/>
        </p:nvSpPr>
        <p:spPr>
          <a:xfrm>
            <a:off x="734193" y="2123696"/>
            <a:ext cx="4852567" cy="4668331"/>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A: "Let's go to a Chinese restaurant."</a:t>
            </a:r>
            <a:br>
              <a:rPr lang="en-US" sz="1800" dirty="0"/>
            </a:br>
            <a:br>
              <a:rPr lang="en-US" sz="1800" dirty="0"/>
            </a:br>
            <a:r>
              <a:rPr lang="en-US" sz="1800" dirty="0"/>
              <a:t>    B: "I don't like Chinese restaurants, let's choose something else."</a:t>
            </a:r>
            <a:br>
              <a:rPr lang="en-US" sz="1800" dirty="0"/>
            </a:br>
            <a:br>
              <a:rPr lang="en-US" sz="1800" dirty="0"/>
            </a:br>
            <a:r>
              <a:rPr lang="en-US" sz="1800" dirty="0"/>
              <a:t>A: "Let's go to the Shanghai. It's a quiet, cheap Chinese restaurant on the south side."</a:t>
            </a:r>
            <a:br>
              <a:rPr lang="en-US" sz="1800" dirty="0"/>
            </a:br>
            <a:br>
              <a:rPr lang="en-US" sz="1800" dirty="0"/>
            </a:br>
            <a:r>
              <a:rPr lang="en-US" sz="1800" dirty="0"/>
              <a:t>    B: "Do you like Italian restaurants?"</a:t>
            </a:r>
            <a:br>
              <a:rPr lang="en-US" sz="1800" dirty="0"/>
            </a:br>
            <a:br>
              <a:rPr lang="en-US" sz="1800" dirty="0"/>
            </a:br>
            <a:r>
              <a:rPr lang="en-US" sz="1800" dirty="0"/>
              <a:t>A: "I don't like Italian restaurants."</a:t>
            </a:r>
            <a:br>
              <a:rPr lang="en-US" sz="1800" dirty="0"/>
            </a:br>
            <a:br>
              <a:rPr lang="en-US" sz="1800" dirty="0"/>
            </a:br>
            <a:r>
              <a:rPr lang="en-US" sz="1800" dirty="0"/>
              <a:t>    B: "Do you like French restaurants?"</a:t>
            </a:r>
            <a:br>
              <a:rPr lang="en-US" sz="1800" dirty="0"/>
            </a:br>
            <a:br>
              <a:rPr lang="en-US" sz="1800" dirty="0"/>
            </a:br>
            <a:r>
              <a:rPr lang="en-US" sz="1800" dirty="0"/>
              <a:t>A: "Let's go to the Shanghai. It's a quiet, cheap Chinese restaurant on the south side."</a:t>
            </a:r>
          </a:p>
          <a:p>
            <a:pPr marL="0" indent="0">
              <a:buFont typeface="Arial" panose="020B0604020202020204" pitchFamily="34" charset="0"/>
              <a:buNone/>
            </a:pPr>
            <a:r>
              <a:rPr lang="en-US" sz="1800" dirty="0"/>
              <a:t>    B: "Do you like French restaurants?"</a:t>
            </a:r>
            <a:endParaRPr lang="fr-FR" sz="1800" dirty="0"/>
          </a:p>
          <a:p>
            <a:pPr marL="0" indent="0">
              <a:buFont typeface="Arial" panose="020B0604020202020204" pitchFamily="34" charset="0"/>
              <a:buNone/>
            </a:pPr>
            <a:endParaRPr lang="en-US" sz="1800" dirty="0"/>
          </a:p>
          <a:p>
            <a:pPr marL="0" indent="0">
              <a:buFont typeface="Arial" panose="020B0604020202020204" pitchFamily="34" charset="0"/>
              <a:buNone/>
            </a:pPr>
            <a:br>
              <a:rPr lang="en-US" sz="1800" dirty="0"/>
            </a:br>
            <a:r>
              <a:rPr lang="en-US" sz="1800" dirty="0"/>
              <a:t>  </a:t>
            </a:r>
            <a:endParaRPr lang="fr-FR" sz="1800" dirty="0"/>
          </a:p>
        </p:txBody>
      </p:sp>
      <p:sp>
        <p:nvSpPr>
          <p:cNvPr id="18" name="ZoneTexte 17">
            <a:extLst>
              <a:ext uri="{FF2B5EF4-FFF2-40B4-BE49-F238E27FC236}">
                <a16:creationId xmlns:a16="http://schemas.microsoft.com/office/drawing/2014/main" id="{3FB810B3-BF12-4A45-90D4-3C4ECBD5D2A8}"/>
              </a:ext>
            </a:extLst>
          </p:cNvPr>
          <p:cNvSpPr txBox="1"/>
          <p:nvPr/>
        </p:nvSpPr>
        <p:spPr>
          <a:xfrm>
            <a:off x="6096000" y="2057204"/>
            <a:ext cx="5723343" cy="4801314"/>
          </a:xfrm>
          <a:prstGeom prst="rect">
            <a:avLst/>
          </a:prstGeom>
          <a:noFill/>
          <a:ln>
            <a:noFill/>
          </a:ln>
        </p:spPr>
        <p:txBody>
          <a:bodyPr wrap="square" rtlCol="0">
            <a:spAutoFit/>
          </a:bodyPr>
          <a:lstStyle/>
          <a:p>
            <a:r>
              <a:rPr lang="en-US" dirty="0"/>
              <a:t>A: "I don't like French restaurants."</a:t>
            </a:r>
            <a:br>
              <a:rPr lang="en-US" dirty="0"/>
            </a:br>
            <a:br>
              <a:rPr lang="en-US" dirty="0"/>
            </a:br>
            <a:r>
              <a:rPr lang="en-US" dirty="0"/>
              <a:t>    B: "Do you like Korean restaurants?"</a:t>
            </a:r>
            <a:br>
              <a:rPr lang="en-US" dirty="0"/>
            </a:br>
            <a:br>
              <a:rPr lang="en-US" dirty="0"/>
            </a:br>
            <a:r>
              <a:rPr lang="en-US" dirty="0"/>
              <a:t>A: "Let's go to a cheap restaurant."</a:t>
            </a:r>
            <a:br>
              <a:rPr lang="en-US" dirty="0"/>
            </a:br>
            <a:br>
              <a:rPr lang="en-US" dirty="0"/>
            </a:br>
            <a:r>
              <a:rPr lang="en-US" dirty="0"/>
              <a:t>    B: "Okay, let's go to a cheap restaurant."</a:t>
            </a:r>
            <a:br>
              <a:rPr lang="en-US" dirty="0"/>
            </a:br>
            <a:br>
              <a:rPr lang="en-US" dirty="0"/>
            </a:br>
            <a:r>
              <a:rPr lang="en-US" dirty="0"/>
              <a:t>A: "Let's go to a restaurant on the south side."</a:t>
            </a:r>
            <a:br>
              <a:rPr lang="en-US" dirty="0"/>
            </a:br>
            <a:br>
              <a:rPr lang="en-US" dirty="0"/>
            </a:br>
            <a:r>
              <a:rPr lang="en-US" dirty="0"/>
              <a:t>    B: "Okay, let's go to a restaurant on the south side."</a:t>
            </a:r>
            <a:br>
              <a:rPr lang="en-US" dirty="0"/>
            </a:br>
            <a:br>
              <a:rPr lang="en-US" dirty="0"/>
            </a:br>
            <a:r>
              <a:rPr lang="en-US" dirty="0"/>
              <a:t>A: "Let's go to the Shanghai. It's a quiet, cheap Chinese restaurant on the south side."</a:t>
            </a:r>
            <a:br>
              <a:rPr lang="en-US" dirty="0"/>
            </a:br>
            <a:br>
              <a:rPr lang="en-US" dirty="0"/>
            </a:br>
            <a:r>
              <a:rPr lang="en-US" dirty="0"/>
              <a:t>    B: "Okay, let's go to the Shanghai restaurant.“</a:t>
            </a:r>
          </a:p>
          <a:p>
            <a:endParaRPr lang="en-US" dirty="0"/>
          </a:p>
        </p:txBody>
      </p:sp>
      <p:sp>
        <p:nvSpPr>
          <p:cNvPr id="10" name="Rectangle 9">
            <a:extLst>
              <a:ext uri="{FF2B5EF4-FFF2-40B4-BE49-F238E27FC236}">
                <a16:creationId xmlns:a16="http://schemas.microsoft.com/office/drawing/2014/main" id="{53856CE1-29B4-4F20-A266-15280F3C8CDE}"/>
              </a:ext>
            </a:extLst>
          </p:cNvPr>
          <p:cNvSpPr/>
          <p:nvPr/>
        </p:nvSpPr>
        <p:spPr>
          <a:xfrm>
            <a:off x="734193" y="2577628"/>
            <a:ext cx="4752207" cy="668305"/>
          </a:xfrm>
          <a:prstGeom prst="rect">
            <a:avLst/>
          </a:prstGeom>
          <a:solidFill>
            <a:schemeClr val="accent4">
              <a:alpha val="20000"/>
            </a:schemeClr>
          </a:solidFill>
          <a:ln w="19050">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19" name="Rectangle 18">
            <a:extLst>
              <a:ext uri="{FF2B5EF4-FFF2-40B4-BE49-F238E27FC236}">
                <a16:creationId xmlns:a16="http://schemas.microsoft.com/office/drawing/2014/main" id="{843C6846-01BC-4EF8-A3AB-EBEF41CAEFF0}"/>
              </a:ext>
            </a:extLst>
          </p:cNvPr>
          <p:cNvSpPr/>
          <p:nvPr/>
        </p:nvSpPr>
        <p:spPr>
          <a:xfrm>
            <a:off x="734193" y="4031169"/>
            <a:ext cx="3693807" cy="406041"/>
          </a:xfrm>
          <a:prstGeom prst="rect">
            <a:avLst/>
          </a:prstGeom>
          <a:solidFill>
            <a:schemeClr val="accent4">
              <a:alpha val="20000"/>
            </a:schemeClr>
          </a:solidFill>
          <a:ln w="19050">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20" name="Rectangle 19">
            <a:extLst>
              <a:ext uri="{FF2B5EF4-FFF2-40B4-BE49-F238E27FC236}">
                <a16:creationId xmlns:a16="http://schemas.microsoft.com/office/drawing/2014/main" id="{CC1F0D18-939C-4F6E-A9BF-4E97A03233CA}"/>
              </a:ext>
            </a:extLst>
          </p:cNvPr>
          <p:cNvSpPr/>
          <p:nvPr/>
        </p:nvSpPr>
        <p:spPr>
          <a:xfrm>
            <a:off x="734192" y="5041025"/>
            <a:ext cx="3744208" cy="406041"/>
          </a:xfrm>
          <a:prstGeom prst="rect">
            <a:avLst/>
          </a:prstGeom>
          <a:solidFill>
            <a:schemeClr val="accent4">
              <a:alpha val="20000"/>
            </a:schemeClr>
          </a:solidFill>
          <a:ln w="19050">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21" name="Rectangle 20">
            <a:extLst>
              <a:ext uri="{FF2B5EF4-FFF2-40B4-BE49-F238E27FC236}">
                <a16:creationId xmlns:a16="http://schemas.microsoft.com/office/drawing/2014/main" id="{257644C7-19EE-4653-AFF1-19A04C3270FB}"/>
              </a:ext>
            </a:extLst>
          </p:cNvPr>
          <p:cNvSpPr/>
          <p:nvPr/>
        </p:nvSpPr>
        <p:spPr>
          <a:xfrm>
            <a:off x="734192" y="6163262"/>
            <a:ext cx="3744208" cy="406041"/>
          </a:xfrm>
          <a:prstGeom prst="rect">
            <a:avLst/>
          </a:prstGeom>
          <a:solidFill>
            <a:schemeClr val="accent4">
              <a:alpha val="20000"/>
            </a:schemeClr>
          </a:solidFill>
          <a:ln w="19050">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22" name="Rectangle 21">
            <a:extLst>
              <a:ext uri="{FF2B5EF4-FFF2-40B4-BE49-F238E27FC236}">
                <a16:creationId xmlns:a16="http://schemas.microsoft.com/office/drawing/2014/main" id="{3FE21BE9-E749-40AB-9943-66287876855F}"/>
              </a:ext>
            </a:extLst>
          </p:cNvPr>
          <p:cNvSpPr/>
          <p:nvPr/>
        </p:nvSpPr>
        <p:spPr>
          <a:xfrm>
            <a:off x="6167438" y="2588653"/>
            <a:ext cx="3744208" cy="406041"/>
          </a:xfrm>
          <a:prstGeom prst="rect">
            <a:avLst/>
          </a:prstGeom>
          <a:solidFill>
            <a:schemeClr val="accent4">
              <a:alpha val="20000"/>
            </a:schemeClr>
          </a:solidFill>
          <a:ln w="19050">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23" name="Rectangle 22">
            <a:extLst>
              <a:ext uri="{FF2B5EF4-FFF2-40B4-BE49-F238E27FC236}">
                <a16:creationId xmlns:a16="http://schemas.microsoft.com/office/drawing/2014/main" id="{803E18B0-A347-4BAD-AC83-ED4D75F39156}"/>
              </a:ext>
            </a:extLst>
          </p:cNvPr>
          <p:cNvSpPr/>
          <p:nvPr/>
        </p:nvSpPr>
        <p:spPr>
          <a:xfrm>
            <a:off x="6167438" y="3681886"/>
            <a:ext cx="4027762" cy="406041"/>
          </a:xfrm>
          <a:prstGeom prst="rect">
            <a:avLst/>
          </a:prstGeom>
          <a:solidFill>
            <a:schemeClr val="accent4">
              <a:alpha val="20000"/>
            </a:schemeClr>
          </a:solidFill>
          <a:ln w="19050">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24" name="Rectangle 23">
            <a:extLst>
              <a:ext uri="{FF2B5EF4-FFF2-40B4-BE49-F238E27FC236}">
                <a16:creationId xmlns:a16="http://schemas.microsoft.com/office/drawing/2014/main" id="{3FFE41D4-0F4C-497F-A3D9-48A9990C6F01}"/>
              </a:ext>
            </a:extLst>
          </p:cNvPr>
          <p:cNvSpPr/>
          <p:nvPr/>
        </p:nvSpPr>
        <p:spPr>
          <a:xfrm>
            <a:off x="6167438" y="4774646"/>
            <a:ext cx="5093362" cy="406041"/>
          </a:xfrm>
          <a:prstGeom prst="rect">
            <a:avLst/>
          </a:prstGeom>
          <a:solidFill>
            <a:schemeClr val="accent4">
              <a:alpha val="20000"/>
            </a:schemeClr>
          </a:solidFill>
          <a:ln w="19050">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25" name="Rectangle 24">
            <a:extLst>
              <a:ext uri="{FF2B5EF4-FFF2-40B4-BE49-F238E27FC236}">
                <a16:creationId xmlns:a16="http://schemas.microsoft.com/office/drawing/2014/main" id="{B03A9906-9FC8-45BF-81A2-7FE2FCCF47E6}"/>
              </a:ext>
            </a:extLst>
          </p:cNvPr>
          <p:cNvSpPr/>
          <p:nvPr/>
        </p:nvSpPr>
        <p:spPr>
          <a:xfrm>
            <a:off x="6167438" y="6132871"/>
            <a:ext cx="4502962" cy="406041"/>
          </a:xfrm>
          <a:prstGeom prst="rect">
            <a:avLst/>
          </a:prstGeom>
          <a:solidFill>
            <a:schemeClr val="accent4">
              <a:alpha val="20000"/>
            </a:schemeClr>
          </a:solidFill>
          <a:ln w="19050">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15218994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5D53B5-AC06-4F24-A81F-F47CC36ADA27}"/>
              </a:ext>
            </a:extLst>
          </p:cNvPr>
          <p:cNvSpPr>
            <a:spLocks noGrp="1"/>
          </p:cNvSpPr>
          <p:nvPr>
            <p:ph type="title"/>
          </p:nvPr>
        </p:nvSpPr>
        <p:spPr/>
        <p:txBody>
          <a:bodyPr/>
          <a:lstStyle/>
          <a:p>
            <a:r>
              <a:rPr lang="fr-FR" dirty="0"/>
              <a:t>Titre en bleu</a:t>
            </a:r>
          </a:p>
        </p:txBody>
      </p:sp>
      <p:sp>
        <p:nvSpPr>
          <p:cNvPr id="3" name="Espace réservé du contenu 2">
            <a:extLst>
              <a:ext uri="{FF2B5EF4-FFF2-40B4-BE49-F238E27FC236}">
                <a16:creationId xmlns:a16="http://schemas.microsoft.com/office/drawing/2014/main" id="{5465CA0B-F5B3-447A-8704-EFDD8A50AE34}"/>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20480120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68D81948-7958-4863-AAB8-5B9EC2BD3330}"/>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agent/agent study</a:t>
            </a:r>
            <a:endParaRPr lang="fr-FR" sz="3200" b="1" cap="all" dirty="0">
              <a:solidFill>
                <a:srgbClr val="2F3A46"/>
              </a:solidFill>
              <a:latin typeface="Open Sans" panose="020B0606030504020204" pitchFamily="34" charset="0"/>
            </a:endParaRPr>
          </a:p>
        </p:txBody>
      </p:sp>
      <p:sp>
        <p:nvSpPr>
          <p:cNvPr id="45" name="Rectangle 44">
            <a:extLst>
              <a:ext uri="{FF2B5EF4-FFF2-40B4-BE49-F238E27FC236}">
                <a16:creationId xmlns:a16="http://schemas.microsoft.com/office/drawing/2014/main" id="{4B7468BB-0730-4837-A7DA-E7209B1DDB2F}"/>
              </a:ext>
            </a:extLst>
          </p:cNvPr>
          <p:cNvSpPr/>
          <p:nvPr/>
        </p:nvSpPr>
        <p:spPr>
          <a:xfrm>
            <a:off x="2792904" y="1647044"/>
            <a:ext cx="6760316" cy="106447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0FBEF69-D4CE-45C9-9D2B-24A6D72B3BA3}"/>
              </a:ext>
            </a:extLst>
          </p:cNvPr>
          <p:cNvSpPr/>
          <p:nvPr/>
        </p:nvSpPr>
        <p:spPr>
          <a:xfrm>
            <a:off x="2792904" y="2879512"/>
            <a:ext cx="6760316" cy="106447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7C4A79C-0F3C-4584-886F-5FBDFD143E98}"/>
              </a:ext>
            </a:extLst>
          </p:cNvPr>
          <p:cNvSpPr/>
          <p:nvPr/>
        </p:nvSpPr>
        <p:spPr>
          <a:xfrm>
            <a:off x="2792904" y="4111980"/>
            <a:ext cx="6760316" cy="106447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97E2D4D7-3420-4A69-B9A8-9B8FEC5DAA57}"/>
              </a:ext>
            </a:extLst>
          </p:cNvPr>
          <p:cNvSpPr/>
          <p:nvPr/>
        </p:nvSpPr>
        <p:spPr>
          <a:xfrm>
            <a:off x="2792904" y="5344449"/>
            <a:ext cx="6760316" cy="106447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7">
            <a:extLst>
              <a:ext uri="{FF2B5EF4-FFF2-40B4-BE49-F238E27FC236}">
                <a16:creationId xmlns:a16="http://schemas.microsoft.com/office/drawing/2014/main" id="{FEF55F55-D0AF-43B7-A262-0317A0F65383}"/>
              </a:ext>
            </a:extLst>
          </p:cNvPr>
          <p:cNvGrpSpPr/>
          <p:nvPr/>
        </p:nvGrpSpPr>
        <p:grpSpPr>
          <a:xfrm>
            <a:off x="2682067" y="1550078"/>
            <a:ext cx="6774751" cy="1064475"/>
            <a:chOff x="3925455" y="1191491"/>
            <a:chExt cx="6400799" cy="969818"/>
          </a:xfrm>
        </p:grpSpPr>
        <p:sp>
          <p:nvSpPr>
            <p:cNvPr id="50" name="Rectangle 49">
              <a:extLst>
                <a:ext uri="{FF2B5EF4-FFF2-40B4-BE49-F238E27FC236}">
                  <a16:creationId xmlns:a16="http://schemas.microsoft.com/office/drawing/2014/main" id="{987ED999-F1E7-48C2-9335-1F047EDA5A78}"/>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6">
              <a:extLst>
                <a:ext uri="{FF2B5EF4-FFF2-40B4-BE49-F238E27FC236}">
                  <a16:creationId xmlns:a16="http://schemas.microsoft.com/office/drawing/2014/main" id="{DD00EA19-159A-4088-A538-18C365D9EF9A}"/>
                </a:ext>
              </a:extLst>
            </p:cNvPr>
            <p:cNvGrpSpPr/>
            <p:nvPr/>
          </p:nvGrpSpPr>
          <p:grpSpPr>
            <a:xfrm>
              <a:off x="3925455" y="1191491"/>
              <a:ext cx="1178646" cy="969818"/>
              <a:chOff x="3925455" y="1191491"/>
              <a:chExt cx="1178646" cy="969818"/>
            </a:xfrm>
          </p:grpSpPr>
          <p:sp>
            <p:nvSpPr>
              <p:cNvPr id="52" name="Rectangle 51">
                <a:extLst>
                  <a:ext uri="{FF2B5EF4-FFF2-40B4-BE49-F238E27FC236}">
                    <a16:creationId xmlns:a16="http://schemas.microsoft.com/office/drawing/2014/main" id="{73A97E78-C52D-4452-AA90-0A394EDF9147}"/>
                  </a:ext>
                </a:extLst>
              </p:cNvPr>
              <p:cNvSpPr/>
              <p:nvPr/>
            </p:nvSpPr>
            <p:spPr>
              <a:xfrm>
                <a:off x="3925455" y="1191491"/>
                <a:ext cx="969818" cy="96981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effectLst>
                      <a:outerShdw blurRad="38100" dist="38100" dir="2700000" algn="tl">
                        <a:srgbClr val="000000">
                          <a:alpha val="43137"/>
                        </a:srgbClr>
                      </a:outerShdw>
                    </a:effectLst>
                  </a:rPr>
                  <a:t>H1</a:t>
                </a:r>
              </a:p>
            </p:txBody>
          </p:sp>
          <p:sp>
            <p:nvSpPr>
              <p:cNvPr id="53" name="Isosceles Triangle 5">
                <a:extLst>
                  <a:ext uri="{FF2B5EF4-FFF2-40B4-BE49-F238E27FC236}">
                    <a16:creationId xmlns:a16="http://schemas.microsoft.com/office/drawing/2014/main" id="{ABA5E4D0-6E0F-4C1D-BBA3-A143C7B90259}"/>
                  </a:ext>
                </a:extLst>
              </p:cNvPr>
              <p:cNvSpPr/>
              <p:nvPr/>
            </p:nvSpPr>
            <p:spPr>
              <a:xfrm rot="5400000">
                <a:off x="4803124" y="1537059"/>
                <a:ext cx="323272" cy="278683"/>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4" name="Group 8">
            <a:extLst>
              <a:ext uri="{FF2B5EF4-FFF2-40B4-BE49-F238E27FC236}">
                <a16:creationId xmlns:a16="http://schemas.microsoft.com/office/drawing/2014/main" id="{06AEDE75-B706-4556-B496-A398F4757666}"/>
              </a:ext>
            </a:extLst>
          </p:cNvPr>
          <p:cNvGrpSpPr/>
          <p:nvPr/>
        </p:nvGrpSpPr>
        <p:grpSpPr>
          <a:xfrm>
            <a:off x="2682067" y="2782469"/>
            <a:ext cx="6774751" cy="1064475"/>
            <a:chOff x="3925455" y="1191491"/>
            <a:chExt cx="6400799" cy="969818"/>
          </a:xfrm>
        </p:grpSpPr>
        <p:sp>
          <p:nvSpPr>
            <p:cNvPr id="55" name="Rectangle 54">
              <a:extLst>
                <a:ext uri="{FF2B5EF4-FFF2-40B4-BE49-F238E27FC236}">
                  <a16:creationId xmlns:a16="http://schemas.microsoft.com/office/drawing/2014/main" id="{53AA851A-B044-47FB-B7BF-159C85DF91DF}"/>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10">
              <a:extLst>
                <a:ext uri="{FF2B5EF4-FFF2-40B4-BE49-F238E27FC236}">
                  <a16:creationId xmlns:a16="http://schemas.microsoft.com/office/drawing/2014/main" id="{C35C923D-19CD-413A-9620-FDE941D347CB}"/>
                </a:ext>
              </a:extLst>
            </p:cNvPr>
            <p:cNvGrpSpPr/>
            <p:nvPr/>
          </p:nvGrpSpPr>
          <p:grpSpPr>
            <a:xfrm>
              <a:off x="3925455" y="1191491"/>
              <a:ext cx="1178646" cy="969818"/>
              <a:chOff x="3925455" y="1191491"/>
              <a:chExt cx="1178646" cy="969818"/>
            </a:xfrm>
          </p:grpSpPr>
          <p:sp>
            <p:nvSpPr>
              <p:cNvPr id="57" name="Rectangle 56">
                <a:extLst>
                  <a:ext uri="{FF2B5EF4-FFF2-40B4-BE49-F238E27FC236}">
                    <a16:creationId xmlns:a16="http://schemas.microsoft.com/office/drawing/2014/main" id="{4CBF729C-99C3-403C-BC92-48FABB5751FA}"/>
                  </a:ext>
                </a:extLst>
              </p:cNvPr>
              <p:cNvSpPr/>
              <p:nvPr/>
            </p:nvSpPr>
            <p:spPr>
              <a:xfrm>
                <a:off x="3925455" y="1191491"/>
                <a:ext cx="969818" cy="9698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effectLst>
                      <a:outerShdw blurRad="38100" dist="38100" dir="2700000" algn="tl">
                        <a:srgbClr val="000000">
                          <a:alpha val="43137"/>
                        </a:srgbClr>
                      </a:outerShdw>
                    </a:effectLst>
                  </a:rPr>
                  <a:t>H2</a:t>
                </a:r>
              </a:p>
            </p:txBody>
          </p:sp>
          <p:sp>
            <p:nvSpPr>
              <p:cNvPr id="58" name="Isosceles Triangle 12">
                <a:extLst>
                  <a:ext uri="{FF2B5EF4-FFF2-40B4-BE49-F238E27FC236}">
                    <a16:creationId xmlns:a16="http://schemas.microsoft.com/office/drawing/2014/main" id="{43F6F084-7639-4A99-9A1A-AB652AED8826}"/>
                  </a:ext>
                </a:extLst>
              </p:cNvPr>
              <p:cNvSpPr/>
              <p:nvPr/>
            </p:nvSpPr>
            <p:spPr>
              <a:xfrm rot="5400000">
                <a:off x="4803124" y="1537059"/>
                <a:ext cx="323272" cy="27868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9" name="Group 13">
            <a:extLst>
              <a:ext uri="{FF2B5EF4-FFF2-40B4-BE49-F238E27FC236}">
                <a16:creationId xmlns:a16="http://schemas.microsoft.com/office/drawing/2014/main" id="{A8EDDCB8-BA58-4101-8B5A-5B9C66454435}"/>
              </a:ext>
            </a:extLst>
          </p:cNvPr>
          <p:cNvGrpSpPr/>
          <p:nvPr/>
        </p:nvGrpSpPr>
        <p:grpSpPr>
          <a:xfrm>
            <a:off x="2682067" y="4014860"/>
            <a:ext cx="6774751" cy="1064475"/>
            <a:chOff x="3925455" y="1191491"/>
            <a:chExt cx="6400799" cy="969818"/>
          </a:xfrm>
        </p:grpSpPr>
        <p:sp>
          <p:nvSpPr>
            <p:cNvPr id="60" name="Rectangle 59">
              <a:extLst>
                <a:ext uri="{FF2B5EF4-FFF2-40B4-BE49-F238E27FC236}">
                  <a16:creationId xmlns:a16="http://schemas.microsoft.com/office/drawing/2014/main" id="{4BCDD703-B02C-445A-BC1F-F9668139F397}"/>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15">
              <a:extLst>
                <a:ext uri="{FF2B5EF4-FFF2-40B4-BE49-F238E27FC236}">
                  <a16:creationId xmlns:a16="http://schemas.microsoft.com/office/drawing/2014/main" id="{49AC42C6-9665-408B-98D1-AB977AEEE4A1}"/>
                </a:ext>
              </a:extLst>
            </p:cNvPr>
            <p:cNvGrpSpPr/>
            <p:nvPr/>
          </p:nvGrpSpPr>
          <p:grpSpPr>
            <a:xfrm>
              <a:off x="3925455" y="1191491"/>
              <a:ext cx="1178646" cy="969818"/>
              <a:chOff x="3925455" y="1191491"/>
              <a:chExt cx="1178646" cy="969818"/>
            </a:xfrm>
          </p:grpSpPr>
          <p:sp>
            <p:nvSpPr>
              <p:cNvPr id="62" name="Rectangle 61">
                <a:extLst>
                  <a:ext uri="{FF2B5EF4-FFF2-40B4-BE49-F238E27FC236}">
                    <a16:creationId xmlns:a16="http://schemas.microsoft.com/office/drawing/2014/main" id="{6DBD0EAF-9604-44F6-9371-40DD098911B9}"/>
                  </a:ext>
                </a:extLst>
              </p:cNvPr>
              <p:cNvSpPr/>
              <p:nvPr/>
            </p:nvSpPr>
            <p:spPr>
              <a:xfrm>
                <a:off x="3925455" y="1191491"/>
                <a:ext cx="969818" cy="9698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effectLst>
                      <a:outerShdw blurRad="38100" dist="38100" dir="2700000" algn="tl">
                        <a:srgbClr val="000000">
                          <a:alpha val="43137"/>
                        </a:srgbClr>
                      </a:outerShdw>
                    </a:effectLst>
                  </a:rPr>
                  <a:t>H3</a:t>
                </a:r>
              </a:p>
            </p:txBody>
          </p:sp>
          <p:sp>
            <p:nvSpPr>
              <p:cNvPr id="63" name="Isosceles Triangle 17">
                <a:extLst>
                  <a:ext uri="{FF2B5EF4-FFF2-40B4-BE49-F238E27FC236}">
                    <a16:creationId xmlns:a16="http://schemas.microsoft.com/office/drawing/2014/main" id="{4CDE7148-1885-46C6-9162-DF834C6CE6B6}"/>
                  </a:ext>
                </a:extLst>
              </p:cNvPr>
              <p:cNvSpPr/>
              <p:nvPr/>
            </p:nvSpPr>
            <p:spPr>
              <a:xfrm rot="5400000">
                <a:off x="4803124" y="1537059"/>
                <a:ext cx="323272" cy="27868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4" name="Group 18">
            <a:extLst>
              <a:ext uri="{FF2B5EF4-FFF2-40B4-BE49-F238E27FC236}">
                <a16:creationId xmlns:a16="http://schemas.microsoft.com/office/drawing/2014/main" id="{BFA401CB-C9A5-4AE4-9D68-39D4C404ED40}"/>
              </a:ext>
            </a:extLst>
          </p:cNvPr>
          <p:cNvGrpSpPr/>
          <p:nvPr/>
        </p:nvGrpSpPr>
        <p:grpSpPr>
          <a:xfrm>
            <a:off x="2682067" y="5247250"/>
            <a:ext cx="6774751" cy="1064475"/>
            <a:chOff x="3925455" y="1191491"/>
            <a:chExt cx="6400799" cy="969818"/>
          </a:xfrm>
        </p:grpSpPr>
        <p:sp>
          <p:nvSpPr>
            <p:cNvPr id="65" name="Rectangle 64">
              <a:extLst>
                <a:ext uri="{FF2B5EF4-FFF2-40B4-BE49-F238E27FC236}">
                  <a16:creationId xmlns:a16="http://schemas.microsoft.com/office/drawing/2014/main" id="{224E6F11-927F-4230-B759-F1607E2D37FE}"/>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20">
              <a:extLst>
                <a:ext uri="{FF2B5EF4-FFF2-40B4-BE49-F238E27FC236}">
                  <a16:creationId xmlns:a16="http://schemas.microsoft.com/office/drawing/2014/main" id="{D936C40E-5FE0-4A56-A905-70D5A47398D4}"/>
                </a:ext>
              </a:extLst>
            </p:cNvPr>
            <p:cNvGrpSpPr/>
            <p:nvPr/>
          </p:nvGrpSpPr>
          <p:grpSpPr>
            <a:xfrm>
              <a:off x="3925455" y="1191491"/>
              <a:ext cx="1178646" cy="969818"/>
              <a:chOff x="3925455" y="1191491"/>
              <a:chExt cx="1178646" cy="969818"/>
            </a:xfrm>
          </p:grpSpPr>
          <p:sp>
            <p:nvSpPr>
              <p:cNvPr id="67" name="Rectangle 66">
                <a:extLst>
                  <a:ext uri="{FF2B5EF4-FFF2-40B4-BE49-F238E27FC236}">
                    <a16:creationId xmlns:a16="http://schemas.microsoft.com/office/drawing/2014/main" id="{CBF54412-F467-4015-AD7B-66808CBF4905}"/>
                  </a:ext>
                </a:extLst>
              </p:cNvPr>
              <p:cNvSpPr/>
              <p:nvPr/>
            </p:nvSpPr>
            <p:spPr>
              <a:xfrm>
                <a:off x="3925455" y="1191491"/>
                <a:ext cx="969818" cy="9698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effectLst>
                      <a:outerShdw blurRad="38100" dist="38100" dir="2700000" algn="tl">
                        <a:srgbClr val="000000">
                          <a:alpha val="43137"/>
                        </a:srgbClr>
                      </a:outerShdw>
                    </a:effectLst>
                  </a:rPr>
                  <a:t>H4</a:t>
                </a:r>
              </a:p>
            </p:txBody>
          </p:sp>
          <p:sp>
            <p:nvSpPr>
              <p:cNvPr id="68" name="Isosceles Triangle 22">
                <a:extLst>
                  <a:ext uri="{FF2B5EF4-FFF2-40B4-BE49-F238E27FC236}">
                    <a16:creationId xmlns:a16="http://schemas.microsoft.com/office/drawing/2014/main" id="{83240E2A-3AB9-4058-A4C7-1DEE47A7C1C9}"/>
                  </a:ext>
                </a:extLst>
              </p:cNvPr>
              <p:cNvSpPr/>
              <p:nvPr/>
            </p:nvSpPr>
            <p:spPr>
              <a:xfrm rot="5400000">
                <a:off x="4803124" y="1537059"/>
                <a:ext cx="323272" cy="278683"/>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1" name="TextBox 26">
            <a:extLst>
              <a:ext uri="{FF2B5EF4-FFF2-40B4-BE49-F238E27FC236}">
                <a16:creationId xmlns:a16="http://schemas.microsoft.com/office/drawing/2014/main" id="{9557C13B-7F51-438F-A5EE-53DC7886E608}"/>
              </a:ext>
            </a:extLst>
          </p:cNvPr>
          <p:cNvSpPr txBox="1"/>
          <p:nvPr/>
        </p:nvSpPr>
        <p:spPr>
          <a:xfrm>
            <a:off x="3442903" y="1756884"/>
            <a:ext cx="5921214" cy="677108"/>
          </a:xfrm>
          <a:prstGeom prst="rect">
            <a:avLst/>
          </a:prstGeom>
          <a:noFill/>
        </p:spPr>
        <p:txBody>
          <a:bodyPr wrap="square" lIns="0" rIns="0" rtlCol="0" anchor="t">
            <a:spAutoFit/>
          </a:bodyPr>
          <a:lstStyle/>
          <a:p>
            <a:pPr lvl="1"/>
            <a:r>
              <a:rPr lang="en-US" sz="1900" dirty="0">
                <a:solidFill>
                  <a:schemeClr val="tx1">
                    <a:lumMod val="65000"/>
                    <a:lumOff val="35000"/>
                  </a:schemeClr>
                </a:solidFill>
              </a:rPr>
              <a:t>The higher-power agent will more strongly be perceived as self-centered than the lower-power agent</a:t>
            </a:r>
          </a:p>
        </p:txBody>
      </p:sp>
      <p:sp>
        <p:nvSpPr>
          <p:cNvPr id="74" name="TextBox 30">
            <a:extLst>
              <a:ext uri="{FF2B5EF4-FFF2-40B4-BE49-F238E27FC236}">
                <a16:creationId xmlns:a16="http://schemas.microsoft.com/office/drawing/2014/main" id="{22AA5847-4000-4837-A865-71F016764BB1}"/>
              </a:ext>
            </a:extLst>
          </p:cNvPr>
          <p:cNvSpPr txBox="1"/>
          <p:nvPr/>
        </p:nvSpPr>
        <p:spPr>
          <a:xfrm>
            <a:off x="3929573" y="2924892"/>
            <a:ext cx="5434544" cy="969496"/>
          </a:xfrm>
          <a:prstGeom prst="rect">
            <a:avLst/>
          </a:prstGeom>
          <a:noFill/>
        </p:spPr>
        <p:txBody>
          <a:bodyPr wrap="square" lIns="0" rIns="0" rtlCol="0" anchor="t">
            <a:spAutoFit/>
          </a:bodyPr>
          <a:lstStyle/>
          <a:p>
            <a:pPr algn="just"/>
            <a:r>
              <a:rPr lang="en-US" sz="1900" dirty="0">
                <a:solidFill>
                  <a:schemeClr val="tx1">
                    <a:lumMod val="65000"/>
                    <a:lumOff val="35000"/>
                  </a:schemeClr>
                </a:solidFill>
              </a:rPr>
              <a:t>The lower-power agent will be more strongly perceived as making larger concessions than the higher-power agent</a:t>
            </a:r>
          </a:p>
        </p:txBody>
      </p:sp>
      <p:sp>
        <p:nvSpPr>
          <p:cNvPr id="85" name="TextBox 26">
            <a:extLst>
              <a:ext uri="{FF2B5EF4-FFF2-40B4-BE49-F238E27FC236}">
                <a16:creationId xmlns:a16="http://schemas.microsoft.com/office/drawing/2014/main" id="{91E8C29B-EE64-4721-B331-5D9E342BD14E}"/>
              </a:ext>
            </a:extLst>
          </p:cNvPr>
          <p:cNvSpPr txBox="1"/>
          <p:nvPr/>
        </p:nvSpPr>
        <p:spPr>
          <a:xfrm>
            <a:off x="3489156" y="4280188"/>
            <a:ext cx="5921214" cy="677108"/>
          </a:xfrm>
          <a:prstGeom prst="rect">
            <a:avLst/>
          </a:prstGeom>
          <a:noFill/>
        </p:spPr>
        <p:txBody>
          <a:bodyPr wrap="square" lIns="0" rIns="0" rtlCol="0" anchor="t">
            <a:spAutoFit/>
          </a:bodyPr>
          <a:lstStyle/>
          <a:p>
            <a:pPr lvl="1"/>
            <a:r>
              <a:rPr lang="en-US" sz="1900" dirty="0">
                <a:solidFill>
                  <a:schemeClr val="tx1">
                    <a:lumMod val="65000"/>
                    <a:lumOff val="35000"/>
                  </a:schemeClr>
                </a:solidFill>
              </a:rPr>
              <a:t>The higher-power agent will more strongly be perceived as demanding than the lower-power agent</a:t>
            </a:r>
          </a:p>
        </p:txBody>
      </p:sp>
      <p:sp>
        <p:nvSpPr>
          <p:cNvPr id="86" name="TextBox 26">
            <a:extLst>
              <a:ext uri="{FF2B5EF4-FFF2-40B4-BE49-F238E27FC236}">
                <a16:creationId xmlns:a16="http://schemas.microsoft.com/office/drawing/2014/main" id="{9963919E-5C76-40D8-94B0-BB3F7B6A1A22}"/>
              </a:ext>
            </a:extLst>
          </p:cNvPr>
          <p:cNvSpPr txBox="1"/>
          <p:nvPr/>
        </p:nvSpPr>
        <p:spPr>
          <a:xfrm>
            <a:off x="3442903" y="5374679"/>
            <a:ext cx="5921214" cy="969496"/>
          </a:xfrm>
          <a:prstGeom prst="rect">
            <a:avLst/>
          </a:prstGeom>
          <a:noFill/>
        </p:spPr>
        <p:txBody>
          <a:bodyPr wrap="square" lIns="0" rIns="0" rtlCol="0" anchor="t">
            <a:spAutoFit/>
          </a:bodyPr>
          <a:lstStyle/>
          <a:p>
            <a:pPr lvl="1"/>
            <a:r>
              <a:rPr lang="en-US" sz="1900" dirty="0">
                <a:solidFill>
                  <a:schemeClr val="tx1">
                    <a:lumMod val="65000"/>
                    <a:lumOff val="35000"/>
                  </a:schemeClr>
                </a:solidFill>
              </a:rPr>
              <a:t>The higher-power agent will more strongly be perceived as taking the lead in the negotiation than the lower-power agent</a:t>
            </a:r>
          </a:p>
        </p:txBody>
      </p:sp>
    </p:spTree>
    <p:extLst>
      <p:ext uri="{BB962C8B-B14F-4D97-AF65-F5344CB8AC3E}">
        <p14:creationId xmlns:p14="http://schemas.microsoft.com/office/powerpoint/2010/main" val="3362187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68D81948-7958-4863-AAB8-5B9EC2BD3330}"/>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agent/agent study</a:t>
            </a:r>
            <a:endParaRPr lang="fr-FR" sz="3200" b="1" cap="all" dirty="0">
              <a:solidFill>
                <a:srgbClr val="2F3A46"/>
              </a:solidFill>
              <a:latin typeface="Open Sans" panose="020B0606030504020204" pitchFamily="34" charset="0"/>
            </a:endParaRPr>
          </a:p>
        </p:txBody>
      </p:sp>
      <p:sp>
        <p:nvSpPr>
          <p:cNvPr id="38" name="Figure">
            <a:extLst>
              <a:ext uri="{FF2B5EF4-FFF2-40B4-BE49-F238E27FC236}">
                <a16:creationId xmlns:a16="http://schemas.microsoft.com/office/drawing/2014/main" id="{9C60B6DB-756F-470B-821C-BD123097CC63}"/>
              </a:ext>
            </a:extLst>
          </p:cNvPr>
          <p:cNvSpPr/>
          <p:nvPr/>
        </p:nvSpPr>
        <p:spPr>
          <a:xfrm>
            <a:off x="6844049" y="2110445"/>
            <a:ext cx="1177124" cy="1044148"/>
          </a:xfrm>
          <a:custGeom>
            <a:avLst/>
            <a:gdLst/>
            <a:ahLst/>
            <a:cxnLst>
              <a:cxn ang="0">
                <a:pos x="wd2" y="hd2"/>
              </a:cxn>
              <a:cxn ang="5400000">
                <a:pos x="wd2" y="hd2"/>
              </a:cxn>
              <a:cxn ang="10800000">
                <a:pos x="wd2" y="hd2"/>
              </a:cxn>
              <a:cxn ang="16200000">
                <a:pos x="wd2" y="hd2"/>
              </a:cxn>
            </a:cxnLst>
            <a:rect l="0" t="0" r="r" b="b"/>
            <a:pathLst>
              <a:path w="21462" h="21600" extrusionOk="0">
                <a:moveTo>
                  <a:pt x="15332" y="0"/>
                </a:moveTo>
                <a:lnTo>
                  <a:pt x="6130" y="0"/>
                </a:lnTo>
                <a:cubicBezTo>
                  <a:pt x="5579" y="0"/>
                  <a:pt x="5083" y="344"/>
                  <a:pt x="4808" y="875"/>
                </a:cubicBezTo>
                <a:lnTo>
                  <a:pt x="207" y="9940"/>
                </a:lnTo>
                <a:cubicBezTo>
                  <a:pt x="-69" y="10472"/>
                  <a:pt x="-69" y="11128"/>
                  <a:pt x="207" y="11660"/>
                </a:cubicBezTo>
                <a:lnTo>
                  <a:pt x="4808" y="20725"/>
                </a:lnTo>
                <a:cubicBezTo>
                  <a:pt x="5083" y="21256"/>
                  <a:pt x="5579" y="21600"/>
                  <a:pt x="6130" y="21600"/>
                </a:cubicBezTo>
                <a:lnTo>
                  <a:pt x="15332" y="21600"/>
                </a:lnTo>
                <a:cubicBezTo>
                  <a:pt x="15883" y="21600"/>
                  <a:pt x="16379" y="21256"/>
                  <a:pt x="16654" y="20725"/>
                </a:cubicBezTo>
                <a:lnTo>
                  <a:pt x="21255" y="11660"/>
                </a:lnTo>
                <a:cubicBezTo>
                  <a:pt x="21531" y="11128"/>
                  <a:pt x="21531" y="10472"/>
                  <a:pt x="21255" y="9940"/>
                </a:cubicBezTo>
                <a:lnTo>
                  <a:pt x="16654" y="875"/>
                </a:lnTo>
                <a:cubicBezTo>
                  <a:pt x="16379" y="344"/>
                  <a:pt x="15855" y="0"/>
                  <a:pt x="15332" y="0"/>
                </a:cubicBezTo>
                <a:close/>
              </a:path>
            </a:pathLst>
          </a:custGeom>
          <a:solidFill>
            <a:srgbClr val="FFE200">
              <a:lumMod val="40000"/>
              <a:lumOff val="60000"/>
            </a:srgb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39" name="Cercle">
            <a:extLst>
              <a:ext uri="{FF2B5EF4-FFF2-40B4-BE49-F238E27FC236}">
                <a16:creationId xmlns:a16="http://schemas.microsoft.com/office/drawing/2014/main" id="{2BFA79B9-4CB3-4BD8-AC0A-027D01B10B93}"/>
              </a:ext>
            </a:extLst>
          </p:cNvPr>
          <p:cNvSpPr/>
          <p:nvPr/>
        </p:nvSpPr>
        <p:spPr>
          <a:xfrm>
            <a:off x="7070709" y="2276663"/>
            <a:ext cx="725312" cy="725312"/>
          </a:xfrm>
          <a:prstGeom prst="ellipse">
            <a:avLst/>
          </a:prstGeom>
          <a:solidFill>
            <a:srgbClr val="FFE200"/>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41" name="Freeform: Shape 47">
            <a:extLst>
              <a:ext uri="{FF2B5EF4-FFF2-40B4-BE49-F238E27FC236}">
                <a16:creationId xmlns:a16="http://schemas.microsoft.com/office/drawing/2014/main" id="{833C1F30-0255-4D19-B5BC-51286FAEA671}"/>
              </a:ext>
            </a:extLst>
          </p:cNvPr>
          <p:cNvSpPr/>
          <p:nvPr/>
        </p:nvSpPr>
        <p:spPr>
          <a:xfrm>
            <a:off x="8022682" y="2110445"/>
            <a:ext cx="3559156" cy="398858"/>
          </a:xfrm>
          <a:custGeom>
            <a:avLst/>
            <a:gdLst>
              <a:gd name="connsiteX0" fmla="*/ 0 w 2712057"/>
              <a:gd name="connsiteY0" fmla="*/ 0 h 293150"/>
              <a:gd name="connsiteX1" fmla="*/ 872641 w 2712057"/>
              <a:gd name="connsiteY1" fmla="*/ 0 h 293150"/>
              <a:gd name="connsiteX2" fmla="*/ 1928123 w 2712057"/>
              <a:gd name="connsiteY2" fmla="*/ 0 h 293150"/>
              <a:gd name="connsiteX3" fmla="*/ 2712057 w 2712057"/>
              <a:gd name="connsiteY3" fmla="*/ 0 h 293150"/>
              <a:gd name="connsiteX4" fmla="*/ 2712057 w 2712057"/>
              <a:gd name="connsiteY4" fmla="*/ 293150 h 293150"/>
              <a:gd name="connsiteX5" fmla="*/ 1757359 w 2712057"/>
              <a:gd name="connsiteY5" fmla="*/ 293150 h 293150"/>
              <a:gd name="connsiteX6" fmla="*/ 1184868 w 2712057"/>
              <a:gd name="connsiteY6" fmla="*/ 293150 h 293150"/>
              <a:gd name="connsiteX7" fmla="*/ 170764 w 2712057"/>
              <a:gd name="connsiteY7" fmla="*/ 293150 h 29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2057" h="293150">
                <a:moveTo>
                  <a:pt x="0" y="0"/>
                </a:moveTo>
                <a:lnTo>
                  <a:pt x="872641" y="0"/>
                </a:lnTo>
                <a:lnTo>
                  <a:pt x="1928123" y="0"/>
                </a:lnTo>
                <a:lnTo>
                  <a:pt x="2712057" y="0"/>
                </a:lnTo>
                <a:lnTo>
                  <a:pt x="2712057" y="293150"/>
                </a:lnTo>
                <a:lnTo>
                  <a:pt x="1757359" y="293150"/>
                </a:lnTo>
                <a:lnTo>
                  <a:pt x="1184868" y="293150"/>
                </a:lnTo>
                <a:lnTo>
                  <a:pt x="170764" y="293150"/>
                </a:lnTo>
                <a:close/>
              </a:path>
            </a:pathLst>
          </a:custGeom>
          <a:solidFill>
            <a:srgbClr val="FFE200"/>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all" spc="0" normalizeH="0" baseline="0" noProof="0" dirty="0">
                <a:ln>
                  <a:noFill/>
                </a:ln>
                <a:solidFill>
                  <a:sysClr val="window" lastClr="FFFFFF"/>
                </a:solidFill>
                <a:effectLst/>
                <a:uLnTx/>
                <a:uFillTx/>
                <a:latin typeface="Calibri" panose="020F0502020204030204"/>
                <a:ea typeface="+mn-ea"/>
                <a:cs typeface="+mn-cs"/>
              </a:rPr>
              <a:t>CONDITIONS</a:t>
            </a:r>
          </a:p>
        </p:txBody>
      </p:sp>
      <p:sp>
        <p:nvSpPr>
          <p:cNvPr id="42" name="Figure">
            <a:extLst>
              <a:ext uri="{FF2B5EF4-FFF2-40B4-BE49-F238E27FC236}">
                <a16:creationId xmlns:a16="http://schemas.microsoft.com/office/drawing/2014/main" id="{19773EB4-2B90-4474-A5C7-A0E2954AFD1D}"/>
              </a:ext>
            </a:extLst>
          </p:cNvPr>
          <p:cNvSpPr/>
          <p:nvPr/>
        </p:nvSpPr>
        <p:spPr>
          <a:xfrm>
            <a:off x="4129097" y="1499361"/>
            <a:ext cx="1177124" cy="1044148"/>
          </a:xfrm>
          <a:custGeom>
            <a:avLst/>
            <a:gdLst/>
            <a:ahLst/>
            <a:cxnLst>
              <a:cxn ang="0">
                <a:pos x="wd2" y="hd2"/>
              </a:cxn>
              <a:cxn ang="5400000">
                <a:pos x="wd2" y="hd2"/>
              </a:cxn>
              <a:cxn ang="10800000">
                <a:pos x="wd2" y="hd2"/>
              </a:cxn>
              <a:cxn ang="16200000">
                <a:pos x="wd2" y="hd2"/>
              </a:cxn>
            </a:cxnLst>
            <a:rect l="0" t="0" r="r" b="b"/>
            <a:pathLst>
              <a:path w="21462" h="21600" extrusionOk="0">
                <a:moveTo>
                  <a:pt x="6130" y="0"/>
                </a:moveTo>
                <a:lnTo>
                  <a:pt x="15332" y="0"/>
                </a:lnTo>
                <a:cubicBezTo>
                  <a:pt x="15883" y="0"/>
                  <a:pt x="16379" y="344"/>
                  <a:pt x="16654" y="875"/>
                </a:cubicBezTo>
                <a:lnTo>
                  <a:pt x="21255" y="9940"/>
                </a:lnTo>
                <a:cubicBezTo>
                  <a:pt x="21531" y="10472"/>
                  <a:pt x="21531" y="11128"/>
                  <a:pt x="21255" y="11660"/>
                </a:cubicBezTo>
                <a:lnTo>
                  <a:pt x="16654" y="20725"/>
                </a:lnTo>
                <a:cubicBezTo>
                  <a:pt x="16379" y="21256"/>
                  <a:pt x="15883" y="21600"/>
                  <a:pt x="15332" y="21600"/>
                </a:cubicBezTo>
                <a:lnTo>
                  <a:pt x="6130" y="21600"/>
                </a:lnTo>
                <a:cubicBezTo>
                  <a:pt x="5579" y="21600"/>
                  <a:pt x="5083" y="21256"/>
                  <a:pt x="4808" y="20725"/>
                </a:cubicBezTo>
                <a:lnTo>
                  <a:pt x="207" y="11660"/>
                </a:lnTo>
                <a:cubicBezTo>
                  <a:pt x="-69" y="11128"/>
                  <a:pt x="-69" y="10472"/>
                  <a:pt x="207" y="9940"/>
                </a:cubicBezTo>
                <a:lnTo>
                  <a:pt x="4808" y="875"/>
                </a:lnTo>
                <a:cubicBezTo>
                  <a:pt x="5083" y="344"/>
                  <a:pt x="5607" y="0"/>
                  <a:pt x="6130" y="0"/>
                </a:cubicBezTo>
                <a:close/>
              </a:path>
            </a:pathLst>
          </a:custGeom>
          <a:solidFill>
            <a:schemeClr val="accent5">
              <a:lumMod val="40000"/>
              <a:lumOff val="60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43" name="Cercle">
            <a:extLst>
              <a:ext uri="{FF2B5EF4-FFF2-40B4-BE49-F238E27FC236}">
                <a16:creationId xmlns:a16="http://schemas.microsoft.com/office/drawing/2014/main" id="{B3B5C118-B42F-42B3-8B90-C2F1B0736766}"/>
              </a:ext>
            </a:extLst>
          </p:cNvPr>
          <p:cNvSpPr/>
          <p:nvPr/>
        </p:nvSpPr>
        <p:spPr>
          <a:xfrm>
            <a:off x="4355759" y="1650468"/>
            <a:ext cx="725312" cy="725312"/>
          </a:xfrm>
          <a:prstGeom prst="ellipse">
            <a:avLst/>
          </a:prstGeom>
          <a:solidFill>
            <a:schemeClr val="accent5">
              <a:lumMod val="75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44" name="Freeform: Shape 31">
            <a:extLst>
              <a:ext uri="{FF2B5EF4-FFF2-40B4-BE49-F238E27FC236}">
                <a16:creationId xmlns:a16="http://schemas.microsoft.com/office/drawing/2014/main" id="{4783D1AB-F679-448C-9995-5121DD277A1E}"/>
              </a:ext>
            </a:extLst>
          </p:cNvPr>
          <p:cNvSpPr/>
          <p:nvPr/>
        </p:nvSpPr>
        <p:spPr>
          <a:xfrm>
            <a:off x="608345" y="1499361"/>
            <a:ext cx="3528310" cy="353591"/>
          </a:xfrm>
          <a:custGeom>
            <a:avLst/>
            <a:gdLst>
              <a:gd name="connsiteX0" fmla="*/ 0 w 2718628"/>
              <a:gd name="connsiteY0" fmla="*/ 0 h 293150"/>
              <a:gd name="connsiteX1" fmla="*/ 792017 w 2718628"/>
              <a:gd name="connsiteY1" fmla="*/ 0 h 293150"/>
              <a:gd name="connsiteX2" fmla="*/ 2146785 w 2718628"/>
              <a:gd name="connsiteY2" fmla="*/ 0 h 293150"/>
              <a:gd name="connsiteX3" fmla="*/ 2718628 w 2718628"/>
              <a:gd name="connsiteY3" fmla="*/ 0 h 293150"/>
              <a:gd name="connsiteX4" fmla="*/ 2549425 w 2718628"/>
              <a:gd name="connsiteY4" fmla="*/ 293150 h 293150"/>
              <a:gd name="connsiteX5" fmla="*/ 1838337 w 2718628"/>
              <a:gd name="connsiteY5" fmla="*/ 293150 h 293150"/>
              <a:gd name="connsiteX6" fmla="*/ 961220 w 2718628"/>
              <a:gd name="connsiteY6" fmla="*/ 293150 h 293150"/>
              <a:gd name="connsiteX7" fmla="*/ 0 w 2718628"/>
              <a:gd name="connsiteY7" fmla="*/ 293150 h 29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8628" h="293150">
                <a:moveTo>
                  <a:pt x="0" y="0"/>
                </a:moveTo>
                <a:lnTo>
                  <a:pt x="792017" y="0"/>
                </a:lnTo>
                <a:lnTo>
                  <a:pt x="2146785" y="0"/>
                </a:lnTo>
                <a:lnTo>
                  <a:pt x="2718628" y="0"/>
                </a:lnTo>
                <a:lnTo>
                  <a:pt x="2549425" y="293150"/>
                </a:lnTo>
                <a:lnTo>
                  <a:pt x="1838337" y="293150"/>
                </a:lnTo>
                <a:lnTo>
                  <a:pt x="961220" y="293150"/>
                </a:lnTo>
                <a:lnTo>
                  <a:pt x="0" y="293150"/>
                </a:lnTo>
                <a:close/>
              </a:path>
            </a:pathLst>
          </a:custGeom>
          <a:solidFill>
            <a:schemeClr val="accent5">
              <a:lumMod val="50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all" spc="0" normalizeH="0" baseline="0" noProof="0" dirty="0">
                <a:ln>
                  <a:noFill/>
                </a:ln>
                <a:solidFill>
                  <a:sysClr val="window" lastClr="FFFFFF"/>
                </a:solidFill>
                <a:effectLst/>
                <a:uLnTx/>
                <a:uFillTx/>
                <a:latin typeface="Calibri" panose="020F0502020204030204"/>
                <a:ea typeface="+mn-ea"/>
                <a:cs typeface="+mn-cs"/>
              </a:rPr>
              <a:t>procedure</a:t>
            </a:r>
            <a:endParaRPr kumimoji="0" sz="2400" b="0" i="0" u="none" strike="noStrike" kern="1200" cap="all" spc="0" normalizeH="0" baseline="0" noProof="0" dirty="0">
              <a:ln>
                <a:noFill/>
              </a:ln>
              <a:solidFill>
                <a:sysClr val="window" lastClr="FFFFFF"/>
              </a:solidFill>
              <a:effectLst/>
              <a:uLnTx/>
              <a:uFillTx/>
              <a:latin typeface="Calibri" panose="020F0502020204030204"/>
              <a:ea typeface="+mn-ea"/>
              <a:cs typeface="+mn-cs"/>
            </a:endParaRPr>
          </a:p>
        </p:txBody>
      </p:sp>
      <p:grpSp>
        <p:nvGrpSpPr>
          <p:cNvPr id="75" name="Groupe 74">
            <a:extLst>
              <a:ext uri="{FF2B5EF4-FFF2-40B4-BE49-F238E27FC236}">
                <a16:creationId xmlns:a16="http://schemas.microsoft.com/office/drawing/2014/main" id="{8075944B-1110-4479-96F5-BD6A7AFD1A89}"/>
              </a:ext>
            </a:extLst>
          </p:cNvPr>
          <p:cNvGrpSpPr/>
          <p:nvPr/>
        </p:nvGrpSpPr>
        <p:grpSpPr>
          <a:xfrm>
            <a:off x="604089" y="1937568"/>
            <a:ext cx="3593157" cy="4087402"/>
            <a:chOff x="767875" y="2823919"/>
            <a:chExt cx="3149593" cy="3659371"/>
          </a:xfrm>
        </p:grpSpPr>
        <p:sp>
          <p:nvSpPr>
            <p:cNvPr id="65" name="Forme libre : forme 64">
              <a:extLst>
                <a:ext uri="{FF2B5EF4-FFF2-40B4-BE49-F238E27FC236}">
                  <a16:creationId xmlns:a16="http://schemas.microsoft.com/office/drawing/2014/main" id="{0E8B2550-D968-4CBE-9B09-631AD3316081}"/>
                </a:ext>
              </a:extLst>
            </p:cNvPr>
            <p:cNvSpPr/>
            <p:nvPr/>
          </p:nvSpPr>
          <p:spPr>
            <a:xfrm>
              <a:off x="768176" y="2823919"/>
              <a:ext cx="3149292" cy="721266"/>
            </a:xfrm>
            <a:custGeom>
              <a:avLst/>
              <a:gdLst>
                <a:gd name="connsiteX0" fmla="*/ 0 w 2748850"/>
                <a:gd name="connsiteY0" fmla="*/ 0 h 711716"/>
                <a:gd name="connsiteX1" fmla="*/ 1003567 w 2748850"/>
                <a:gd name="connsiteY1" fmla="*/ 0 h 711716"/>
                <a:gd name="connsiteX2" fmla="*/ 1240850 w 2748850"/>
                <a:gd name="connsiteY2" fmla="*/ 0 h 711716"/>
                <a:gd name="connsiteX3" fmla="*/ 2507096 w 2748850"/>
                <a:gd name="connsiteY3" fmla="*/ 0 h 711716"/>
                <a:gd name="connsiteX4" fmla="*/ 2488916 w 2748850"/>
                <a:gd name="connsiteY4" fmla="*/ 111371 h 711716"/>
                <a:gd name="connsiteX5" fmla="*/ 2523741 w 2748850"/>
                <a:gd name="connsiteY5" fmla="*/ 261029 h 711716"/>
                <a:gd name="connsiteX6" fmla="*/ 2748850 w 2748850"/>
                <a:gd name="connsiteY6" fmla="*/ 711716 h 711716"/>
                <a:gd name="connsiteX7" fmla="*/ 1638217 w 2748850"/>
                <a:gd name="connsiteY7" fmla="*/ 711716 h 711716"/>
                <a:gd name="connsiteX8" fmla="*/ 1360219 w 2748850"/>
                <a:gd name="connsiteY8" fmla="*/ 711716 h 711716"/>
                <a:gd name="connsiteX9" fmla="*/ 0 w 2748850"/>
                <a:gd name="connsiteY9" fmla="*/ 711716 h 711716"/>
                <a:gd name="connsiteX10" fmla="*/ 0 w 2748850"/>
                <a:gd name="connsiteY10" fmla="*/ 0 h 71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8850" h="711716">
                  <a:moveTo>
                    <a:pt x="0" y="0"/>
                  </a:moveTo>
                  <a:lnTo>
                    <a:pt x="1003567" y="0"/>
                  </a:lnTo>
                  <a:lnTo>
                    <a:pt x="1240850" y="0"/>
                  </a:lnTo>
                  <a:lnTo>
                    <a:pt x="2507096" y="0"/>
                  </a:lnTo>
                  <a:cubicBezTo>
                    <a:pt x="2494977" y="34795"/>
                    <a:pt x="2488916" y="73084"/>
                    <a:pt x="2488916" y="111371"/>
                  </a:cubicBezTo>
                  <a:cubicBezTo>
                    <a:pt x="2488916" y="163563"/>
                    <a:pt x="2501036" y="215789"/>
                    <a:pt x="2523741" y="261029"/>
                  </a:cubicBezTo>
                  <a:lnTo>
                    <a:pt x="2748850" y="711716"/>
                  </a:lnTo>
                  <a:lnTo>
                    <a:pt x="1638217" y="711716"/>
                  </a:lnTo>
                  <a:lnTo>
                    <a:pt x="1360219" y="711716"/>
                  </a:lnTo>
                  <a:lnTo>
                    <a:pt x="0" y="711716"/>
                  </a:lnTo>
                  <a:lnTo>
                    <a:pt x="0" y="0"/>
                  </a:lnTo>
                  <a:close/>
                </a:path>
              </a:pathLst>
            </a:custGeom>
            <a:solidFill>
              <a:schemeClr val="accent5">
                <a:lumMod val="20000"/>
                <a:lumOff val="80000"/>
              </a:schemeClr>
            </a:solidFill>
            <a:ln w="12700" cap="flat" cmpd="sng" algn="ctr">
              <a:noFill/>
              <a:prstDash val="solid"/>
              <a:miter lim="800000"/>
            </a:ln>
            <a:effectLst/>
          </p:spPr>
          <p:txBody>
            <a:bodyPr rot="0" spcFirstLastPara="0" vert="horz" wrap="square" lIns="68580" tIns="34290" rIns="34290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13D4D"/>
                </a:solidFill>
                <a:effectLst/>
                <a:uLnTx/>
                <a:uFillTx/>
                <a:latin typeface="Calibri" panose="020F0502020204030204"/>
                <a:ea typeface="+mn-ea"/>
                <a:cs typeface="+mn-cs"/>
              </a:endParaRPr>
            </a:p>
          </p:txBody>
        </p:sp>
        <p:sp>
          <p:nvSpPr>
            <p:cNvPr id="64" name="Forme libre : forme 63">
              <a:extLst>
                <a:ext uri="{FF2B5EF4-FFF2-40B4-BE49-F238E27FC236}">
                  <a16:creationId xmlns:a16="http://schemas.microsoft.com/office/drawing/2014/main" id="{8D417C12-635A-49B6-B414-539737D24386}"/>
                </a:ext>
              </a:extLst>
            </p:cNvPr>
            <p:cNvSpPr/>
            <p:nvPr/>
          </p:nvSpPr>
          <p:spPr>
            <a:xfrm>
              <a:off x="767875" y="3513260"/>
              <a:ext cx="3122672" cy="2970030"/>
            </a:xfrm>
            <a:custGeom>
              <a:avLst/>
              <a:gdLst>
                <a:gd name="connsiteX0" fmla="*/ 0 w 2748850"/>
                <a:gd name="connsiteY0" fmla="*/ 0 h 3007895"/>
                <a:gd name="connsiteX1" fmla="*/ 2748850 w 2748850"/>
                <a:gd name="connsiteY1" fmla="*/ 0 h 3007895"/>
                <a:gd name="connsiteX2" fmla="*/ 2748850 w 2748850"/>
                <a:gd name="connsiteY2" fmla="*/ 3007895 h 3007895"/>
                <a:gd name="connsiteX3" fmla="*/ 0 w 2748850"/>
                <a:gd name="connsiteY3" fmla="*/ 3007895 h 3007895"/>
                <a:gd name="connsiteX4" fmla="*/ 0 w 2748850"/>
                <a:gd name="connsiteY4" fmla="*/ 0 h 300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8850" h="3007895">
                  <a:moveTo>
                    <a:pt x="0" y="0"/>
                  </a:moveTo>
                  <a:lnTo>
                    <a:pt x="2748850" y="0"/>
                  </a:lnTo>
                  <a:lnTo>
                    <a:pt x="2748850" y="3007895"/>
                  </a:lnTo>
                  <a:lnTo>
                    <a:pt x="0" y="3007895"/>
                  </a:lnTo>
                  <a:lnTo>
                    <a:pt x="0" y="0"/>
                  </a:lnTo>
                  <a:close/>
                </a:path>
              </a:pathLst>
            </a:custGeom>
            <a:solidFill>
              <a:schemeClr val="accent5">
                <a:lumMod val="20000"/>
                <a:lumOff val="80000"/>
              </a:schemeClr>
            </a:solidFill>
            <a:ln w="12700" cap="flat" cmpd="sng" algn="ctr">
              <a:noFill/>
              <a:prstDash val="solid"/>
              <a:miter lim="800000"/>
            </a:ln>
            <a:effectLst/>
          </p:spPr>
          <p:txBody>
            <a:bodyPr rot="0" spcFirstLastPara="0" vert="horz" wrap="square" lIns="68580" tIns="34290" rIns="34290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13D4D"/>
                </a:solidFill>
                <a:effectLst/>
                <a:uLnTx/>
                <a:uFillTx/>
                <a:latin typeface="Calibri" panose="020F0502020204030204"/>
                <a:ea typeface="+mn-ea"/>
                <a:cs typeface="+mn-cs"/>
              </a:endParaRPr>
            </a:p>
          </p:txBody>
        </p:sp>
      </p:grpSp>
      <p:sp>
        <p:nvSpPr>
          <p:cNvPr id="46" name="Freeform: Shape 30">
            <a:extLst>
              <a:ext uri="{FF2B5EF4-FFF2-40B4-BE49-F238E27FC236}">
                <a16:creationId xmlns:a16="http://schemas.microsoft.com/office/drawing/2014/main" id="{18A20E62-332A-46D4-94B4-F24435352708}"/>
              </a:ext>
            </a:extLst>
          </p:cNvPr>
          <p:cNvSpPr/>
          <p:nvPr/>
        </p:nvSpPr>
        <p:spPr>
          <a:xfrm>
            <a:off x="4023324" y="1393584"/>
            <a:ext cx="1406333" cy="1260640"/>
          </a:xfrm>
          <a:custGeom>
            <a:avLst/>
            <a:gdLst>
              <a:gd name="connsiteX0" fmla="*/ 1021039 w 1544353"/>
              <a:gd name="connsiteY0" fmla="*/ 1 h 1384361"/>
              <a:gd name="connsiteX1" fmla="*/ 1231685 w 1544353"/>
              <a:gd name="connsiteY1" fmla="*/ 119718 h 1384361"/>
              <a:gd name="connsiteX2" fmla="*/ 1521260 w 1544353"/>
              <a:gd name="connsiteY2" fmla="*/ 620310 h 1384361"/>
              <a:gd name="connsiteX3" fmla="*/ 1514405 w 1544353"/>
              <a:gd name="connsiteY3" fmla="*/ 648892 h 1384361"/>
              <a:gd name="connsiteX4" fmla="*/ 1485830 w 1544353"/>
              <a:gd name="connsiteY4" fmla="*/ 641975 h 1384361"/>
              <a:gd name="connsiteX5" fmla="*/ 1196198 w 1544353"/>
              <a:gd name="connsiteY5" fmla="*/ 141349 h 1384361"/>
              <a:gd name="connsiteX6" fmla="*/ 1022261 w 1544353"/>
              <a:gd name="connsiteY6" fmla="*/ 40927 h 1384361"/>
              <a:gd name="connsiteX7" fmla="*/ 502551 w 1544353"/>
              <a:gd name="connsiteY7" fmla="*/ 41738 h 1384361"/>
              <a:gd name="connsiteX8" fmla="*/ 329249 w 1544353"/>
              <a:gd name="connsiteY8" fmla="*/ 142866 h 1384361"/>
              <a:gd name="connsiteX9" fmla="*/ 69549 w 1544353"/>
              <a:gd name="connsiteY9" fmla="*/ 592679 h 1384361"/>
              <a:gd name="connsiteX10" fmla="*/ 68621 w 1544353"/>
              <a:gd name="connsiteY10" fmla="*/ 793326 h 1384361"/>
              <a:gd name="connsiteX11" fmla="*/ 327774 w 1544353"/>
              <a:gd name="connsiteY11" fmla="*/ 1243815 h 1384361"/>
              <a:gd name="connsiteX12" fmla="*/ 501710 w 1544353"/>
              <a:gd name="connsiteY12" fmla="*/ 1344237 h 1384361"/>
              <a:gd name="connsiteX13" fmla="*/ 1021421 w 1544353"/>
              <a:gd name="connsiteY13" fmla="*/ 1343426 h 1384361"/>
              <a:gd name="connsiteX14" fmla="*/ 1194781 w 1544353"/>
              <a:gd name="connsiteY14" fmla="*/ 1242332 h 1384361"/>
              <a:gd name="connsiteX15" fmla="*/ 1454480 w 1544353"/>
              <a:gd name="connsiteY15" fmla="*/ 792519 h 1384361"/>
              <a:gd name="connsiteX16" fmla="*/ 1408464 w 1544353"/>
              <a:gd name="connsiteY16" fmla="*/ 765951 h 1384361"/>
              <a:gd name="connsiteX17" fmla="*/ 1409152 w 1544353"/>
              <a:gd name="connsiteY17" fmla="*/ 754868 h 1384361"/>
              <a:gd name="connsiteX18" fmla="*/ 1513649 w 1544353"/>
              <a:gd name="connsiteY18" fmla="*/ 709819 h 1384361"/>
              <a:gd name="connsiteX19" fmla="*/ 1530898 w 1544353"/>
              <a:gd name="connsiteY19" fmla="*/ 719777 h 1384361"/>
              <a:gd name="connsiteX20" fmla="*/ 1544191 w 1544353"/>
              <a:gd name="connsiteY20" fmla="*/ 832833 h 1384361"/>
              <a:gd name="connsiteX21" fmla="*/ 1534937 w 1544353"/>
              <a:gd name="connsiteY21" fmla="*/ 838970 h 1384361"/>
              <a:gd name="connsiteX22" fmla="*/ 1490368 w 1544353"/>
              <a:gd name="connsiteY22" fmla="*/ 813238 h 1384361"/>
              <a:gd name="connsiteX23" fmla="*/ 1230668 w 1544353"/>
              <a:gd name="connsiteY23" fmla="*/ 1263051 h 1384361"/>
              <a:gd name="connsiteX24" fmla="*/ 1021254 w 1544353"/>
              <a:gd name="connsiteY24" fmla="*/ 1383550 h 1384361"/>
              <a:gd name="connsiteX25" fmla="*/ 501543 w 1544353"/>
              <a:gd name="connsiteY25" fmla="*/ 1384361 h 1384361"/>
              <a:gd name="connsiteX26" fmla="*/ 291720 w 1544353"/>
              <a:gd name="connsiteY26" fmla="*/ 1263219 h 1384361"/>
              <a:gd name="connsiteX27" fmla="*/ 32509 w 1544353"/>
              <a:gd name="connsiteY27" fmla="*/ 812697 h 1384361"/>
              <a:gd name="connsiteX28" fmla="*/ 32157 w 1544353"/>
              <a:gd name="connsiteY28" fmla="*/ 571091 h 1384361"/>
              <a:gd name="connsiteX29" fmla="*/ 291857 w 1544353"/>
              <a:gd name="connsiteY29" fmla="*/ 121278 h 1384361"/>
              <a:gd name="connsiteX30" fmla="*/ 501270 w 1544353"/>
              <a:gd name="connsiteY30" fmla="*/ 779 h 138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44353" h="1384361">
                <a:moveTo>
                  <a:pt x="1021039" y="1"/>
                </a:moveTo>
                <a:cubicBezTo>
                  <a:pt x="1107258" y="-21"/>
                  <a:pt x="1187714" y="46431"/>
                  <a:pt x="1231685" y="119718"/>
                </a:cubicBezTo>
                <a:lnTo>
                  <a:pt x="1521260" y="620310"/>
                </a:lnTo>
                <a:cubicBezTo>
                  <a:pt x="1527381" y="629625"/>
                  <a:pt x="1523659" y="642755"/>
                  <a:pt x="1514405" y="648892"/>
                </a:cubicBezTo>
                <a:cubicBezTo>
                  <a:pt x="1505057" y="655057"/>
                  <a:pt x="1491893" y="651256"/>
                  <a:pt x="1485830" y="641975"/>
                </a:cubicBezTo>
                <a:lnTo>
                  <a:pt x="1196198" y="141349"/>
                </a:lnTo>
                <a:cubicBezTo>
                  <a:pt x="1161242" y="79048"/>
                  <a:pt x="1093694" y="40049"/>
                  <a:pt x="1022261" y="40927"/>
                </a:cubicBezTo>
                <a:lnTo>
                  <a:pt x="502551" y="41738"/>
                </a:lnTo>
                <a:cubicBezTo>
                  <a:pt x="431176" y="42650"/>
                  <a:pt x="364939" y="81049"/>
                  <a:pt x="329249" y="142866"/>
                </a:cubicBezTo>
                <a:lnTo>
                  <a:pt x="69549" y="592679"/>
                </a:lnTo>
                <a:cubicBezTo>
                  <a:pt x="33859" y="654496"/>
                  <a:pt x="33723" y="731059"/>
                  <a:pt x="68621" y="793326"/>
                </a:cubicBezTo>
                <a:lnTo>
                  <a:pt x="327774" y="1243815"/>
                </a:lnTo>
                <a:cubicBezTo>
                  <a:pt x="362729" y="1306116"/>
                  <a:pt x="430278" y="1345116"/>
                  <a:pt x="501710" y="1344237"/>
                </a:cubicBezTo>
                <a:lnTo>
                  <a:pt x="1021421" y="1343426"/>
                </a:lnTo>
                <a:cubicBezTo>
                  <a:pt x="1092795" y="1342514"/>
                  <a:pt x="1159091" y="1304149"/>
                  <a:pt x="1194781" y="1242332"/>
                </a:cubicBezTo>
                <a:lnTo>
                  <a:pt x="1454480" y="792519"/>
                </a:lnTo>
                <a:lnTo>
                  <a:pt x="1408464" y="765951"/>
                </a:lnTo>
                <a:cubicBezTo>
                  <a:pt x="1404181" y="763478"/>
                  <a:pt x="1403790" y="757471"/>
                  <a:pt x="1409152" y="754868"/>
                </a:cubicBezTo>
                <a:lnTo>
                  <a:pt x="1513649" y="709819"/>
                </a:lnTo>
                <a:cubicBezTo>
                  <a:pt x="1521317" y="706564"/>
                  <a:pt x="1529941" y="711544"/>
                  <a:pt x="1530898" y="719777"/>
                </a:cubicBezTo>
                <a:lnTo>
                  <a:pt x="1544191" y="832833"/>
                </a:lnTo>
                <a:cubicBezTo>
                  <a:pt x="1545440" y="837354"/>
                  <a:pt x="1539220" y="841443"/>
                  <a:pt x="1534937" y="838970"/>
                </a:cubicBezTo>
                <a:lnTo>
                  <a:pt x="1490368" y="813238"/>
                </a:lnTo>
                <a:lnTo>
                  <a:pt x="1230668" y="1263051"/>
                </a:lnTo>
                <a:cubicBezTo>
                  <a:pt x="1187539" y="1337752"/>
                  <a:pt x="1107473" y="1383528"/>
                  <a:pt x="1021254" y="1383550"/>
                </a:cubicBezTo>
                <a:lnTo>
                  <a:pt x="501543" y="1384361"/>
                </a:lnTo>
                <a:cubicBezTo>
                  <a:pt x="415267" y="1384350"/>
                  <a:pt x="334810" y="1337898"/>
                  <a:pt x="291720" y="1263219"/>
                </a:cubicBezTo>
                <a:lnTo>
                  <a:pt x="32509" y="812697"/>
                </a:lnTo>
                <a:cubicBezTo>
                  <a:pt x="-10581" y="738019"/>
                  <a:pt x="-10971" y="645791"/>
                  <a:pt x="32157" y="571091"/>
                </a:cubicBezTo>
                <a:lnTo>
                  <a:pt x="291857" y="121278"/>
                </a:lnTo>
                <a:cubicBezTo>
                  <a:pt x="334985" y="46577"/>
                  <a:pt x="415052" y="801"/>
                  <a:pt x="501270" y="779"/>
                </a:cubicBezTo>
                <a:close/>
              </a:path>
            </a:pathLst>
          </a:custGeom>
          <a:solidFill>
            <a:schemeClr val="accent5">
              <a:lumMod val="50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47" name="Freeform: Shape 32">
            <a:extLst>
              <a:ext uri="{FF2B5EF4-FFF2-40B4-BE49-F238E27FC236}">
                <a16:creationId xmlns:a16="http://schemas.microsoft.com/office/drawing/2014/main" id="{BA09F7D5-F59D-4017-8806-AD4D685473AE}"/>
              </a:ext>
            </a:extLst>
          </p:cNvPr>
          <p:cNvSpPr/>
          <p:nvPr/>
        </p:nvSpPr>
        <p:spPr>
          <a:xfrm>
            <a:off x="6720928" y="2004670"/>
            <a:ext cx="1405455" cy="1261935"/>
          </a:xfrm>
          <a:custGeom>
            <a:avLst/>
            <a:gdLst>
              <a:gd name="connsiteX0" fmla="*/ 522351 w 1543389"/>
              <a:gd name="connsiteY0" fmla="*/ 1 h 1385784"/>
              <a:gd name="connsiteX1" fmla="*/ 1042120 w 1543389"/>
              <a:gd name="connsiteY1" fmla="*/ 779 h 1385784"/>
              <a:gd name="connsiteX2" fmla="*/ 1251533 w 1543389"/>
              <a:gd name="connsiteY2" fmla="*/ 121277 h 1385784"/>
              <a:gd name="connsiteX3" fmla="*/ 1511233 w 1543389"/>
              <a:gd name="connsiteY3" fmla="*/ 571090 h 1385784"/>
              <a:gd name="connsiteX4" fmla="*/ 1510881 w 1543389"/>
              <a:gd name="connsiteY4" fmla="*/ 812696 h 1385784"/>
              <a:gd name="connsiteX5" fmla="*/ 1251669 w 1543389"/>
              <a:gd name="connsiteY5" fmla="*/ 1263218 h 1385784"/>
              <a:gd name="connsiteX6" fmla="*/ 1042669 w 1543389"/>
              <a:gd name="connsiteY6" fmla="*/ 1385784 h 1385784"/>
              <a:gd name="connsiteX7" fmla="*/ 522958 w 1543389"/>
              <a:gd name="connsiteY7" fmla="*/ 1384973 h 1385784"/>
              <a:gd name="connsiteX8" fmla="*/ 313544 w 1543389"/>
              <a:gd name="connsiteY8" fmla="*/ 1264475 h 1385784"/>
              <a:gd name="connsiteX9" fmla="*/ 53845 w 1543389"/>
              <a:gd name="connsiteY9" fmla="*/ 814662 h 1385784"/>
              <a:gd name="connsiteX10" fmla="*/ 9276 w 1543389"/>
              <a:gd name="connsiteY10" fmla="*/ 840394 h 1385784"/>
              <a:gd name="connsiteX11" fmla="*/ 21 w 1543389"/>
              <a:gd name="connsiteY11" fmla="*/ 834258 h 1385784"/>
              <a:gd name="connsiteX12" fmla="*/ 13314 w 1543389"/>
              <a:gd name="connsiteY12" fmla="*/ 721201 h 1385784"/>
              <a:gd name="connsiteX13" fmla="*/ 30563 w 1543389"/>
              <a:gd name="connsiteY13" fmla="*/ 711243 h 1385784"/>
              <a:gd name="connsiteX14" fmla="*/ 135061 w 1543389"/>
              <a:gd name="connsiteY14" fmla="*/ 756293 h 1385784"/>
              <a:gd name="connsiteX15" fmla="*/ 135748 w 1543389"/>
              <a:gd name="connsiteY15" fmla="*/ 767375 h 1385784"/>
              <a:gd name="connsiteX16" fmla="*/ 89732 w 1543389"/>
              <a:gd name="connsiteY16" fmla="*/ 793943 h 1385784"/>
              <a:gd name="connsiteX17" fmla="*/ 349431 w 1543389"/>
              <a:gd name="connsiteY17" fmla="*/ 1243755 h 1385784"/>
              <a:gd name="connsiteX18" fmla="*/ 522791 w 1543389"/>
              <a:gd name="connsiteY18" fmla="*/ 1344849 h 1385784"/>
              <a:gd name="connsiteX19" fmla="*/ 1042502 w 1543389"/>
              <a:gd name="connsiteY19" fmla="*/ 1345660 h 1385784"/>
              <a:gd name="connsiteX20" fmla="*/ 1216438 w 1543389"/>
              <a:gd name="connsiteY20" fmla="*/ 1245238 h 1385784"/>
              <a:gd name="connsiteX21" fmla="*/ 1475591 w 1543389"/>
              <a:gd name="connsiteY21" fmla="*/ 794750 h 1385784"/>
              <a:gd name="connsiteX22" fmla="*/ 1474663 w 1543389"/>
              <a:gd name="connsiteY22" fmla="*/ 594103 h 1385784"/>
              <a:gd name="connsiteX23" fmla="*/ 1214964 w 1543389"/>
              <a:gd name="connsiteY23" fmla="*/ 144290 h 1385784"/>
              <a:gd name="connsiteX24" fmla="*/ 1041662 w 1543389"/>
              <a:gd name="connsiteY24" fmla="*/ 43163 h 1385784"/>
              <a:gd name="connsiteX25" fmla="*/ 521987 w 1543389"/>
              <a:gd name="connsiteY25" fmla="*/ 42414 h 1385784"/>
              <a:gd name="connsiteX26" fmla="*/ 348051 w 1543389"/>
              <a:gd name="connsiteY26" fmla="*/ 142836 h 1385784"/>
              <a:gd name="connsiteX27" fmla="*/ 58418 w 1543389"/>
              <a:gd name="connsiteY27" fmla="*/ 643461 h 1385784"/>
              <a:gd name="connsiteX28" fmla="*/ 29843 w 1543389"/>
              <a:gd name="connsiteY28" fmla="*/ 650378 h 1385784"/>
              <a:gd name="connsiteX29" fmla="*/ 22953 w 1543389"/>
              <a:gd name="connsiteY29" fmla="*/ 621734 h 1385784"/>
              <a:gd name="connsiteX30" fmla="*/ 312528 w 1543389"/>
              <a:gd name="connsiteY30" fmla="*/ 121143 h 1385784"/>
              <a:gd name="connsiteX31" fmla="*/ 522351 w 1543389"/>
              <a:gd name="connsiteY31" fmla="*/ 1 h 1385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43389" h="1385784">
                <a:moveTo>
                  <a:pt x="522351" y="1"/>
                </a:moveTo>
                <a:lnTo>
                  <a:pt x="1042120" y="779"/>
                </a:lnTo>
                <a:cubicBezTo>
                  <a:pt x="1128339" y="801"/>
                  <a:pt x="1208405" y="46577"/>
                  <a:pt x="1251533" y="121277"/>
                </a:cubicBezTo>
                <a:lnTo>
                  <a:pt x="1511233" y="571090"/>
                </a:lnTo>
                <a:cubicBezTo>
                  <a:pt x="1554361" y="645790"/>
                  <a:pt x="1553971" y="738018"/>
                  <a:pt x="1510881" y="812696"/>
                </a:cubicBezTo>
                <a:lnTo>
                  <a:pt x="1251669" y="1263218"/>
                </a:lnTo>
                <a:cubicBezTo>
                  <a:pt x="1208579" y="1337896"/>
                  <a:pt x="1128123" y="1384348"/>
                  <a:pt x="1042669" y="1385784"/>
                </a:cubicBezTo>
                <a:lnTo>
                  <a:pt x="522958" y="1384973"/>
                </a:lnTo>
                <a:cubicBezTo>
                  <a:pt x="436739" y="1384951"/>
                  <a:pt x="356708" y="1339237"/>
                  <a:pt x="313544" y="1264475"/>
                </a:cubicBezTo>
                <a:lnTo>
                  <a:pt x="53845" y="814662"/>
                </a:lnTo>
                <a:lnTo>
                  <a:pt x="9276" y="840394"/>
                </a:lnTo>
                <a:cubicBezTo>
                  <a:pt x="4992" y="842867"/>
                  <a:pt x="-369" y="840264"/>
                  <a:pt x="21" y="834258"/>
                </a:cubicBezTo>
                <a:lnTo>
                  <a:pt x="13314" y="721201"/>
                </a:lnTo>
                <a:cubicBezTo>
                  <a:pt x="14271" y="712968"/>
                  <a:pt x="22896" y="707989"/>
                  <a:pt x="30563" y="711243"/>
                </a:cubicBezTo>
                <a:lnTo>
                  <a:pt x="135061" y="756293"/>
                </a:lnTo>
                <a:cubicBezTo>
                  <a:pt x="139600" y="757471"/>
                  <a:pt x="140032" y="764902"/>
                  <a:pt x="135748" y="767375"/>
                </a:cubicBezTo>
                <a:lnTo>
                  <a:pt x="89732" y="793943"/>
                </a:lnTo>
                <a:lnTo>
                  <a:pt x="349431" y="1243755"/>
                </a:lnTo>
                <a:cubicBezTo>
                  <a:pt x="385121" y="1305572"/>
                  <a:pt x="451416" y="1343938"/>
                  <a:pt x="522791" y="1344849"/>
                </a:cubicBezTo>
                <a:lnTo>
                  <a:pt x="1042502" y="1345660"/>
                </a:lnTo>
                <a:cubicBezTo>
                  <a:pt x="1113934" y="1346538"/>
                  <a:pt x="1181483" y="1307539"/>
                  <a:pt x="1216438" y="1245238"/>
                </a:cubicBezTo>
                <a:lnTo>
                  <a:pt x="1475591" y="794750"/>
                </a:lnTo>
                <a:cubicBezTo>
                  <a:pt x="1510489" y="732482"/>
                  <a:pt x="1510353" y="655919"/>
                  <a:pt x="1474663" y="594103"/>
                </a:cubicBezTo>
                <a:lnTo>
                  <a:pt x="1214964" y="144290"/>
                </a:lnTo>
                <a:cubicBezTo>
                  <a:pt x="1179310" y="82535"/>
                  <a:pt x="1113072" y="44136"/>
                  <a:pt x="1041662" y="43163"/>
                </a:cubicBezTo>
                <a:lnTo>
                  <a:pt x="521987" y="42414"/>
                </a:lnTo>
                <a:cubicBezTo>
                  <a:pt x="450519" y="41473"/>
                  <a:pt x="382970" y="80473"/>
                  <a:pt x="348051" y="142836"/>
                </a:cubicBezTo>
                <a:lnTo>
                  <a:pt x="58418" y="643461"/>
                </a:lnTo>
                <a:cubicBezTo>
                  <a:pt x="52319" y="652681"/>
                  <a:pt x="39155" y="656482"/>
                  <a:pt x="29843" y="650378"/>
                </a:cubicBezTo>
                <a:cubicBezTo>
                  <a:pt x="20554" y="644180"/>
                  <a:pt x="16832" y="631050"/>
                  <a:pt x="22953" y="621734"/>
                </a:cubicBezTo>
                <a:lnTo>
                  <a:pt x="312528" y="121143"/>
                </a:lnTo>
                <a:cubicBezTo>
                  <a:pt x="355676" y="46431"/>
                  <a:pt x="436132" y="-21"/>
                  <a:pt x="522351" y="1"/>
                </a:cubicBezTo>
                <a:close/>
              </a:path>
            </a:pathLst>
          </a:custGeom>
          <a:solidFill>
            <a:srgbClr val="FFE200"/>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pic>
        <p:nvPicPr>
          <p:cNvPr id="48" name="Graphic 33" descr="Users">
            <a:extLst>
              <a:ext uri="{FF2B5EF4-FFF2-40B4-BE49-F238E27FC236}">
                <a16:creationId xmlns:a16="http://schemas.microsoft.com/office/drawing/2014/main" id="{9B75F0B2-2421-4604-8893-A3F777C67B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6500" y="2412453"/>
            <a:ext cx="453733" cy="453732"/>
          </a:xfrm>
          <a:prstGeom prst="rect">
            <a:avLst/>
          </a:prstGeom>
        </p:spPr>
      </p:pic>
      <p:sp>
        <p:nvSpPr>
          <p:cNvPr id="53" name="Forme libre : forme 52">
            <a:extLst>
              <a:ext uri="{FF2B5EF4-FFF2-40B4-BE49-F238E27FC236}">
                <a16:creationId xmlns:a16="http://schemas.microsoft.com/office/drawing/2014/main" id="{151CA900-633B-4E0C-BFC6-ABC5A3B3F129}"/>
              </a:ext>
            </a:extLst>
          </p:cNvPr>
          <p:cNvSpPr/>
          <p:nvPr/>
        </p:nvSpPr>
        <p:spPr>
          <a:xfrm>
            <a:off x="7971622" y="2596784"/>
            <a:ext cx="3615946" cy="3398205"/>
          </a:xfrm>
          <a:custGeom>
            <a:avLst/>
            <a:gdLst>
              <a:gd name="connsiteX0" fmla="*/ 322256 w 3615946"/>
              <a:gd name="connsiteY0" fmla="*/ 0 h 3398205"/>
              <a:gd name="connsiteX1" fmla="*/ 1727010 w 3615946"/>
              <a:gd name="connsiteY1" fmla="*/ 0 h 3398205"/>
              <a:gd name="connsiteX2" fmla="*/ 2290808 w 3615946"/>
              <a:gd name="connsiteY2" fmla="*/ 0 h 3398205"/>
              <a:gd name="connsiteX3" fmla="*/ 3615946 w 3615946"/>
              <a:gd name="connsiteY3" fmla="*/ 0 h 3398205"/>
              <a:gd name="connsiteX4" fmla="*/ 3615946 w 3615946"/>
              <a:gd name="connsiteY4" fmla="*/ 638924 h 3398205"/>
              <a:gd name="connsiteX5" fmla="*/ 3610216 w 3615946"/>
              <a:gd name="connsiteY5" fmla="*/ 638924 h 3398205"/>
              <a:gd name="connsiteX6" fmla="*/ 3610216 w 3615946"/>
              <a:gd name="connsiteY6" fmla="*/ 3398205 h 3398205"/>
              <a:gd name="connsiteX7" fmla="*/ 0 w 3615946"/>
              <a:gd name="connsiteY7" fmla="*/ 3398205 h 3398205"/>
              <a:gd name="connsiteX8" fmla="*/ 0 w 3615946"/>
              <a:gd name="connsiteY8" fmla="*/ 638924 h 3398205"/>
              <a:gd name="connsiteX9" fmla="*/ 5730 w 3615946"/>
              <a:gd name="connsiteY9" fmla="*/ 638924 h 3398205"/>
              <a:gd name="connsiteX10" fmla="*/ 300464 w 3615946"/>
              <a:gd name="connsiteY10" fmla="*/ 233325 h 3398205"/>
              <a:gd name="connsiteX11" fmla="*/ 346060 w 3615946"/>
              <a:gd name="connsiteY11" fmla="*/ 98649 h 3398205"/>
              <a:gd name="connsiteX12" fmla="*/ 322256 w 3615946"/>
              <a:gd name="connsiteY12" fmla="*/ 0 h 3398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15946" h="3398205">
                <a:moveTo>
                  <a:pt x="322256" y="0"/>
                </a:moveTo>
                <a:lnTo>
                  <a:pt x="1727010" y="0"/>
                </a:lnTo>
                <a:lnTo>
                  <a:pt x="2290808" y="0"/>
                </a:lnTo>
                <a:lnTo>
                  <a:pt x="3615946" y="0"/>
                </a:lnTo>
                <a:lnTo>
                  <a:pt x="3615946" y="638924"/>
                </a:lnTo>
                <a:lnTo>
                  <a:pt x="3610216" y="638924"/>
                </a:lnTo>
                <a:lnTo>
                  <a:pt x="3610216" y="3398205"/>
                </a:lnTo>
                <a:lnTo>
                  <a:pt x="0" y="3398205"/>
                </a:lnTo>
                <a:lnTo>
                  <a:pt x="0" y="638924"/>
                </a:lnTo>
                <a:lnTo>
                  <a:pt x="5730" y="638924"/>
                </a:lnTo>
                <a:lnTo>
                  <a:pt x="300464" y="233325"/>
                </a:lnTo>
                <a:cubicBezTo>
                  <a:pt x="330190" y="192625"/>
                  <a:pt x="346060" y="145651"/>
                  <a:pt x="346060" y="98649"/>
                </a:cubicBezTo>
                <a:cubicBezTo>
                  <a:pt x="346060" y="65785"/>
                  <a:pt x="338126" y="31326"/>
                  <a:pt x="322256" y="0"/>
                </a:cubicBezTo>
                <a:close/>
              </a:path>
            </a:pathLst>
          </a:custGeom>
          <a:solidFill>
            <a:schemeClr val="accent4">
              <a:lumMod val="20000"/>
              <a:lumOff val="80000"/>
            </a:schemeClr>
          </a:solidFill>
          <a:ln w="12700" cap="flat" cmpd="sng" algn="ctr">
            <a:noFill/>
            <a:prstDash val="solid"/>
            <a:miter lim="800000"/>
          </a:ln>
          <a:effectLst/>
        </p:spPr>
        <p:txBody>
          <a:bodyPr rot="0" spcFirstLastPara="0" vert="horz" wrap="square" lIns="274320" tIns="34290" rIns="68580" bIns="34290" numCol="1" spcCol="0" rtlCol="0" fromWordArt="0" anchor="ctr" anchorCtr="0" forceAA="0" compatLnSpc="1">
            <a:prstTxWarp prst="textNoShape">
              <a:avLst/>
            </a:prstTxWarp>
            <a:noAutofit/>
          </a:bodyPr>
          <a:lstStyle/>
          <a:p>
            <a:pPr algn="just"/>
            <a:endParaRPr lang="fr-FR" sz="900">
              <a:solidFill>
                <a:srgbClr val="FFE200">
                  <a:lumMod val="50000"/>
                </a:srgbClr>
              </a:solidFill>
              <a:latin typeface="Calibri" panose="020F0502020204030204"/>
            </a:endParaRPr>
          </a:p>
        </p:txBody>
      </p:sp>
      <p:pic>
        <p:nvPicPr>
          <p:cNvPr id="57" name="Image 56">
            <a:extLst>
              <a:ext uri="{FF2B5EF4-FFF2-40B4-BE49-F238E27FC236}">
                <a16:creationId xmlns:a16="http://schemas.microsoft.com/office/drawing/2014/main" id="{6303ED77-20D6-4F46-A7BE-F589A54BFE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5525" y="1786422"/>
            <a:ext cx="486110" cy="470025"/>
          </a:xfrm>
          <a:prstGeom prst="rect">
            <a:avLst/>
          </a:prstGeom>
        </p:spPr>
      </p:pic>
      <p:sp>
        <p:nvSpPr>
          <p:cNvPr id="58" name="ZoneTexte 57">
            <a:extLst>
              <a:ext uri="{FF2B5EF4-FFF2-40B4-BE49-F238E27FC236}">
                <a16:creationId xmlns:a16="http://schemas.microsoft.com/office/drawing/2014/main" id="{3BC8DE2F-F275-4A5F-9EC1-AA06F255EFC6}"/>
              </a:ext>
            </a:extLst>
          </p:cNvPr>
          <p:cNvSpPr txBox="1"/>
          <p:nvPr/>
        </p:nvSpPr>
        <p:spPr>
          <a:xfrm>
            <a:off x="8126383" y="4271579"/>
            <a:ext cx="3833101" cy="1384995"/>
          </a:xfrm>
          <a:prstGeom prst="rect">
            <a:avLst/>
          </a:prstGeom>
          <a:noFill/>
        </p:spPr>
        <p:txBody>
          <a:bodyPr wrap="none" rtlCol="0">
            <a:spAutoFit/>
          </a:bodyPr>
          <a:lstStyle/>
          <a:p>
            <a:pPr marL="285750" indent="-285750">
              <a:buClr>
                <a:srgbClr val="FFC000"/>
              </a:buClr>
              <a:buFont typeface="Wingdings" panose="05000000000000000000" pitchFamily="2" charset="2"/>
              <a:buChar char="Ø"/>
            </a:pPr>
            <a:r>
              <a:rPr lang="en-US" sz="2400" dirty="0" err="1"/>
              <a:t>Init</a:t>
            </a:r>
            <a:r>
              <a:rPr lang="en-US" sz="2400" dirty="0"/>
              <a:t> of power</a:t>
            </a:r>
          </a:p>
          <a:p>
            <a:pPr lvl="1">
              <a:buClr>
                <a:srgbClr val="FFC000"/>
              </a:buClr>
            </a:pPr>
            <a:r>
              <a:rPr lang="en-US" sz="2000" dirty="0"/>
              <a:t>Pow(A) = 0.9,  Pow(B) = 0.4</a:t>
            </a:r>
          </a:p>
          <a:p>
            <a:pPr lvl="1">
              <a:buClr>
                <a:srgbClr val="FFC000"/>
              </a:buClr>
            </a:pPr>
            <a:r>
              <a:rPr lang="en-US" sz="2000" dirty="0"/>
              <a:t>Pow(A) = 0.7,  Pow(B) = 0.4</a:t>
            </a:r>
          </a:p>
          <a:p>
            <a:pPr lvl="1">
              <a:buClr>
                <a:srgbClr val="FFC000"/>
              </a:buClr>
            </a:pPr>
            <a:r>
              <a:rPr lang="en-US" sz="2000" dirty="0"/>
              <a:t>Pow(A) = 0.7,  Pow(B) = 0.2</a:t>
            </a:r>
          </a:p>
        </p:txBody>
      </p:sp>
      <p:sp>
        <p:nvSpPr>
          <p:cNvPr id="59" name="ZoneTexte 58">
            <a:extLst>
              <a:ext uri="{FF2B5EF4-FFF2-40B4-BE49-F238E27FC236}">
                <a16:creationId xmlns:a16="http://schemas.microsoft.com/office/drawing/2014/main" id="{B78A3A93-F50A-4EA2-8AEC-405AD8089097}"/>
              </a:ext>
            </a:extLst>
          </p:cNvPr>
          <p:cNvSpPr txBox="1"/>
          <p:nvPr/>
        </p:nvSpPr>
        <p:spPr>
          <a:xfrm>
            <a:off x="8406994" y="2700742"/>
            <a:ext cx="3122971" cy="1384995"/>
          </a:xfrm>
          <a:prstGeom prst="rect">
            <a:avLst/>
          </a:prstGeom>
          <a:noFill/>
        </p:spPr>
        <p:txBody>
          <a:bodyPr wrap="none" rtlCol="0">
            <a:spAutoFit/>
          </a:bodyPr>
          <a:lstStyle/>
          <a:p>
            <a:pPr marL="285750" indent="-285750">
              <a:buClr>
                <a:srgbClr val="FFC000"/>
              </a:buClr>
              <a:buFont typeface="Wingdings" panose="05000000000000000000" pitchFamily="2" charset="2"/>
              <a:buChar char="Ø"/>
            </a:pPr>
            <a:r>
              <a:rPr lang="en-US" sz="2400" dirty="0"/>
              <a:t>Agent preferences.</a:t>
            </a:r>
          </a:p>
          <a:p>
            <a:pPr lvl="1">
              <a:lnSpc>
                <a:spcPct val="150000"/>
              </a:lnSpc>
              <a:buClr>
                <a:srgbClr val="FFC000"/>
              </a:buClr>
            </a:pPr>
            <a:r>
              <a:rPr lang="en-US" sz="2000" b="1" dirty="0"/>
              <a:t>Similar</a:t>
            </a:r>
            <a:r>
              <a:rPr lang="en-US" sz="2000" dirty="0"/>
              <a:t> preferences</a:t>
            </a:r>
          </a:p>
          <a:p>
            <a:pPr lvl="1">
              <a:lnSpc>
                <a:spcPct val="150000"/>
              </a:lnSpc>
              <a:buClr>
                <a:srgbClr val="FFC000"/>
              </a:buClr>
            </a:pPr>
            <a:r>
              <a:rPr lang="en-US" sz="2000" b="1" dirty="0"/>
              <a:t>Different</a:t>
            </a:r>
            <a:r>
              <a:rPr lang="en-US" sz="2000" dirty="0"/>
              <a:t> preferences</a:t>
            </a:r>
            <a:endParaRPr lang="fr-FR" sz="2000" dirty="0"/>
          </a:p>
        </p:txBody>
      </p:sp>
      <p:grpSp>
        <p:nvGrpSpPr>
          <p:cNvPr id="77" name="Groupe 76">
            <a:extLst>
              <a:ext uri="{FF2B5EF4-FFF2-40B4-BE49-F238E27FC236}">
                <a16:creationId xmlns:a16="http://schemas.microsoft.com/office/drawing/2014/main" id="{E6A27CB8-D23C-4880-BB7B-F48E1DFE0034}"/>
              </a:ext>
            </a:extLst>
          </p:cNvPr>
          <p:cNvGrpSpPr/>
          <p:nvPr/>
        </p:nvGrpSpPr>
        <p:grpSpPr>
          <a:xfrm>
            <a:off x="4941564" y="3979674"/>
            <a:ext cx="2255027" cy="2567066"/>
            <a:chOff x="5030193" y="3429000"/>
            <a:chExt cx="2255027" cy="2567066"/>
          </a:xfrm>
        </p:grpSpPr>
        <p:grpSp>
          <p:nvGrpSpPr>
            <p:cNvPr id="66" name="Groupe 65">
              <a:extLst>
                <a:ext uri="{FF2B5EF4-FFF2-40B4-BE49-F238E27FC236}">
                  <a16:creationId xmlns:a16="http://schemas.microsoft.com/office/drawing/2014/main" id="{462D3F1C-AAB3-4E2A-8C71-69DDC9BC7818}"/>
                </a:ext>
              </a:extLst>
            </p:cNvPr>
            <p:cNvGrpSpPr/>
            <p:nvPr/>
          </p:nvGrpSpPr>
          <p:grpSpPr>
            <a:xfrm>
              <a:off x="5030193" y="3429000"/>
              <a:ext cx="2255027" cy="2567066"/>
              <a:chOff x="6505417" y="2352364"/>
              <a:chExt cx="2470312" cy="3291174"/>
            </a:xfrm>
          </p:grpSpPr>
          <p:pic>
            <p:nvPicPr>
              <p:cNvPr id="67" name="Picture 4" descr="Résultat de recherche d'images pour &quot;user computer icon&quot;">
                <a:extLst>
                  <a:ext uri="{FF2B5EF4-FFF2-40B4-BE49-F238E27FC236}">
                    <a16:creationId xmlns:a16="http://schemas.microsoft.com/office/drawing/2014/main" id="{C27785AB-581E-464C-BEF7-DA9D5F2C264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63138" y="3613220"/>
                <a:ext cx="1941441" cy="2030318"/>
              </a:xfrm>
              <a:prstGeom prst="rect">
                <a:avLst/>
              </a:prstGeom>
              <a:noFill/>
              <a:extLst>
                <a:ext uri="{909E8E84-426E-40DD-AFC4-6F175D3DCCD1}">
                  <a14:hiddenFill xmlns:a14="http://schemas.microsoft.com/office/drawing/2010/main">
                    <a:solidFill>
                      <a:srgbClr val="FFFFFF"/>
                    </a:solidFill>
                  </a14:hiddenFill>
                </a:ext>
              </a:extLst>
            </p:spPr>
          </p:pic>
          <p:sp>
            <p:nvSpPr>
              <p:cNvPr id="68" name="Rectangle 5">
                <a:extLst>
                  <a:ext uri="{FF2B5EF4-FFF2-40B4-BE49-F238E27FC236}">
                    <a16:creationId xmlns:a16="http://schemas.microsoft.com/office/drawing/2014/main" id="{AE719207-E61B-4DC4-9C37-E2AB7BBDF7F8}"/>
                  </a:ext>
                </a:extLst>
              </p:cNvPr>
              <p:cNvSpPr/>
              <p:nvPr/>
            </p:nvSpPr>
            <p:spPr>
              <a:xfrm>
                <a:off x="6505417" y="2352364"/>
                <a:ext cx="2470312" cy="1260856"/>
              </a:xfrm>
              <a:prstGeom prst="wedgeRectCallout">
                <a:avLst>
                  <a:gd name="adj1" fmla="val 21364"/>
                  <a:gd name="adj2" fmla="val 128801"/>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dirty="0"/>
              </a:p>
            </p:txBody>
          </p:sp>
          <p:cxnSp>
            <p:nvCxnSpPr>
              <p:cNvPr id="71" name="Connecteur droit avec flèche 70">
                <a:extLst>
                  <a:ext uri="{FF2B5EF4-FFF2-40B4-BE49-F238E27FC236}">
                    <a16:creationId xmlns:a16="http://schemas.microsoft.com/office/drawing/2014/main" id="{42F85A0D-8E48-40B8-B7C0-855825E3F8AA}"/>
                  </a:ext>
                </a:extLst>
              </p:cNvPr>
              <p:cNvCxnSpPr>
                <a:cxnSpLocks/>
              </p:cNvCxnSpPr>
              <p:nvPr/>
            </p:nvCxnSpPr>
            <p:spPr>
              <a:xfrm>
                <a:off x="7457722" y="3014595"/>
                <a:ext cx="583441" cy="3"/>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72" name="Connecteur droit avec flèche 71">
                <a:extLst>
                  <a:ext uri="{FF2B5EF4-FFF2-40B4-BE49-F238E27FC236}">
                    <a16:creationId xmlns:a16="http://schemas.microsoft.com/office/drawing/2014/main" id="{FD1DC31B-75C6-4834-8280-EE42D024394C}"/>
                  </a:ext>
                </a:extLst>
              </p:cNvPr>
              <p:cNvCxnSpPr/>
              <p:nvPr/>
            </p:nvCxnSpPr>
            <p:spPr>
              <a:xfrm flipH="1">
                <a:off x="7457722" y="3197828"/>
                <a:ext cx="583441" cy="3680"/>
              </a:xfrm>
              <a:prstGeom prst="straightConnector1">
                <a:avLst/>
              </a:prstGeom>
              <a:ln w="22225">
                <a:headEnd w="lg" len="med"/>
                <a:tailEnd type="triangle" w="sm" len="med"/>
              </a:ln>
            </p:spPr>
            <p:style>
              <a:lnRef idx="1">
                <a:schemeClr val="accent1"/>
              </a:lnRef>
              <a:fillRef idx="0">
                <a:schemeClr val="accent1"/>
              </a:fillRef>
              <a:effectRef idx="0">
                <a:schemeClr val="accent1"/>
              </a:effectRef>
              <a:fontRef idx="minor">
                <a:schemeClr val="tx1"/>
              </a:fontRef>
            </p:style>
          </p:cxnSp>
        </p:grpSp>
        <p:pic>
          <p:nvPicPr>
            <p:cNvPr id="73" name="Image 23">
              <a:extLst>
                <a:ext uri="{FF2B5EF4-FFF2-40B4-BE49-F238E27FC236}">
                  <a16:creationId xmlns:a16="http://schemas.microsoft.com/office/drawing/2014/main" id="{727CD845-818F-4005-B406-A68DEA086B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67263" y="3634059"/>
              <a:ext cx="636263" cy="622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Image 23">
              <a:extLst>
                <a:ext uri="{FF2B5EF4-FFF2-40B4-BE49-F238E27FC236}">
                  <a16:creationId xmlns:a16="http://schemas.microsoft.com/office/drawing/2014/main" id="{B6939950-D675-4A31-AB5F-867F7C2A60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3864" y="3636559"/>
              <a:ext cx="636263" cy="622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6" name="Rectangle 75">
            <a:extLst>
              <a:ext uri="{FF2B5EF4-FFF2-40B4-BE49-F238E27FC236}">
                <a16:creationId xmlns:a16="http://schemas.microsoft.com/office/drawing/2014/main" id="{58672299-F2D9-4024-B68F-AFAFF665B99A}"/>
              </a:ext>
            </a:extLst>
          </p:cNvPr>
          <p:cNvSpPr/>
          <p:nvPr/>
        </p:nvSpPr>
        <p:spPr>
          <a:xfrm>
            <a:off x="644223" y="2147782"/>
            <a:ext cx="3632606" cy="3847207"/>
          </a:xfrm>
          <a:prstGeom prst="rect">
            <a:avLst/>
          </a:prstGeom>
        </p:spPr>
        <p:txBody>
          <a:bodyPr wrap="square">
            <a:spAutoFit/>
          </a:bodyPr>
          <a:lstStyle/>
          <a:p>
            <a:pPr>
              <a:buClr>
                <a:srgbClr val="FFC000"/>
              </a:buClr>
            </a:pPr>
            <a:r>
              <a:rPr lang="en-US" sz="2000" dirty="0"/>
              <a:t> External judges evaluate both agent behaviors during their negotiation</a:t>
            </a:r>
            <a:r>
              <a:rPr lang="en-US" sz="2400" dirty="0"/>
              <a:t>.</a:t>
            </a:r>
          </a:p>
          <a:p>
            <a:pPr>
              <a:buClr>
                <a:srgbClr val="FFC000"/>
              </a:buClr>
            </a:pPr>
            <a:endParaRPr lang="en-US" sz="2000" dirty="0"/>
          </a:p>
          <a:p>
            <a:pPr>
              <a:buClr>
                <a:srgbClr val="FFC000"/>
              </a:buClr>
            </a:pPr>
            <a:r>
              <a:rPr lang="en-US" sz="2000" dirty="0"/>
              <a:t>A between-subject study on the online site </a:t>
            </a:r>
            <a:r>
              <a:rPr lang="en-US" sz="2000" i="1" u="sng" dirty="0"/>
              <a:t>CrowdFlower.com</a:t>
            </a:r>
            <a:r>
              <a:rPr lang="en-US" sz="2000" dirty="0"/>
              <a:t>.</a:t>
            </a:r>
          </a:p>
          <a:p>
            <a:pPr>
              <a:buClr>
                <a:srgbClr val="FFC000"/>
              </a:buClr>
            </a:pPr>
            <a:endParaRPr lang="en-US" sz="2000" dirty="0"/>
          </a:p>
          <a:p>
            <a:pPr>
              <a:buClr>
                <a:srgbClr val="FFC000"/>
              </a:buClr>
            </a:pPr>
            <a:r>
              <a:rPr lang="en-US" sz="2000" dirty="0"/>
              <a:t>Agents described as two friends negotiating about restaurant where to have dinner.</a:t>
            </a:r>
          </a:p>
          <a:p>
            <a:pPr>
              <a:buClr>
                <a:srgbClr val="FFC000"/>
              </a:buClr>
            </a:pPr>
            <a:endParaRPr lang="en-US" sz="2000" dirty="0"/>
          </a:p>
          <a:p>
            <a:pPr>
              <a:buClr>
                <a:srgbClr val="FFC000"/>
              </a:buClr>
            </a:pPr>
            <a:r>
              <a:rPr lang="en-US" sz="2000" b="1" dirty="0">
                <a:solidFill>
                  <a:srgbClr val="002060"/>
                </a:solidFill>
              </a:rPr>
              <a:t>Total participants: 120</a:t>
            </a:r>
          </a:p>
        </p:txBody>
      </p:sp>
    </p:spTree>
    <p:extLst>
      <p:ext uri="{BB962C8B-B14F-4D97-AF65-F5344CB8AC3E}">
        <p14:creationId xmlns:p14="http://schemas.microsoft.com/office/powerpoint/2010/main" val="24407119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36A8DA84-18C7-4827-B5B4-A5A6602C796F}"/>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agent/agent study</a:t>
            </a:r>
            <a:endParaRPr lang="fr-FR" sz="3200" b="1" cap="all" dirty="0">
              <a:solidFill>
                <a:srgbClr val="2F3A46"/>
              </a:solidFill>
              <a:latin typeface="Open Sans" panose="020B0606030504020204" pitchFamily="34" charset="0"/>
            </a:endParaRPr>
          </a:p>
        </p:txBody>
      </p:sp>
      <p:sp>
        <p:nvSpPr>
          <p:cNvPr id="5" name="ZoneTexte 4">
            <a:extLst>
              <a:ext uri="{FF2B5EF4-FFF2-40B4-BE49-F238E27FC236}">
                <a16:creationId xmlns:a16="http://schemas.microsoft.com/office/drawing/2014/main" id="{94B56297-1C4E-4A8F-9708-2F91A9C5C09C}"/>
              </a:ext>
            </a:extLst>
          </p:cNvPr>
          <p:cNvSpPr txBox="1"/>
          <p:nvPr/>
        </p:nvSpPr>
        <p:spPr>
          <a:xfrm>
            <a:off x="340528" y="1393777"/>
            <a:ext cx="2913870" cy="46166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4800" b="1">
                <a:effectLst>
                  <a:outerShdw blurRad="38100" dist="38100" dir="2700000" algn="tl">
                    <a:srgbClr val="000000">
                      <a:alpha val="43137"/>
                    </a:srgbClr>
                  </a:outerShdw>
                </a:effectLst>
              </a:defRPr>
            </a:lvl1pPr>
          </a:lstStyle>
          <a:p>
            <a:r>
              <a:rPr lang="en-US" sz="2000" dirty="0"/>
              <a:t>H1: Self centeredness</a:t>
            </a:r>
          </a:p>
        </p:txBody>
      </p:sp>
      <p:sp>
        <p:nvSpPr>
          <p:cNvPr id="6" name="ZoneTexte 5">
            <a:extLst>
              <a:ext uri="{FF2B5EF4-FFF2-40B4-BE49-F238E27FC236}">
                <a16:creationId xmlns:a16="http://schemas.microsoft.com/office/drawing/2014/main" id="{236B7454-E2F2-49B3-A6FE-E9D4C6934678}"/>
              </a:ext>
            </a:extLst>
          </p:cNvPr>
          <p:cNvSpPr txBox="1"/>
          <p:nvPr/>
        </p:nvSpPr>
        <p:spPr>
          <a:xfrm>
            <a:off x="6423452" y="1424555"/>
            <a:ext cx="2467903" cy="400110"/>
          </a:xfrm>
          <a:prstGeom prst="rect">
            <a:avLst/>
          </a:prstGeom>
          <a:solidFill>
            <a:schemeClr val="accent3"/>
          </a:solidFill>
        </p:spPr>
        <p:txBody>
          <a:bodyPr wrap="square" rtlCol="0">
            <a:spAutoFit/>
          </a:bodyPr>
          <a:lstStyle/>
          <a:p>
            <a:pPr algn="ctr"/>
            <a:r>
              <a:rPr lang="fr-FR" sz="2000" b="1" dirty="0">
                <a:solidFill>
                  <a:schemeClr val="bg1"/>
                </a:solidFill>
              </a:rPr>
              <a:t>H2: Concessions </a:t>
            </a:r>
          </a:p>
        </p:txBody>
      </p:sp>
      <p:sp>
        <p:nvSpPr>
          <p:cNvPr id="7" name="ZoneTexte 6">
            <a:extLst>
              <a:ext uri="{FF2B5EF4-FFF2-40B4-BE49-F238E27FC236}">
                <a16:creationId xmlns:a16="http://schemas.microsoft.com/office/drawing/2014/main" id="{EF99AED1-AF29-42DA-A6FB-9AB9367031E0}"/>
              </a:ext>
            </a:extLst>
          </p:cNvPr>
          <p:cNvSpPr txBox="1"/>
          <p:nvPr/>
        </p:nvSpPr>
        <p:spPr>
          <a:xfrm>
            <a:off x="340528" y="5883417"/>
            <a:ext cx="11510943"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Agent A is more self-centered and makes less concessions.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Agent B tries to find the best trade-off for both parties, and is able to make larger concessions.</a:t>
            </a:r>
          </a:p>
        </p:txBody>
      </p:sp>
      <p:pic>
        <p:nvPicPr>
          <p:cNvPr id="13" name="Image 12">
            <a:extLst>
              <a:ext uri="{FF2B5EF4-FFF2-40B4-BE49-F238E27FC236}">
                <a16:creationId xmlns:a16="http://schemas.microsoft.com/office/drawing/2014/main" id="{AD9CE17D-9E1F-4432-AF50-02C34DE4F0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68" y="1988575"/>
            <a:ext cx="5939160" cy="3894842"/>
          </a:xfrm>
          <a:prstGeom prst="rect">
            <a:avLst/>
          </a:prstGeom>
          <a:ln>
            <a:solidFill>
              <a:schemeClr val="bg2">
                <a:lumMod val="75000"/>
              </a:schemeClr>
            </a:solidFill>
          </a:ln>
        </p:spPr>
      </p:pic>
      <p:pic>
        <p:nvPicPr>
          <p:cNvPr id="15" name="Image 14">
            <a:extLst>
              <a:ext uri="{FF2B5EF4-FFF2-40B4-BE49-F238E27FC236}">
                <a16:creationId xmlns:a16="http://schemas.microsoft.com/office/drawing/2014/main" id="{CEA903F4-E4D4-4E76-816A-BC5A4D78A2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9689" y="1988575"/>
            <a:ext cx="5867342" cy="3894842"/>
          </a:xfrm>
          <a:prstGeom prst="rect">
            <a:avLst/>
          </a:prstGeom>
          <a:ln>
            <a:solidFill>
              <a:schemeClr val="bg2">
                <a:lumMod val="75000"/>
              </a:schemeClr>
            </a:solidFill>
          </a:ln>
        </p:spPr>
      </p:pic>
    </p:spTree>
    <p:extLst>
      <p:ext uri="{BB962C8B-B14F-4D97-AF65-F5344CB8AC3E}">
        <p14:creationId xmlns:p14="http://schemas.microsoft.com/office/powerpoint/2010/main" val="36288936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36A8DA84-18C7-4827-B5B4-A5A6602C796F}"/>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agent/agent study</a:t>
            </a:r>
            <a:endParaRPr lang="fr-FR" sz="3200" b="1" cap="all" dirty="0">
              <a:solidFill>
                <a:srgbClr val="2F3A46"/>
              </a:solidFill>
              <a:latin typeface="Open Sans" panose="020B0606030504020204" pitchFamily="34" charset="0"/>
            </a:endParaRPr>
          </a:p>
        </p:txBody>
      </p:sp>
      <p:sp>
        <p:nvSpPr>
          <p:cNvPr id="5" name="ZoneTexte 4">
            <a:extLst>
              <a:ext uri="{FF2B5EF4-FFF2-40B4-BE49-F238E27FC236}">
                <a16:creationId xmlns:a16="http://schemas.microsoft.com/office/drawing/2014/main" id="{94B56297-1C4E-4A8F-9708-2F91A9C5C09C}"/>
              </a:ext>
            </a:extLst>
          </p:cNvPr>
          <p:cNvSpPr txBox="1"/>
          <p:nvPr/>
        </p:nvSpPr>
        <p:spPr>
          <a:xfrm>
            <a:off x="340528" y="1393777"/>
            <a:ext cx="2913870" cy="46166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4800" b="1">
                <a:effectLst>
                  <a:outerShdw blurRad="38100" dist="38100" dir="2700000" algn="tl">
                    <a:srgbClr val="000000">
                      <a:alpha val="43137"/>
                    </a:srgbClr>
                  </a:outerShdw>
                </a:effectLst>
              </a:defRPr>
            </a:lvl1pPr>
          </a:lstStyle>
          <a:p>
            <a:r>
              <a:rPr lang="en-US" sz="2000" dirty="0"/>
              <a:t>H3: Level of demand</a:t>
            </a:r>
          </a:p>
        </p:txBody>
      </p:sp>
      <p:sp>
        <p:nvSpPr>
          <p:cNvPr id="6" name="ZoneTexte 5">
            <a:extLst>
              <a:ext uri="{FF2B5EF4-FFF2-40B4-BE49-F238E27FC236}">
                <a16:creationId xmlns:a16="http://schemas.microsoft.com/office/drawing/2014/main" id="{236B7454-E2F2-49B3-A6FE-E9D4C6934678}"/>
              </a:ext>
            </a:extLst>
          </p:cNvPr>
          <p:cNvSpPr txBox="1"/>
          <p:nvPr/>
        </p:nvSpPr>
        <p:spPr>
          <a:xfrm>
            <a:off x="6423453" y="1424555"/>
            <a:ext cx="2913870" cy="400110"/>
          </a:xfrm>
          <a:prstGeom prst="rect">
            <a:avLst/>
          </a:prstGeom>
          <a:solidFill>
            <a:schemeClr val="accent5"/>
          </a:solidFill>
        </p:spPr>
        <p:txBody>
          <a:bodyPr wrap="square" rtlCol="0">
            <a:spAutoFit/>
          </a:bodyPr>
          <a:lstStyle/>
          <a:p>
            <a:pPr algn="ctr"/>
            <a:r>
              <a:rPr lang="en-US" sz="2000" b="1" dirty="0">
                <a:solidFill>
                  <a:schemeClr val="bg1"/>
                </a:solidFill>
              </a:rPr>
              <a:t>H4: Lead of the dialogue</a:t>
            </a:r>
          </a:p>
        </p:txBody>
      </p:sp>
      <p:sp>
        <p:nvSpPr>
          <p:cNvPr id="7" name="ZoneTexte 6">
            <a:extLst>
              <a:ext uri="{FF2B5EF4-FFF2-40B4-BE49-F238E27FC236}">
                <a16:creationId xmlns:a16="http://schemas.microsoft.com/office/drawing/2014/main" id="{EF99AED1-AF29-42DA-A6FB-9AB9367031E0}"/>
              </a:ext>
            </a:extLst>
          </p:cNvPr>
          <p:cNvSpPr txBox="1"/>
          <p:nvPr/>
        </p:nvSpPr>
        <p:spPr>
          <a:xfrm>
            <a:off x="340528" y="5838447"/>
            <a:ext cx="11510943" cy="9679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t>Agent A is more demanding than agent B.</a:t>
            </a:r>
          </a:p>
          <a:p>
            <a:pPr marL="285750" indent="-285750">
              <a:lnSpc>
                <a:spcPct val="150000"/>
              </a:lnSpc>
              <a:buFont typeface="Arial" panose="020B0604020202020204" pitchFamily="34" charset="0"/>
              <a:buChar char="•"/>
            </a:pPr>
            <a:r>
              <a:rPr lang="en-US" sz="2000" dirty="0"/>
              <a:t>Agent A is the one who leads the dialogue. (even in the similar condition)</a:t>
            </a:r>
          </a:p>
        </p:txBody>
      </p:sp>
      <p:pic>
        <p:nvPicPr>
          <p:cNvPr id="3" name="Image 2">
            <a:extLst>
              <a:ext uri="{FF2B5EF4-FFF2-40B4-BE49-F238E27FC236}">
                <a16:creationId xmlns:a16="http://schemas.microsoft.com/office/drawing/2014/main" id="{12D53515-380D-4734-A590-3A2C74C0B8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66" y="1979603"/>
            <a:ext cx="5922028" cy="4011543"/>
          </a:xfrm>
          <a:prstGeom prst="rect">
            <a:avLst/>
          </a:prstGeom>
          <a:ln>
            <a:solidFill>
              <a:schemeClr val="bg2">
                <a:lumMod val="75000"/>
              </a:schemeClr>
            </a:solidFill>
          </a:ln>
        </p:spPr>
      </p:pic>
      <p:pic>
        <p:nvPicPr>
          <p:cNvPr id="9" name="Image 8">
            <a:extLst>
              <a:ext uri="{FF2B5EF4-FFF2-40B4-BE49-F238E27FC236}">
                <a16:creationId xmlns:a16="http://schemas.microsoft.com/office/drawing/2014/main" id="{AFC17FB2-AB55-4238-A94C-036DF90062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5002" y="1979602"/>
            <a:ext cx="5922027" cy="4011543"/>
          </a:xfrm>
          <a:prstGeom prst="rect">
            <a:avLst/>
          </a:prstGeom>
          <a:ln>
            <a:solidFill>
              <a:schemeClr val="bg2">
                <a:lumMod val="75000"/>
              </a:schemeClr>
            </a:solidFill>
          </a:ln>
        </p:spPr>
      </p:pic>
    </p:spTree>
    <p:extLst>
      <p:ext uri="{BB962C8B-B14F-4D97-AF65-F5344CB8AC3E}">
        <p14:creationId xmlns:p14="http://schemas.microsoft.com/office/powerpoint/2010/main" val="24115595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36A8DA84-18C7-4827-B5B4-A5A6602C796F}"/>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agent/agent study</a:t>
            </a:r>
            <a:endParaRPr lang="fr-FR" sz="3200" b="1" cap="all" dirty="0">
              <a:solidFill>
                <a:srgbClr val="2F3A46"/>
              </a:solidFill>
              <a:latin typeface="Open Sans" panose="020B0606030504020204" pitchFamily="34" charset="0"/>
            </a:endParaRPr>
          </a:p>
        </p:txBody>
      </p:sp>
      <p:sp>
        <p:nvSpPr>
          <p:cNvPr id="8" name="Rectangle 7">
            <a:extLst>
              <a:ext uri="{FF2B5EF4-FFF2-40B4-BE49-F238E27FC236}">
                <a16:creationId xmlns:a16="http://schemas.microsoft.com/office/drawing/2014/main" id="{C565A09A-7812-4794-A2AC-013B73BA3B4B}"/>
              </a:ext>
            </a:extLst>
          </p:cNvPr>
          <p:cNvSpPr/>
          <p:nvPr/>
        </p:nvSpPr>
        <p:spPr>
          <a:xfrm>
            <a:off x="201125" y="1814460"/>
            <a:ext cx="6831515" cy="114099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Rectangle 9">
            <a:extLst>
              <a:ext uri="{FF2B5EF4-FFF2-40B4-BE49-F238E27FC236}">
                <a16:creationId xmlns:a16="http://schemas.microsoft.com/office/drawing/2014/main" id="{6FA69622-06C8-454D-8926-852C97C53D29}"/>
              </a:ext>
            </a:extLst>
          </p:cNvPr>
          <p:cNvSpPr/>
          <p:nvPr/>
        </p:nvSpPr>
        <p:spPr>
          <a:xfrm>
            <a:off x="201125" y="3046928"/>
            <a:ext cx="6831515" cy="114099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Rectangle 10">
            <a:extLst>
              <a:ext uri="{FF2B5EF4-FFF2-40B4-BE49-F238E27FC236}">
                <a16:creationId xmlns:a16="http://schemas.microsoft.com/office/drawing/2014/main" id="{2BCB5AE1-20DD-41AA-9ADD-45EC393F6F0C}"/>
              </a:ext>
            </a:extLst>
          </p:cNvPr>
          <p:cNvSpPr/>
          <p:nvPr/>
        </p:nvSpPr>
        <p:spPr>
          <a:xfrm>
            <a:off x="201125" y="4279396"/>
            <a:ext cx="6831515" cy="114099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Rectangle 11">
            <a:extLst>
              <a:ext uri="{FF2B5EF4-FFF2-40B4-BE49-F238E27FC236}">
                <a16:creationId xmlns:a16="http://schemas.microsoft.com/office/drawing/2014/main" id="{AC37389A-4782-4776-ACA4-D9EC09D716A6}"/>
              </a:ext>
            </a:extLst>
          </p:cNvPr>
          <p:cNvSpPr/>
          <p:nvPr/>
        </p:nvSpPr>
        <p:spPr>
          <a:xfrm>
            <a:off x="201125" y="5511865"/>
            <a:ext cx="6831515" cy="114099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13" name="Group 7">
            <a:extLst>
              <a:ext uri="{FF2B5EF4-FFF2-40B4-BE49-F238E27FC236}">
                <a16:creationId xmlns:a16="http://schemas.microsoft.com/office/drawing/2014/main" id="{9CD8AE20-A26E-44C6-9501-6D4A9244EDB7}"/>
              </a:ext>
            </a:extLst>
          </p:cNvPr>
          <p:cNvGrpSpPr/>
          <p:nvPr/>
        </p:nvGrpSpPr>
        <p:grpSpPr>
          <a:xfrm>
            <a:off x="89388" y="1717494"/>
            <a:ext cx="6846102" cy="1140994"/>
            <a:chOff x="3925455" y="1191491"/>
            <a:chExt cx="6400799" cy="969818"/>
          </a:xfrm>
        </p:grpSpPr>
        <p:sp>
          <p:nvSpPr>
            <p:cNvPr id="14" name="Rectangle 13">
              <a:extLst>
                <a:ext uri="{FF2B5EF4-FFF2-40B4-BE49-F238E27FC236}">
                  <a16:creationId xmlns:a16="http://schemas.microsoft.com/office/drawing/2014/main" id="{B1B2780F-D946-4BAC-BD32-E344E8F179FA}"/>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15" name="Group 6">
              <a:extLst>
                <a:ext uri="{FF2B5EF4-FFF2-40B4-BE49-F238E27FC236}">
                  <a16:creationId xmlns:a16="http://schemas.microsoft.com/office/drawing/2014/main" id="{B26029B0-C92C-4EEF-9999-8AA84F5CB455}"/>
                </a:ext>
              </a:extLst>
            </p:cNvPr>
            <p:cNvGrpSpPr/>
            <p:nvPr/>
          </p:nvGrpSpPr>
          <p:grpSpPr>
            <a:xfrm>
              <a:off x="3925455" y="1191491"/>
              <a:ext cx="1178646" cy="969818"/>
              <a:chOff x="3925455" y="1191491"/>
              <a:chExt cx="1178646" cy="969818"/>
            </a:xfrm>
          </p:grpSpPr>
          <p:sp>
            <p:nvSpPr>
              <p:cNvPr id="16" name="Rectangle 15">
                <a:extLst>
                  <a:ext uri="{FF2B5EF4-FFF2-40B4-BE49-F238E27FC236}">
                    <a16:creationId xmlns:a16="http://schemas.microsoft.com/office/drawing/2014/main" id="{D8F23659-51BB-4F29-8EE1-04629ECB13D0}"/>
                  </a:ext>
                </a:extLst>
              </p:cNvPr>
              <p:cNvSpPr/>
              <p:nvPr/>
            </p:nvSpPr>
            <p:spPr>
              <a:xfrm>
                <a:off x="3925455" y="1191491"/>
                <a:ext cx="969818" cy="96981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effectLst>
                      <a:outerShdw blurRad="38100" dist="38100" dir="2700000" algn="tl">
                        <a:srgbClr val="000000">
                          <a:alpha val="43137"/>
                        </a:srgbClr>
                      </a:outerShdw>
                    </a:effectLst>
                  </a:rPr>
                  <a:t>H1</a:t>
                </a:r>
              </a:p>
            </p:txBody>
          </p:sp>
          <p:sp>
            <p:nvSpPr>
              <p:cNvPr id="17" name="Isosceles Triangle 5">
                <a:extLst>
                  <a:ext uri="{FF2B5EF4-FFF2-40B4-BE49-F238E27FC236}">
                    <a16:creationId xmlns:a16="http://schemas.microsoft.com/office/drawing/2014/main" id="{66DD5EBC-D2B9-4864-A686-237C052E6F30}"/>
                  </a:ext>
                </a:extLst>
              </p:cNvPr>
              <p:cNvSpPr/>
              <p:nvPr/>
            </p:nvSpPr>
            <p:spPr>
              <a:xfrm rot="5400000">
                <a:off x="4803124" y="1537059"/>
                <a:ext cx="323272" cy="278683"/>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grpSp>
      <p:grpSp>
        <p:nvGrpSpPr>
          <p:cNvPr id="18" name="Group 8">
            <a:extLst>
              <a:ext uri="{FF2B5EF4-FFF2-40B4-BE49-F238E27FC236}">
                <a16:creationId xmlns:a16="http://schemas.microsoft.com/office/drawing/2014/main" id="{35B9B837-4CDA-4C68-8CF3-5B4E3AAECE74}"/>
              </a:ext>
            </a:extLst>
          </p:cNvPr>
          <p:cNvGrpSpPr/>
          <p:nvPr/>
        </p:nvGrpSpPr>
        <p:grpSpPr>
          <a:xfrm>
            <a:off x="89388" y="2949885"/>
            <a:ext cx="6846102" cy="1140994"/>
            <a:chOff x="3925455" y="1191491"/>
            <a:chExt cx="6400799" cy="969818"/>
          </a:xfrm>
        </p:grpSpPr>
        <p:sp>
          <p:nvSpPr>
            <p:cNvPr id="19" name="Rectangle 18">
              <a:extLst>
                <a:ext uri="{FF2B5EF4-FFF2-40B4-BE49-F238E27FC236}">
                  <a16:creationId xmlns:a16="http://schemas.microsoft.com/office/drawing/2014/main" id="{58597962-97D0-40F0-B877-FA7B8A950C4D}"/>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20" name="Group 10">
              <a:extLst>
                <a:ext uri="{FF2B5EF4-FFF2-40B4-BE49-F238E27FC236}">
                  <a16:creationId xmlns:a16="http://schemas.microsoft.com/office/drawing/2014/main" id="{9B087370-A933-4C04-A057-2777D6923A38}"/>
                </a:ext>
              </a:extLst>
            </p:cNvPr>
            <p:cNvGrpSpPr/>
            <p:nvPr/>
          </p:nvGrpSpPr>
          <p:grpSpPr>
            <a:xfrm>
              <a:off x="3925455" y="1191491"/>
              <a:ext cx="1178646" cy="969818"/>
              <a:chOff x="3925455" y="1191491"/>
              <a:chExt cx="1178646" cy="969818"/>
            </a:xfrm>
          </p:grpSpPr>
          <p:sp>
            <p:nvSpPr>
              <p:cNvPr id="21" name="Rectangle 20">
                <a:extLst>
                  <a:ext uri="{FF2B5EF4-FFF2-40B4-BE49-F238E27FC236}">
                    <a16:creationId xmlns:a16="http://schemas.microsoft.com/office/drawing/2014/main" id="{FEF8791A-3745-4976-B4AD-72BE93A71E64}"/>
                  </a:ext>
                </a:extLst>
              </p:cNvPr>
              <p:cNvSpPr/>
              <p:nvPr/>
            </p:nvSpPr>
            <p:spPr>
              <a:xfrm>
                <a:off x="3925455" y="1191491"/>
                <a:ext cx="969818" cy="9698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effectLst>
                      <a:outerShdw blurRad="38100" dist="38100" dir="2700000" algn="tl">
                        <a:srgbClr val="000000">
                          <a:alpha val="43137"/>
                        </a:srgbClr>
                      </a:outerShdw>
                    </a:effectLst>
                  </a:rPr>
                  <a:t>H2</a:t>
                </a:r>
              </a:p>
            </p:txBody>
          </p:sp>
          <p:sp>
            <p:nvSpPr>
              <p:cNvPr id="22" name="Isosceles Triangle 12">
                <a:extLst>
                  <a:ext uri="{FF2B5EF4-FFF2-40B4-BE49-F238E27FC236}">
                    <a16:creationId xmlns:a16="http://schemas.microsoft.com/office/drawing/2014/main" id="{944FAF25-975F-4F21-AA30-F5A5CD0108C6}"/>
                  </a:ext>
                </a:extLst>
              </p:cNvPr>
              <p:cNvSpPr/>
              <p:nvPr/>
            </p:nvSpPr>
            <p:spPr>
              <a:xfrm rot="5400000">
                <a:off x="4803124" y="1537059"/>
                <a:ext cx="323272" cy="27868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grpSp>
        <p:nvGrpSpPr>
          <p:cNvPr id="23" name="Group 13">
            <a:extLst>
              <a:ext uri="{FF2B5EF4-FFF2-40B4-BE49-F238E27FC236}">
                <a16:creationId xmlns:a16="http://schemas.microsoft.com/office/drawing/2014/main" id="{75C8C57A-0FFA-4BB8-96BF-2B86C1D8C1BE}"/>
              </a:ext>
            </a:extLst>
          </p:cNvPr>
          <p:cNvGrpSpPr/>
          <p:nvPr/>
        </p:nvGrpSpPr>
        <p:grpSpPr>
          <a:xfrm>
            <a:off x="89388" y="4182276"/>
            <a:ext cx="6846102" cy="1140994"/>
            <a:chOff x="3925455" y="1191491"/>
            <a:chExt cx="6400799" cy="969818"/>
          </a:xfrm>
        </p:grpSpPr>
        <p:sp>
          <p:nvSpPr>
            <p:cNvPr id="24" name="Rectangle 23">
              <a:extLst>
                <a:ext uri="{FF2B5EF4-FFF2-40B4-BE49-F238E27FC236}">
                  <a16:creationId xmlns:a16="http://schemas.microsoft.com/office/drawing/2014/main" id="{DF59CBBB-C13F-477A-AB94-D97AF1272C38}"/>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25" name="Group 15">
              <a:extLst>
                <a:ext uri="{FF2B5EF4-FFF2-40B4-BE49-F238E27FC236}">
                  <a16:creationId xmlns:a16="http://schemas.microsoft.com/office/drawing/2014/main" id="{C046C3EB-7FC3-4188-BBC3-9206971724E2}"/>
                </a:ext>
              </a:extLst>
            </p:cNvPr>
            <p:cNvGrpSpPr/>
            <p:nvPr/>
          </p:nvGrpSpPr>
          <p:grpSpPr>
            <a:xfrm>
              <a:off x="3925455" y="1191491"/>
              <a:ext cx="1178646" cy="969818"/>
              <a:chOff x="3925455" y="1191491"/>
              <a:chExt cx="1178646" cy="969818"/>
            </a:xfrm>
          </p:grpSpPr>
          <p:sp>
            <p:nvSpPr>
              <p:cNvPr id="26" name="Rectangle 25">
                <a:extLst>
                  <a:ext uri="{FF2B5EF4-FFF2-40B4-BE49-F238E27FC236}">
                    <a16:creationId xmlns:a16="http://schemas.microsoft.com/office/drawing/2014/main" id="{CB921815-D907-47ED-912D-150DE224A7A1}"/>
                  </a:ext>
                </a:extLst>
              </p:cNvPr>
              <p:cNvSpPr/>
              <p:nvPr/>
            </p:nvSpPr>
            <p:spPr>
              <a:xfrm>
                <a:off x="3925455" y="1191491"/>
                <a:ext cx="969818" cy="9698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effectLst>
                      <a:outerShdw blurRad="38100" dist="38100" dir="2700000" algn="tl">
                        <a:srgbClr val="000000">
                          <a:alpha val="43137"/>
                        </a:srgbClr>
                      </a:outerShdw>
                    </a:effectLst>
                  </a:rPr>
                  <a:t>H3</a:t>
                </a:r>
              </a:p>
            </p:txBody>
          </p:sp>
          <p:sp>
            <p:nvSpPr>
              <p:cNvPr id="27" name="Isosceles Triangle 17">
                <a:extLst>
                  <a:ext uri="{FF2B5EF4-FFF2-40B4-BE49-F238E27FC236}">
                    <a16:creationId xmlns:a16="http://schemas.microsoft.com/office/drawing/2014/main" id="{38622B4D-92C9-4074-A9C4-92D4FEC7B7C3}"/>
                  </a:ext>
                </a:extLst>
              </p:cNvPr>
              <p:cNvSpPr/>
              <p:nvPr/>
            </p:nvSpPr>
            <p:spPr>
              <a:xfrm rot="5400000">
                <a:off x="4803124" y="1537059"/>
                <a:ext cx="323272" cy="27868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grpSp>
        <p:nvGrpSpPr>
          <p:cNvPr id="28" name="Group 18">
            <a:extLst>
              <a:ext uri="{FF2B5EF4-FFF2-40B4-BE49-F238E27FC236}">
                <a16:creationId xmlns:a16="http://schemas.microsoft.com/office/drawing/2014/main" id="{9E788158-B226-469E-9199-1490F77F725A}"/>
              </a:ext>
            </a:extLst>
          </p:cNvPr>
          <p:cNvGrpSpPr/>
          <p:nvPr/>
        </p:nvGrpSpPr>
        <p:grpSpPr>
          <a:xfrm>
            <a:off x="89388" y="5414666"/>
            <a:ext cx="6846102" cy="1140994"/>
            <a:chOff x="3925455" y="1191491"/>
            <a:chExt cx="6400799" cy="969818"/>
          </a:xfrm>
        </p:grpSpPr>
        <p:sp>
          <p:nvSpPr>
            <p:cNvPr id="29" name="Rectangle 28">
              <a:extLst>
                <a:ext uri="{FF2B5EF4-FFF2-40B4-BE49-F238E27FC236}">
                  <a16:creationId xmlns:a16="http://schemas.microsoft.com/office/drawing/2014/main" id="{78CB2D50-43FE-419A-AA93-2E9F889E02CF}"/>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30" name="Group 20">
              <a:extLst>
                <a:ext uri="{FF2B5EF4-FFF2-40B4-BE49-F238E27FC236}">
                  <a16:creationId xmlns:a16="http://schemas.microsoft.com/office/drawing/2014/main" id="{A852A08E-E901-4499-8FD9-F35238B83634}"/>
                </a:ext>
              </a:extLst>
            </p:cNvPr>
            <p:cNvGrpSpPr/>
            <p:nvPr/>
          </p:nvGrpSpPr>
          <p:grpSpPr>
            <a:xfrm>
              <a:off x="3925455" y="1191491"/>
              <a:ext cx="1178646" cy="969818"/>
              <a:chOff x="3925455" y="1191491"/>
              <a:chExt cx="1178646" cy="969818"/>
            </a:xfrm>
          </p:grpSpPr>
          <p:sp>
            <p:nvSpPr>
              <p:cNvPr id="31" name="Rectangle 30">
                <a:extLst>
                  <a:ext uri="{FF2B5EF4-FFF2-40B4-BE49-F238E27FC236}">
                    <a16:creationId xmlns:a16="http://schemas.microsoft.com/office/drawing/2014/main" id="{31364782-CCAA-4BFF-AC96-93A72ADA4BF8}"/>
                  </a:ext>
                </a:extLst>
              </p:cNvPr>
              <p:cNvSpPr/>
              <p:nvPr/>
            </p:nvSpPr>
            <p:spPr>
              <a:xfrm>
                <a:off x="3925455" y="1191491"/>
                <a:ext cx="969818" cy="9698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effectLst>
                      <a:outerShdw blurRad="38100" dist="38100" dir="2700000" algn="tl">
                        <a:srgbClr val="000000">
                          <a:alpha val="43137"/>
                        </a:srgbClr>
                      </a:outerShdw>
                    </a:effectLst>
                  </a:rPr>
                  <a:t>H4</a:t>
                </a:r>
              </a:p>
            </p:txBody>
          </p:sp>
          <p:sp>
            <p:nvSpPr>
              <p:cNvPr id="32" name="Isosceles Triangle 22">
                <a:extLst>
                  <a:ext uri="{FF2B5EF4-FFF2-40B4-BE49-F238E27FC236}">
                    <a16:creationId xmlns:a16="http://schemas.microsoft.com/office/drawing/2014/main" id="{7F62D09A-192E-4A37-812F-121613C89386}"/>
                  </a:ext>
                </a:extLst>
              </p:cNvPr>
              <p:cNvSpPr/>
              <p:nvPr/>
            </p:nvSpPr>
            <p:spPr>
              <a:xfrm rot="5400000">
                <a:off x="4803124" y="1537059"/>
                <a:ext cx="323272" cy="278683"/>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sp>
        <p:nvSpPr>
          <p:cNvPr id="33" name="TextBox 26">
            <a:extLst>
              <a:ext uri="{FF2B5EF4-FFF2-40B4-BE49-F238E27FC236}">
                <a16:creationId xmlns:a16="http://schemas.microsoft.com/office/drawing/2014/main" id="{E5CA1323-263A-4FFA-90FD-684621FED0F9}"/>
              </a:ext>
            </a:extLst>
          </p:cNvPr>
          <p:cNvSpPr txBox="1"/>
          <p:nvPr/>
        </p:nvSpPr>
        <p:spPr>
          <a:xfrm>
            <a:off x="903500" y="1811503"/>
            <a:ext cx="5983577" cy="646331"/>
          </a:xfrm>
          <a:prstGeom prst="rect">
            <a:avLst/>
          </a:prstGeom>
          <a:noFill/>
        </p:spPr>
        <p:txBody>
          <a:bodyPr wrap="square" lIns="0" rIns="0" rtlCol="0" anchor="t">
            <a:spAutoFit/>
          </a:bodyPr>
          <a:lstStyle/>
          <a:p>
            <a:pPr lvl="1"/>
            <a:r>
              <a:rPr lang="en-US" dirty="0">
                <a:solidFill>
                  <a:schemeClr val="tx1">
                    <a:lumMod val="65000"/>
                    <a:lumOff val="35000"/>
                  </a:schemeClr>
                </a:solidFill>
              </a:rPr>
              <a:t>The higher-power agent will more strongly be perceived as self-centered than the lower-power agent</a:t>
            </a:r>
          </a:p>
        </p:txBody>
      </p:sp>
      <p:sp>
        <p:nvSpPr>
          <p:cNvPr id="34" name="TextBox 30">
            <a:extLst>
              <a:ext uri="{FF2B5EF4-FFF2-40B4-BE49-F238E27FC236}">
                <a16:creationId xmlns:a16="http://schemas.microsoft.com/office/drawing/2014/main" id="{802F7CE4-13B3-495E-AE9A-9E8218A21681}"/>
              </a:ext>
            </a:extLst>
          </p:cNvPr>
          <p:cNvSpPr txBox="1"/>
          <p:nvPr/>
        </p:nvSpPr>
        <p:spPr>
          <a:xfrm>
            <a:off x="1420548" y="2995097"/>
            <a:ext cx="5491780" cy="646331"/>
          </a:xfrm>
          <a:prstGeom prst="rect">
            <a:avLst/>
          </a:prstGeom>
          <a:noFill/>
        </p:spPr>
        <p:txBody>
          <a:bodyPr wrap="square" lIns="0" rIns="0" rtlCol="0" anchor="t">
            <a:spAutoFit/>
          </a:bodyPr>
          <a:lstStyle/>
          <a:p>
            <a:pPr algn="just"/>
            <a:r>
              <a:rPr lang="en-US" dirty="0">
                <a:solidFill>
                  <a:schemeClr val="tx1">
                    <a:lumMod val="65000"/>
                    <a:lumOff val="35000"/>
                  </a:schemeClr>
                </a:solidFill>
              </a:rPr>
              <a:t>The lower-power agent will be more strongly perceived as making larger concessions than the higher-power agent</a:t>
            </a:r>
          </a:p>
        </p:txBody>
      </p:sp>
      <p:sp>
        <p:nvSpPr>
          <p:cNvPr id="35" name="TextBox 26">
            <a:extLst>
              <a:ext uri="{FF2B5EF4-FFF2-40B4-BE49-F238E27FC236}">
                <a16:creationId xmlns:a16="http://schemas.microsoft.com/office/drawing/2014/main" id="{FF3084AD-6B0A-40B0-819F-103F7C49D64A}"/>
              </a:ext>
            </a:extLst>
          </p:cNvPr>
          <p:cNvSpPr txBox="1"/>
          <p:nvPr/>
        </p:nvSpPr>
        <p:spPr>
          <a:xfrm>
            <a:off x="948855" y="4274902"/>
            <a:ext cx="5983577" cy="646331"/>
          </a:xfrm>
          <a:prstGeom prst="rect">
            <a:avLst/>
          </a:prstGeom>
          <a:noFill/>
        </p:spPr>
        <p:txBody>
          <a:bodyPr wrap="square" lIns="0" rIns="0" rtlCol="0" anchor="t">
            <a:spAutoFit/>
          </a:bodyPr>
          <a:lstStyle/>
          <a:p>
            <a:pPr lvl="1"/>
            <a:r>
              <a:rPr lang="en-US" dirty="0">
                <a:solidFill>
                  <a:schemeClr val="tx1">
                    <a:lumMod val="65000"/>
                    <a:lumOff val="35000"/>
                  </a:schemeClr>
                </a:solidFill>
              </a:rPr>
              <a:t>The higher-power agent will more strongly be perceived as demanding than the lower-power agent</a:t>
            </a:r>
          </a:p>
        </p:txBody>
      </p:sp>
      <p:sp>
        <p:nvSpPr>
          <p:cNvPr id="36" name="TextBox 26">
            <a:extLst>
              <a:ext uri="{FF2B5EF4-FFF2-40B4-BE49-F238E27FC236}">
                <a16:creationId xmlns:a16="http://schemas.microsoft.com/office/drawing/2014/main" id="{8B803535-B015-425C-8088-C0627C61B25C}"/>
              </a:ext>
            </a:extLst>
          </p:cNvPr>
          <p:cNvSpPr txBox="1"/>
          <p:nvPr/>
        </p:nvSpPr>
        <p:spPr>
          <a:xfrm>
            <a:off x="916654" y="5423197"/>
            <a:ext cx="5983577" cy="923330"/>
          </a:xfrm>
          <a:prstGeom prst="rect">
            <a:avLst/>
          </a:prstGeom>
          <a:noFill/>
        </p:spPr>
        <p:txBody>
          <a:bodyPr wrap="square" lIns="0" rIns="0" rtlCol="0" anchor="t">
            <a:spAutoFit/>
          </a:bodyPr>
          <a:lstStyle/>
          <a:p>
            <a:pPr lvl="1"/>
            <a:r>
              <a:rPr lang="en-US" dirty="0">
                <a:solidFill>
                  <a:schemeClr val="tx1">
                    <a:lumMod val="65000"/>
                    <a:lumOff val="35000"/>
                  </a:schemeClr>
                </a:solidFill>
              </a:rPr>
              <a:t>The higher-power agent will more strongly be perceived as taking the lead in the negotiation than the lower-power agent</a:t>
            </a:r>
          </a:p>
        </p:txBody>
      </p:sp>
      <p:pic>
        <p:nvPicPr>
          <p:cNvPr id="37" name="Image 36">
            <a:extLst>
              <a:ext uri="{FF2B5EF4-FFF2-40B4-BE49-F238E27FC236}">
                <a16:creationId xmlns:a16="http://schemas.microsoft.com/office/drawing/2014/main" id="{0511EEA0-D9C6-483A-8C33-4A0F9DD2E8A2}"/>
              </a:ext>
            </a:extLst>
          </p:cNvPr>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544667" y="1884664"/>
            <a:ext cx="930813" cy="864105"/>
          </a:xfrm>
          <a:prstGeom prst="rect">
            <a:avLst/>
          </a:prstGeom>
        </p:spPr>
      </p:pic>
      <p:pic>
        <p:nvPicPr>
          <p:cNvPr id="38" name="Image 37">
            <a:extLst>
              <a:ext uri="{FF2B5EF4-FFF2-40B4-BE49-F238E27FC236}">
                <a16:creationId xmlns:a16="http://schemas.microsoft.com/office/drawing/2014/main" id="{0EC21C36-48A0-4F79-9CE2-CE8CE0D46601}"/>
              </a:ext>
            </a:extLst>
          </p:cNvPr>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606035" y="5723250"/>
            <a:ext cx="930813" cy="864105"/>
          </a:xfrm>
          <a:prstGeom prst="rect">
            <a:avLst/>
          </a:prstGeom>
        </p:spPr>
      </p:pic>
      <p:pic>
        <p:nvPicPr>
          <p:cNvPr id="39" name="Image 38">
            <a:extLst>
              <a:ext uri="{FF2B5EF4-FFF2-40B4-BE49-F238E27FC236}">
                <a16:creationId xmlns:a16="http://schemas.microsoft.com/office/drawing/2014/main" id="{C524338B-7A97-40B3-8760-6136B195E428}"/>
              </a:ext>
            </a:extLst>
          </p:cNvPr>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577881" y="4381141"/>
            <a:ext cx="930813" cy="864105"/>
          </a:xfrm>
          <a:prstGeom prst="rect">
            <a:avLst/>
          </a:prstGeom>
        </p:spPr>
      </p:pic>
      <p:pic>
        <p:nvPicPr>
          <p:cNvPr id="40" name="Image 39">
            <a:extLst>
              <a:ext uri="{FF2B5EF4-FFF2-40B4-BE49-F238E27FC236}">
                <a16:creationId xmlns:a16="http://schemas.microsoft.com/office/drawing/2014/main" id="{0A1B1934-D65E-4345-AFF2-8C3D358C7779}"/>
              </a:ext>
            </a:extLst>
          </p:cNvPr>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542554" y="3196645"/>
            <a:ext cx="930813" cy="864105"/>
          </a:xfrm>
          <a:prstGeom prst="rect">
            <a:avLst/>
          </a:prstGeom>
        </p:spPr>
      </p:pic>
      <p:grpSp>
        <p:nvGrpSpPr>
          <p:cNvPr id="52" name="Groupe 51">
            <a:extLst>
              <a:ext uri="{FF2B5EF4-FFF2-40B4-BE49-F238E27FC236}">
                <a16:creationId xmlns:a16="http://schemas.microsoft.com/office/drawing/2014/main" id="{77618012-B20B-42ED-BB49-107B98D16F87}"/>
              </a:ext>
            </a:extLst>
          </p:cNvPr>
          <p:cNvGrpSpPr/>
          <p:nvPr/>
        </p:nvGrpSpPr>
        <p:grpSpPr>
          <a:xfrm>
            <a:off x="8560940" y="1450698"/>
            <a:ext cx="2255027" cy="2567066"/>
            <a:chOff x="5030193" y="3429000"/>
            <a:chExt cx="2255027" cy="2567066"/>
          </a:xfrm>
        </p:grpSpPr>
        <p:grpSp>
          <p:nvGrpSpPr>
            <p:cNvPr id="53" name="Groupe 52">
              <a:extLst>
                <a:ext uri="{FF2B5EF4-FFF2-40B4-BE49-F238E27FC236}">
                  <a16:creationId xmlns:a16="http://schemas.microsoft.com/office/drawing/2014/main" id="{DD7B9984-FE16-41A5-B911-AA21457CE713}"/>
                </a:ext>
              </a:extLst>
            </p:cNvPr>
            <p:cNvGrpSpPr/>
            <p:nvPr/>
          </p:nvGrpSpPr>
          <p:grpSpPr>
            <a:xfrm>
              <a:off x="5030193" y="3429000"/>
              <a:ext cx="2255027" cy="2567066"/>
              <a:chOff x="6505417" y="2352364"/>
              <a:chExt cx="2470312" cy="3291174"/>
            </a:xfrm>
          </p:grpSpPr>
          <p:pic>
            <p:nvPicPr>
              <p:cNvPr id="56" name="Picture 4" descr="Résultat de recherche d'images pour &quot;user computer icon&quot;">
                <a:extLst>
                  <a:ext uri="{FF2B5EF4-FFF2-40B4-BE49-F238E27FC236}">
                    <a16:creationId xmlns:a16="http://schemas.microsoft.com/office/drawing/2014/main" id="{D059CE87-9FAE-494E-95DB-4FF446CEE4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3138" y="3613220"/>
                <a:ext cx="1941441" cy="2030318"/>
              </a:xfrm>
              <a:prstGeom prst="rect">
                <a:avLst/>
              </a:prstGeom>
              <a:noFill/>
              <a:extLst>
                <a:ext uri="{909E8E84-426E-40DD-AFC4-6F175D3DCCD1}">
                  <a14:hiddenFill xmlns:a14="http://schemas.microsoft.com/office/drawing/2010/main">
                    <a:solidFill>
                      <a:srgbClr val="FFFFFF"/>
                    </a:solidFill>
                  </a14:hiddenFill>
                </a:ext>
              </a:extLst>
            </p:spPr>
          </p:pic>
          <p:sp>
            <p:nvSpPr>
              <p:cNvPr id="57" name="Rectangle 5">
                <a:extLst>
                  <a:ext uri="{FF2B5EF4-FFF2-40B4-BE49-F238E27FC236}">
                    <a16:creationId xmlns:a16="http://schemas.microsoft.com/office/drawing/2014/main" id="{0B229CE7-93EC-4101-A249-9F8B2613E173}"/>
                  </a:ext>
                </a:extLst>
              </p:cNvPr>
              <p:cNvSpPr/>
              <p:nvPr/>
            </p:nvSpPr>
            <p:spPr>
              <a:xfrm>
                <a:off x="6505417" y="2352364"/>
                <a:ext cx="2470312" cy="1260856"/>
              </a:xfrm>
              <a:prstGeom prst="wedgeRectCallout">
                <a:avLst>
                  <a:gd name="adj1" fmla="val 21364"/>
                  <a:gd name="adj2" fmla="val 128801"/>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dirty="0"/>
              </a:p>
            </p:txBody>
          </p:sp>
          <p:cxnSp>
            <p:nvCxnSpPr>
              <p:cNvPr id="58" name="Connecteur droit avec flèche 57">
                <a:extLst>
                  <a:ext uri="{FF2B5EF4-FFF2-40B4-BE49-F238E27FC236}">
                    <a16:creationId xmlns:a16="http://schemas.microsoft.com/office/drawing/2014/main" id="{0C99D337-696C-4E54-B8CF-4BACEF6DFC99}"/>
                  </a:ext>
                </a:extLst>
              </p:cNvPr>
              <p:cNvCxnSpPr>
                <a:cxnSpLocks/>
              </p:cNvCxnSpPr>
              <p:nvPr/>
            </p:nvCxnSpPr>
            <p:spPr>
              <a:xfrm>
                <a:off x="7457722" y="3014595"/>
                <a:ext cx="583441" cy="3"/>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59" name="Connecteur droit avec flèche 58">
                <a:extLst>
                  <a:ext uri="{FF2B5EF4-FFF2-40B4-BE49-F238E27FC236}">
                    <a16:creationId xmlns:a16="http://schemas.microsoft.com/office/drawing/2014/main" id="{05AA59C1-727A-431E-A677-E17E944EF382}"/>
                  </a:ext>
                </a:extLst>
              </p:cNvPr>
              <p:cNvCxnSpPr/>
              <p:nvPr/>
            </p:nvCxnSpPr>
            <p:spPr>
              <a:xfrm flipH="1">
                <a:off x="7457722" y="3197828"/>
                <a:ext cx="583441" cy="3680"/>
              </a:xfrm>
              <a:prstGeom prst="straightConnector1">
                <a:avLst/>
              </a:prstGeom>
              <a:ln w="22225">
                <a:headEnd w="lg" len="med"/>
                <a:tailEnd type="triangle" w="sm" len="med"/>
              </a:ln>
            </p:spPr>
            <p:style>
              <a:lnRef idx="1">
                <a:schemeClr val="accent1"/>
              </a:lnRef>
              <a:fillRef idx="0">
                <a:schemeClr val="accent1"/>
              </a:fillRef>
              <a:effectRef idx="0">
                <a:schemeClr val="accent1"/>
              </a:effectRef>
              <a:fontRef idx="minor">
                <a:schemeClr val="tx1"/>
              </a:fontRef>
            </p:style>
          </p:cxnSp>
        </p:grpSp>
        <p:pic>
          <p:nvPicPr>
            <p:cNvPr id="54" name="Image 23">
              <a:extLst>
                <a:ext uri="{FF2B5EF4-FFF2-40B4-BE49-F238E27FC236}">
                  <a16:creationId xmlns:a16="http://schemas.microsoft.com/office/drawing/2014/main" id="{B7DC29AB-C8D7-445A-AAF0-D56C516DD5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7263" y="3634059"/>
              <a:ext cx="636263" cy="622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Image 23">
              <a:extLst>
                <a:ext uri="{FF2B5EF4-FFF2-40B4-BE49-F238E27FC236}">
                  <a16:creationId xmlns:a16="http://schemas.microsoft.com/office/drawing/2014/main" id="{F8285D09-5F4D-4BA4-A23B-4E06BF4C3A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864" y="3636559"/>
              <a:ext cx="636263" cy="622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0" name="ZoneTexte 59">
            <a:extLst>
              <a:ext uri="{FF2B5EF4-FFF2-40B4-BE49-F238E27FC236}">
                <a16:creationId xmlns:a16="http://schemas.microsoft.com/office/drawing/2014/main" id="{26B9F343-3FAA-4C3B-B13C-D9500813C546}"/>
              </a:ext>
            </a:extLst>
          </p:cNvPr>
          <p:cNvSpPr txBox="1"/>
          <p:nvPr/>
        </p:nvSpPr>
        <p:spPr>
          <a:xfrm>
            <a:off x="7727497" y="4649289"/>
            <a:ext cx="4305371" cy="830997"/>
          </a:xfrm>
          <a:prstGeom prst="rect">
            <a:avLst/>
          </a:prstGeom>
          <a:solidFill>
            <a:schemeClr val="accent4">
              <a:alpha val="68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2400" b="1" dirty="0"/>
              <a:t>Perception of </a:t>
            </a:r>
            <a:r>
              <a:rPr lang="fr-FR" sz="2400" b="1" dirty="0" err="1"/>
              <a:t>power’s</a:t>
            </a:r>
            <a:r>
              <a:rPr lang="fr-FR" sz="2400" b="1" dirty="0"/>
              <a:t> </a:t>
            </a:r>
            <a:r>
              <a:rPr lang="fr-FR" sz="2400" b="1" dirty="0" err="1"/>
              <a:t>behaviors</a:t>
            </a:r>
            <a:r>
              <a:rPr lang="fr-FR" sz="2400" b="1" dirty="0"/>
              <a:t> in Human/Agent </a:t>
            </a:r>
            <a:r>
              <a:rPr lang="fr-FR" sz="2400" b="1" dirty="0" err="1"/>
              <a:t>negotiation</a:t>
            </a:r>
            <a:endParaRPr lang="fr-FR" sz="2400" b="1" dirty="0"/>
          </a:p>
        </p:txBody>
      </p:sp>
      <p:grpSp>
        <p:nvGrpSpPr>
          <p:cNvPr id="62" name="Groupe 61">
            <a:extLst>
              <a:ext uri="{FF2B5EF4-FFF2-40B4-BE49-F238E27FC236}">
                <a16:creationId xmlns:a16="http://schemas.microsoft.com/office/drawing/2014/main" id="{A9888971-E7E4-46D5-83FF-9BBE526EFB15}"/>
              </a:ext>
            </a:extLst>
          </p:cNvPr>
          <p:cNvGrpSpPr/>
          <p:nvPr/>
        </p:nvGrpSpPr>
        <p:grpSpPr>
          <a:xfrm>
            <a:off x="7492081" y="2134668"/>
            <a:ext cx="4662565" cy="1583617"/>
            <a:chOff x="7440048" y="2114028"/>
            <a:chExt cx="4662565" cy="1583617"/>
          </a:xfrm>
        </p:grpSpPr>
        <p:grpSp>
          <p:nvGrpSpPr>
            <p:cNvPr id="51" name="Groupe 50">
              <a:extLst>
                <a:ext uri="{FF2B5EF4-FFF2-40B4-BE49-F238E27FC236}">
                  <a16:creationId xmlns:a16="http://schemas.microsoft.com/office/drawing/2014/main" id="{B13915C3-4FE9-4894-86BC-25E7B27C8FA1}"/>
                </a:ext>
              </a:extLst>
            </p:cNvPr>
            <p:cNvGrpSpPr/>
            <p:nvPr/>
          </p:nvGrpSpPr>
          <p:grpSpPr>
            <a:xfrm>
              <a:off x="7515764" y="2238016"/>
              <a:ext cx="4345378" cy="1350278"/>
              <a:chOff x="7632552" y="3641426"/>
              <a:chExt cx="4345378" cy="1350278"/>
            </a:xfrm>
          </p:grpSpPr>
          <p:pic>
            <p:nvPicPr>
              <p:cNvPr id="41" name="Image 40">
                <a:extLst>
                  <a:ext uri="{FF2B5EF4-FFF2-40B4-BE49-F238E27FC236}">
                    <a16:creationId xmlns:a16="http://schemas.microsoft.com/office/drawing/2014/main" id="{D7B0A3F1-7E29-42A1-AF86-CB4FCB9826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2552" y="3761216"/>
                <a:ext cx="1256802" cy="12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Image 24">
                <a:extLst>
                  <a:ext uri="{FF2B5EF4-FFF2-40B4-BE49-F238E27FC236}">
                    <a16:creationId xmlns:a16="http://schemas.microsoft.com/office/drawing/2014/main" id="{45EAC52C-1954-4996-9F12-FA775BB75C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34963" y="3641426"/>
                <a:ext cx="1242967" cy="12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3" name="Groupe 42">
                <a:extLst>
                  <a:ext uri="{FF2B5EF4-FFF2-40B4-BE49-F238E27FC236}">
                    <a16:creationId xmlns:a16="http://schemas.microsoft.com/office/drawing/2014/main" id="{B1A4AAD9-6726-493A-A5F0-4A3275885DBD}"/>
                  </a:ext>
                </a:extLst>
              </p:cNvPr>
              <p:cNvGrpSpPr/>
              <p:nvPr/>
            </p:nvGrpSpPr>
            <p:grpSpPr>
              <a:xfrm>
                <a:off x="8964118" y="3895612"/>
                <a:ext cx="1756947" cy="879480"/>
                <a:chOff x="6045732" y="4351455"/>
                <a:chExt cx="1756947" cy="879480"/>
              </a:xfrm>
            </p:grpSpPr>
            <p:cxnSp>
              <p:nvCxnSpPr>
                <p:cNvPr id="44" name="Shape 163">
                  <a:extLst>
                    <a:ext uri="{FF2B5EF4-FFF2-40B4-BE49-F238E27FC236}">
                      <a16:creationId xmlns:a16="http://schemas.microsoft.com/office/drawing/2014/main" id="{82F6E75A-63CA-4050-8AB1-FA1BDBF869A9}"/>
                    </a:ext>
                  </a:extLst>
                </p:cNvPr>
                <p:cNvCxnSpPr>
                  <a:cxnSpLocks/>
                </p:cNvCxnSpPr>
                <p:nvPr/>
              </p:nvCxnSpPr>
              <p:spPr>
                <a:xfrm>
                  <a:off x="6045732" y="4610070"/>
                  <a:ext cx="1756947" cy="0"/>
                </a:xfrm>
                <a:prstGeom prst="straightConnector1">
                  <a:avLst/>
                </a:prstGeom>
                <a:noFill/>
                <a:ln w="9525" cap="flat" cmpd="sng">
                  <a:solidFill>
                    <a:srgbClr val="44546A"/>
                  </a:solidFill>
                  <a:prstDash val="solid"/>
                  <a:round/>
                  <a:headEnd type="none" w="lg" len="lg"/>
                  <a:tailEnd type="triangle" w="lg" len="lg"/>
                </a:ln>
              </p:spPr>
            </p:cxnSp>
            <p:sp>
              <p:nvSpPr>
                <p:cNvPr id="45" name="Shape 164">
                  <a:extLst>
                    <a:ext uri="{FF2B5EF4-FFF2-40B4-BE49-F238E27FC236}">
                      <a16:creationId xmlns:a16="http://schemas.microsoft.com/office/drawing/2014/main" id="{9AEB6D41-DC69-4D75-A769-34309CF860CD}"/>
                    </a:ext>
                  </a:extLst>
                </p:cNvPr>
                <p:cNvSpPr/>
                <p:nvPr/>
              </p:nvSpPr>
              <p:spPr>
                <a:xfrm>
                  <a:off x="6405495" y="4351455"/>
                  <a:ext cx="933041" cy="395148"/>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lvl="0" algn="ctr">
                    <a:defRPr/>
                  </a:pPr>
                  <a:r>
                    <a:rPr lang="fr-FR" b="1" kern="0" dirty="0" err="1">
                      <a:solidFill>
                        <a:srgbClr val="FFFFFF"/>
                      </a:solidFill>
                      <a:ea typeface="Calibri"/>
                      <a:cs typeface="Calibri"/>
                      <a:sym typeface="Calibri"/>
                    </a:rPr>
                    <a:t>Utt</a:t>
                  </a:r>
                  <a:r>
                    <a:rPr lang="fr-FR" b="1" kern="0" baseline="-25000" dirty="0" err="1">
                      <a:solidFill>
                        <a:srgbClr val="FFFFFF"/>
                      </a:solidFill>
                      <a:ea typeface="Calibri"/>
                      <a:cs typeface="Calibri"/>
                      <a:sym typeface="Calibri"/>
                    </a:rPr>
                    <a:t>Self</a:t>
                  </a:r>
                  <a:endParaRPr lang="fr-FR" b="1" kern="0" baseline="-25000" dirty="0">
                    <a:solidFill>
                      <a:srgbClr val="FFFFFF"/>
                    </a:solidFill>
                    <a:ea typeface="Calibri"/>
                    <a:cs typeface="Calibri"/>
                    <a:sym typeface="Calibri"/>
                  </a:endParaRPr>
                </a:p>
              </p:txBody>
            </p:sp>
            <p:cxnSp>
              <p:nvCxnSpPr>
                <p:cNvPr id="46" name="Shape 165">
                  <a:extLst>
                    <a:ext uri="{FF2B5EF4-FFF2-40B4-BE49-F238E27FC236}">
                      <a16:creationId xmlns:a16="http://schemas.microsoft.com/office/drawing/2014/main" id="{D56485F4-60AC-41A1-840B-72E9126B0BBB}"/>
                    </a:ext>
                  </a:extLst>
                </p:cNvPr>
                <p:cNvCxnSpPr>
                  <a:cxnSpLocks/>
                </p:cNvCxnSpPr>
                <p:nvPr/>
              </p:nvCxnSpPr>
              <p:spPr>
                <a:xfrm flipH="1">
                  <a:off x="6045732" y="4991103"/>
                  <a:ext cx="1706195" cy="0"/>
                </a:xfrm>
                <a:prstGeom prst="straightConnector1">
                  <a:avLst/>
                </a:prstGeom>
                <a:noFill/>
                <a:ln w="9525" cap="flat" cmpd="sng">
                  <a:solidFill>
                    <a:srgbClr val="44546A"/>
                  </a:solidFill>
                  <a:prstDash val="solid"/>
                  <a:round/>
                  <a:headEnd type="none" w="lg" len="lg"/>
                  <a:tailEnd type="triangle" w="lg" len="lg"/>
                </a:ln>
              </p:spPr>
            </p:cxnSp>
            <p:sp>
              <p:nvSpPr>
                <p:cNvPr id="47" name="Shape 166">
                  <a:extLst>
                    <a:ext uri="{FF2B5EF4-FFF2-40B4-BE49-F238E27FC236}">
                      <a16:creationId xmlns:a16="http://schemas.microsoft.com/office/drawing/2014/main" id="{773CECA2-3EB3-45E5-9D12-831B31D8679B}"/>
                    </a:ext>
                  </a:extLst>
                </p:cNvPr>
                <p:cNvSpPr/>
                <p:nvPr/>
              </p:nvSpPr>
              <p:spPr>
                <a:xfrm>
                  <a:off x="6435475" y="4835787"/>
                  <a:ext cx="946575" cy="395148"/>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Utt</a:t>
                  </a:r>
                  <a:r>
                    <a:rPr kumimoji="0" lang="fr-FR" b="1" i="0" u="none" strike="noStrike" kern="0" cap="none" spc="0" normalizeH="0" baseline="-25000" noProof="0" dirty="0" err="1">
                      <a:ln>
                        <a:noFill/>
                      </a:ln>
                      <a:solidFill>
                        <a:srgbClr val="FFFFFF"/>
                      </a:solidFill>
                      <a:effectLst/>
                      <a:uLnTx/>
                      <a:uFillTx/>
                      <a:ea typeface="Calibri"/>
                      <a:cs typeface="Calibri"/>
                      <a:sym typeface="Calibri"/>
                    </a:rPr>
                    <a:t>other</a:t>
                  </a:r>
                  <a:endParaRPr kumimoji="0" b="1" i="0" u="none" strike="noStrike" kern="0" cap="none" spc="0" normalizeH="0" baseline="-25000" noProof="0" dirty="0">
                    <a:ln>
                      <a:noFill/>
                    </a:ln>
                    <a:solidFill>
                      <a:srgbClr val="FFFFFF"/>
                    </a:solidFill>
                    <a:effectLst/>
                    <a:uLnTx/>
                    <a:uFillTx/>
                    <a:ea typeface="Calibri"/>
                    <a:cs typeface="Calibri"/>
                    <a:sym typeface="Calibri"/>
                  </a:endParaRPr>
                </a:p>
              </p:txBody>
            </p:sp>
          </p:grpSp>
        </p:grpSp>
        <p:sp>
          <p:nvSpPr>
            <p:cNvPr id="61" name="Rectangle 60">
              <a:extLst>
                <a:ext uri="{FF2B5EF4-FFF2-40B4-BE49-F238E27FC236}">
                  <a16:creationId xmlns:a16="http://schemas.microsoft.com/office/drawing/2014/main" id="{1D85C32B-F15C-4098-8D89-1A7B093C1215}"/>
                </a:ext>
              </a:extLst>
            </p:cNvPr>
            <p:cNvSpPr/>
            <p:nvPr/>
          </p:nvSpPr>
          <p:spPr>
            <a:xfrm>
              <a:off x="7440048" y="2114028"/>
              <a:ext cx="4662565" cy="1583617"/>
            </a:xfrm>
            <a:prstGeom prst="rect">
              <a:avLst/>
            </a:prstGeom>
            <a:solidFill>
              <a:schemeClr val="accent3">
                <a:alpha val="1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85121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52"/>
                                        </p:tgtEl>
                                        <p:attrNameLst>
                                          <p:attrName>style.opacity</p:attrName>
                                        </p:attrNameLst>
                                      </p:cBhvr>
                                      <p:to>
                                        <p:strVal val="0.05"/>
                                      </p:to>
                                    </p:set>
                                    <p:animEffect filter="image" prLst="opacity: 0.05">
                                      <p:cBhvr rctx="IE">
                                        <p:cTn id="7" dur="indefinite"/>
                                        <p:tgtEl>
                                          <p:spTgt spid="52"/>
                                        </p:tgtEl>
                                      </p:cBhvr>
                                    </p:animEffect>
                                  </p:childTnLst>
                                </p:cTn>
                              </p:par>
                            </p:childTnLst>
                          </p:cTn>
                        </p:par>
                        <p:par>
                          <p:cTn id="8" fill="hold">
                            <p:stCondLst>
                              <p:cond delay="0"/>
                            </p:stCondLst>
                            <p:childTnLst>
                              <p:par>
                                <p:cTn id="9" presetID="1" presetClass="entr" presetSubtype="0" fill="hold" nodeType="after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e 28">
            <a:extLst>
              <a:ext uri="{FF2B5EF4-FFF2-40B4-BE49-F238E27FC236}">
                <a16:creationId xmlns:a16="http://schemas.microsoft.com/office/drawing/2014/main" id="{0DE4213F-5AFD-485A-AAA7-02A68AE04E76}"/>
              </a:ext>
            </a:extLst>
          </p:cNvPr>
          <p:cNvGrpSpPr/>
          <p:nvPr/>
        </p:nvGrpSpPr>
        <p:grpSpPr>
          <a:xfrm>
            <a:off x="4412434" y="5461706"/>
            <a:ext cx="3496187" cy="1246443"/>
            <a:chOff x="7800051" y="3641426"/>
            <a:chExt cx="4177879" cy="1350278"/>
          </a:xfrm>
        </p:grpSpPr>
        <p:pic>
          <p:nvPicPr>
            <p:cNvPr id="31" name="Image 30">
              <a:extLst>
                <a:ext uri="{FF2B5EF4-FFF2-40B4-BE49-F238E27FC236}">
                  <a16:creationId xmlns:a16="http://schemas.microsoft.com/office/drawing/2014/main" id="{93383D64-CA6A-4321-ADEC-1684A3450C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0051" y="3761216"/>
              <a:ext cx="1089303" cy="12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Image 24">
              <a:extLst>
                <a:ext uri="{FF2B5EF4-FFF2-40B4-BE49-F238E27FC236}">
                  <a16:creationId xmlns:a16="http://schemas.microsoft.com/office/drawing/2014/main" id="{0438A5C5-8D4A-49F8-92FC-A16B05D7AF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34963" y="3641426"/>
              <a:ext cx="1242967" cy="12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3" name="Groupe 32">
              <a:extLst>
                <a:ext uri="{FF2B5EF4-FFF2-40B4-BE49-F238E27FC236}">
                  <a16:creationId xmlns:a16="http://schemas.microsoft.com/office/drawing/2014/main" id="{1B3B2A06-BEC7-4A1F-A381-C495177076D2}"/>
                </a:ext>
              </a:extLst>
            </p:cNvPr>
            <p:cNvGrpSpPr/>
            <p:nvPr/>
          </p:nvGrpSpPr>
          <p:grpSpPr>
            <a:xfrm>
              <a:off x="8964118" y="3927470"/>
              <a:ext cx="1756947" cy="847622"/>
              <a:chOff x="6045732" y="4383313"/>
              <a:chExt cx="1756947" cy="847622"/>
            </a:xfrm>
          </p:grpSpPr>
          <p:cxnSp>
            <p:nvCxnSpPr>
              <p:cNvPr id="34" name="Shape 163">
                <a:extLst>
                  <a:ext uri="{FF2B5EF4-FFF2-40B4-BE49-F238E27FC236}">
                    <a16:creationId xmlns:a16="http://schemas.microsoft.com/office/drawing/2014/main" id="{5AC82BBE-89E1-4DBC-A6CC-A0011962587D}"/>
                  </a:ext>
                </a:extLst>
              </p:cNvPr>
              <p:cNvCxnSpPr>
                <a:cxnSpLocks/>
              </p:cNvCxnSpPr>
              <p:nvPr/>
            </p:nvCxnSpPr>
            <p:spPr>
              <a:xfrm>
                <a:off x="6045732" y="4610070"/>
                <a:ext cx="1756947" cy="0"/>
              </a:xfrm>
              <a:prstGeom prst="straightConnector1">
                <a:avLst/>
              </a:prstGeom>
              <a:noFill/>
              <a:ln w="9525" cap="flat" cmpd="sng">
                <a:solidFill>
                  <a:srgbClr val="44546A"/>
                </a:solidFill>
                <a:prstDash val="solid"/>
                <a:round/>
                <a:headEnd type="none" w="lg" len="lg"/>
                <a:tailEnd type="triangle" w="lg" len="lg"/>
              </a:ln>
            </p:spPr>
          </p:cxnSp>
          <p:sp>
            <p:nvSpPr>
              <p:cNvPr id="35" name="Shape 164">
                <a:extLst>
                  <a:ext uri="{FF2B5EF4-FFF2-40B4-BE49-F238E27FC236}">
                    <a16:creationId xmlns:a16="http://schemas.microsoft.com/office/drawing/2014/main" id="{18DA7787-4ACA-49F3-9BA1-6AC21DD488CC}"/>
                  </a:ext>
                </a:extLst>
              </p:cNvPr>
              <p:cNvSpPr/>
              <p:nvPr/>
            </p:nvSpPr>
            <p:spPr>
              <a:xfrm>
                <a:off x="6432640" y="4383313"/>
                <a:ext cx="905896" cy="363290"/>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lvl="0" algn="ctr">
                  <a:defRPr/>
                </a:pPr>
                <a:r>
                  <a:rPr lang="fr-FR" sz="1600" b="1" kern="0" dirty="0" err="1">
                    <a:solidFill>
                      <a:srgbClr val="FFFFFF"/>
                    </a:solidFill>
                    <a:ea typeface="Calibri"/>
                    <a:cs typeface="Calibri"/>
                    <a:sym typeface="Calibri"/>
                  </a:rPr>
                  <a:t>Utt</a:t>
                </a:r>
                <a:r>
                  <a:rPr lang="fr-FR" sz="1600" b="1" kern="0" baseline="-25000" dirty="0" err="1">
                    <a:solidFill>
                      <a:srgbClr val="FFFFFF"/>
                    </a:solidFill>
                    <a:ea typeface="Calibri"/>
                    <a:cs typeface="Calibri"/>
                    <a:sym typeface="Calibri"/>
                  </a:rPr>
                  <a:t>Self</a:t>
                </a:r>
                <a:endParaRPr lang="fr-FR" b="1" kern="0" baseline="-25000" dirty="0">
                  <a:solidFill>
                    <a:srgbClr val="FFFFFF"/>
                  </a:solidFill>
                  <a:ea typeface="Calibri"/>
                  <a:cs typeface="Calibri"/>
                  <a:sym typeface="Calibri"/>
                </a:endParaRPr>
              </a:p>
            </p:txBody>
          </p:sp>
          <p:cxnSp>
            <p:nvCxnSpPr>
              <p:cNvPr id="36" name="Shape 165">
                <a:extLst>
                  <a:ext uri="{FF2B5EF4-FFF2-40B4-BE49-F238E27FC236}">
                    <a16:creationId xmlns:a16="http://schemas.microsoft.com/office/drawing/2014/main" id="{26576434-7673-4EFE-A70A-0678CDE01675}"/>
                  </a:ext>
                </a:extLst>
              </p:cNvPr>
              <p:cNvCxnSpPr>
                <a:cxnSpLocks/>
              </p:cNvCxnSpPr>
              <p:nvPr/>
            </p:nvCxnSpPr>
            <p:spPr>
              <a:xfrm flipH="1">
                <a:off x="6045732" y="4991103"/>
                <a:ext cx="1706195" cy="0"/>
              </a:xfrm>
              <a:prstGeom prst="straightConnector1">
                <a:avLst/>
              </a:prstGeom>
              <a:noFill/>
              <a:ln w="9525" cap="flat" cmpd="sng">
                <a:solidFill>
                  <a:srgbClr val="44546A"/>
                </a:solidFill>
                <a:prstDash val="solid"/>
                <a:round/>
                <a:headEnd type="none" w="lg" len="lg"/>
                <a:tailEnd type="triangle" w="lg" len="lg"/>
              </a:ln>
            </p:spPr>
          </p:cxnSp>
          <p:sp>
            <p:nvSpPr>
              <p:cNvPr id="37" name="Shape 166">
                <a:extLst>
                  <a:ext uri="{FF2B5EF4-FFF2-40B4-BE49-F238E27FC236}">
                    <a16:creationId xmlns:a16="http://schemas.microsoft.com/office/drawing/2014/main" id="{5F8B38EC-5B71-469D-99B6-75FC7B1EDF15}"/>
                  </a:ext>
                </a:extLst>
              </p:cNvPr>
              <p:cNvSpPr/>
              <p:nvPr/>
            </p:nvSpPr>
            <p:spPr>
              <a:xfrm>
                <a:off x="6432641" y="4867644"/>
                <a:ext cx="949410" cy="363291"/>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err="1">
                    <a:ln>
                      <a:noFill/>
                    </a:ln>
                    <a:solidFill>
                      <a:srgbClr val="FFFFFF"/>
                    </a:solidFill>
                    <a:effectLst/>
                    <a:uLnTx/>
                    <a:uFillTx/>
                    <a:ea typeface="Calibri"/>
                    <a:cs typeface="Calibri"/>
                    <a:sym typeface="Calibri"/>
                  </a:rPr>
                  <a:t>Utt</a:t>
                </a:r>
                <a:r>
                  <a:rPr kumimoji="0" lang="fr-FR" sz="1600" b="1" i="0" u="none" strike="noStrike" kern="0" cap="none" spc="0" normalizeH="0" baseline="-25000" noProof="0" dirty="0" err="1">
                    <a:ln>
                      <a:noFill/>
                    </a:ln>
                    <a:solidFill>
                      <a:srgbClr val="FFFFFF"/>
                    </a:solidFill>
                    <a:effectLst/>
                    <a:uLnTx/>
                    <a:uFillTx/>
                    <a:ea typeface="Calibri"/>
                    <a:cs typeface="Calibri"/>
                    <a:sym typeface="Calibri"/>
                  </a:rPr>
                  <a:t>other</a:t>
                </a:r>
                <a:endParaRPr kumimoji="0" sz="1600" b="1" i="0" u="none" strike="noStrike" kern="0" cap="none" spc="0" normalizeH="0" baseline="-25000" noProof="0" dirty="0">
                  <a:ln>
                    <a:noFill/>
                  </a:ln>
                  <a:solidFill>
                    <a:srgbClr val="FFFFFF"/>
                  </a:solidFill>
                  <a:effectLst/>
                  <a:uLnTx/>
                  <a:uFillTx/>
                  <a:ea typeface="Calibri"/>
                  <a:cs typeface="Calibri"/>
                  <a:sym typeface="Calibri"/>
                </a:endParaRPr>
              </a:p>
            </p:txBody>
          </p:sp>
        </p:grpSp>
      </p:grpSp>
      <p:sp>
        <p:nvSpPr>
          <p:cNvPr id="5" name="Titre 1">
            <a:extLst>
              <a:ext uri="{FF2B5EF4-FFF2-40B4-BE49-F238E27FC236}">
                <a16:creationId xmlns:a16="http://schemas.microsoft.com/office/drawing/2014/main" id="{68D81948-7958-4863-AAB8-5B9EC2BD3330}"/>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agent/human study</a:t>
            </a:r>
            <a:endParaRPr lang="fr-FR" sz="3200" b="1" cap="all" dirty="0">
              <a:solidFill>
                <a:srgbClr val="2F3A46"/>
              </a:solidFill>
              <a:latin typeface="Open Sans" panose="020B0606030504020204" pitchFamily="34" charset="0"/>
            </a:endParaRPr>
          </a:p>
        </p:txBody>
      </p:sp>
      <p:sp>
        <p:nvSpPr>
          <p:cNvPr id="38" name="Figure">
            <a:extLst>
              <a:ext uri="{FF2B5EF4-FFF2-40B4-BE49-F238E27FC236}">
                <a16:creationId xmlns:a16="http://schemas.microsoft.com/office/drawing/2014/main" id="{9C60B6DB-756F-470B-821C-BD123097CC63}"/>
              </a:ext>
            </a:extLst>
          </p:cNvPr>
          <p:cNvSpPr/>
          <p:nvPr/>
        </p:nvSpPr>
        <p:spPr>
          <a:xfrm>
            <a:off x="6784089" y="2110445"/>
            <a:ext cx="1177124" cy="1044148"/>
          </a:xfrm>
          <a:custGeom>
            <a:avLst/>
            <a:gdLst/>
            <a:ahLst/>
            <a:cxnLst>
              <a:cxn ang="0">
                <a:pos x="wd2" y="hd2"/>
              </a:cxn>
              <a:cxn ang="5400000">
                <a:pos x="wd2" y="hd2"/>
              </a:cxn>
              <a:cxn ang="10800000">
                <a:pos x="wd2" y="hd2"/>
              </a:cxn>
              <a:cxn ang="16200000">
                <a:pos x="wd2" y="hd2"/>
              </a:cxn>
            </a:cxnLst>
            <a:rect l="0" t="0" r="r" b="b"/>
            <a:pathLst>
              <a:path w="21462" h="21600" extrusionOk="0">
                <a:moveTo>
                  <a:pt x="15332" y="0"/>
                </a:moveTo>
                <a:lnTo>
                  <a:pt x="6130" y="0"/>
                </a:lnTo>
                <a:cubicBezTo>
                  <a:pt x="5579" y="0"/>
                  <a:pt x="5083" y="344"/>
                  <a:pt x="4808" y="875"/>
                </a:cubicBezTo>
                <a:lnTo>
                  <a:pt x="207" y="9940"/>
                </a:lnTo>
                <a:cubicBezTo>
                  <a:pt x="-69" y="10472"/>
                  <a:pt x="-69" y="11128"/>
                  <a:pt x="207" y="11660"/>
                </a:cubicBezTo>
                <a:lnTo>
                  <a:pt x="4808" y="20725"/>
                </a:lnTo>
                <a:cubicBezTo>
                  <a:pt x="5083" y="21256"/>
                  <a:pt x="5579" y="21600"/>
                  <a:pt x="6130" y="21600"/>
                </a:cubicBezTo>
                <a:lnTo>
                  <a:pt x="15332" y="21600"/>
                </a:lnTo>
                <a:cubicBezTo>
                  <a:pt x="15883" y="21600"/>
                  <a:pt x="16379" y="21256"/>
                  <a:pt x="16654" y="20725"/>
                </a:cubicBezTo>
                <a:lnTo>
                  <a:pt x="21255" y="11660"/>
                </a:lnTo>
                <a:cubicBezTo>
                  <a:pt x="21531" y="11128"/>
                  <a:pt x="21531" y="10472"/>
                  <a:pt x="21255" y="9940"/>
                </a:cubicBezTo>
                <a:lnTo>
                  <a:pt x="16654" y="875"/>
                </a:lnTo>
                <a:cubicBezTo>
                  <a:pt x="16379" y="344"/>
                  <a:pt x="15855" y="0"/>
                  <a:pt x="15332" y="0"/>
                </a:cubicBezTo>
                <a:close/>
              </a:path>
            </a:pathLst>
          </a:custGeom>
          <a:solidFill>
            <a:srgbClr val="FFE200">
              <a:lumMod val="40000"/>
              <a:lumOff val="60000"/>
            </a:srgb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39" name="Cercle">
            <a:extLst>
              <a:ext uri="{FF2B5EF4-FFF2-40B4-BE49-F238E27FC236}">
                <a16:creationId xmlns:a16="http://schemas.microsoft.com/office/drawing/2014/main" id="{2BFA79B9-4CB3-4BD8-AC0A-027D01B10B93}"/>
              </a:ext>
            </a:extLst>
          </p:cNvPr>
          <p:cNvSpPr/>
          <p:nvPr/>
        </p:nvSpPr>
        <p:spPr>
          <a:xfrm>
            <a:off x="7010749" y="2276663"/>
            <a:ext cx="725312" cy="725312"/>
          </a:xfrm>
          <a:prstGeom prst="ellipse">
            <a:avLst/>
          </a:prstGeom>
          <a:solidFill>
            <a:srgbClr val="FFE200"/>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41" name="Freeform: Shape 47">
            <a:extLst>
              <a:ext uri="{FF2B5EF4-FFF2-40B4-BE49-F238E27FC236}">
                <a16:creationId xmlns:a16="http://schemas.microsoft.com/office/drawing/2014/main" id="{833C1F30-0255-4D19-B5BC-51286FAEA671}"/>
              </a:ext>
            </a:extLst>
          </p:cNvPr>
          <p:cNvSpPr/>
          <p:nvPr/>
        </p:nvSpPr>
        <p:spPr>
          <a:xfrm>
            <a:off x="7962722" y="2110445"/>
            <a:ext cx="3918364" cy="398858"/>
          </a:xfrm>
          <a:custGeom>
            <a:avLst/>
            <a:gdLst>
              <a:gd name="connsiteX0" fmla="*/ 0 w 2712057"/>
              <a:gd name="connsiteY0" fmla="*/ 0 h 293150"/>
              <a:gd name="connsiteX1" fmla="*/ 872641 w 2712057"/>
              <a:gd name="connsiteY1" fmla="*/ 0 h 293150"/>
              <a:gd name="connsiteX2" fmla="*/ 1928123 w 2712057"/>
              <a:gd name="connsiteY2" fmla="*/ 0 h 293150"/>
              <a:gd name="connsiteX3" fmla="*/ 2712057 w 2712057"/>
              <a:gd name="connsiteY3" fmla="*/ 0 h 293150"/>
              <a:gd name="connsiteX4" fmla="*/ 2712057 w 2712057"/>
              <a:gd name="connsiteY4" fmla="*/ 293150 h 293150"/>
              <a:gd name="connsiteX5" fmla="*/ 1757359 w 2712057"/>
              <a:gd name="connsiteY5" fmla="*/ 293150 h 293150"/>
              <a:gd name="connsiteX6" fmla="*/ 1184868 w 2712057"/>
              <a:gd name="connsiteY6" fmla="*/ 293150 h 293150"/>
              <a:gd name="connsiteX7" fmla="*/ 170764 w 2712057"/>
              <a:gd name="connsiteY7" fmla="*/ 293150 h 29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2057" h="293150">
                <a:moveTo>
                  <a:pt x="0" y="0"/>
                </a:moveTo>
                <a:lnTo>
                  <a:pt x="872641" y="0"/>
                </a:lnTo>
                <a:lnTo>
                  <a:pt x="1928123" y="0"/>
                </a:lnTo>
                <a:lnTo>
                  <a:pt x="2712057" y="0"/>
                </a:lnTo>
                <a:lnTo>
                  <a:pt x="2712057" y="293150"/>
                </a:lnTo>
                <a:lnTo>
                  <a:pt x="1757359" y="293150"/>
                </a:lnTo>
                <a:lnTo>
                  <a:pt x="1184868" y="293150"/>
                </a:lnTo>
                <a:lnTo>
                  <a:pt x="170764" y="293150"/>
                </a:lnTo>
                <a:close/>
              </a:path>
            </a:pathLst>
          </a:custGeom>
          <a:solidFill>
            <a:srgbClr val="FFE200"/>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all" spc="0" normalizeH="0" baseline="0" noProof="0" dirty="0">
                <a:ln>
                  <a:noFill/>
                </a:ln>
                <a:solidFill>
                  <a:sysClr val="window" lastClr="FFFFFF"/>
                </a:solidFill>
                <a:effectLst/>
                <a:uLnTx/>
                <a:uFillTx/>
                <a:latin typeface="Calibri" panose="020F0502020204030204"/>
                <a:ea typeface="+mn-ea"/>
                <a:cs typeface="+mn-cs"/>
              </a:rPr>
              <a:t>CONDITIONS</a:t>
            </a:r>
          </a:p>
        </p:txBody>
      </p:sp>
      <p:sp>
        <p:nvSpPr>
          <p:cNvPr id="42" name="Figure">
            <a:extLst>
              <a:ext uri="{FF2B5EF4-FFF2-40B4-BE49-F238E27FC236}">
                <a16:creationId xmlns:a16="http://schemas.microsoft.com/office/drawing/2014/main" id="{19773EB4-2B90-4474-A5C7-A0E2954AFD1D}"/>
              </a:ext>
            </a:extLst>
          </p:cNvPr>
          <p:cNvSpPr/>
          <p:nvPr/>
        </p:nvSpPr>
        <p:spPr>
          <a:xfrm>
            <a:off x="4323967" y="1499361"/>
            <a:ext cx="1177124" cy="1044148"/>
          </a:xfrm>
          <a:custGeom>
            <a:avLst/>
            <a:gdLst/>
            <a:ahLst/>
            <a:cxnLst>
              <a:cxn ang="0">
                <a:pos x="wd2" y="hd2"/>
              </a:cxn>
              <a:cxn ang="5400000">
                <a:pos x="wd2" y="hd2"/>
              </a:cxn>
              <a:cxn ang="10800000">
                <a:pos x="wd2" y="hd2"/>
              </a:cxn>
              <a:cxn ang="16200000">
                <a:pos x="wd2" y="hd2"/>
              </a:cxn>
            </a:cxnLst>
            <a:rect l="0" t="0" r="r" b="b"/>
            <a:pathLst>
              <a:path w="21462" h="21600" extrusionOk="0">
                <a:moveTo>
                  <a:pt x="6130" y="0"/>
                </a:moveTo>
                <a:lnTo>
                  <a:pt x="15332" y="0"/>
                </a:lnTo>
                <a:cubicBezTo>
                  <a:pt x="15883" y="0"/>
                  <a:pt x="16379" y="344"/>
                  <a:pt x="16654" y="875"/>
                </a:cubicBezTo>
                <a:lnTo>
                  <a:pt x="21255" y="9940"/>
                </a:lnTo>
                <a:cubicBezTo>
                  <a:pt x="21531" y="10472"/>
                  <a:pt x="21531" y="11128"/>
                  <a:pt x="21255" y="11660"/>
                </a:cubicBezTo>
                <a:lnTo>
                  <a:pt x="16654" y="20725"/>
                </a:lnTo>
                <a:cubicBezTo>
                  <a:pt x="16379" y="21256"/>
                  <a:pt x="15883" y="21600"/>
                  <a:pt x="15332" y="21600"/>
                </a:cubicBezTo>
                <a:lnTo>
                  <a:pt x="6130" y="21600"/>
                </a:lnTo>
                <a:cubicBezTo>
                  <a:pt x="5579" y="21600"/>
                  <a:pt x="5083" y="21256"/>
                  <a:pt x="4808" y="20725"/>
                </a:cubicBezTo>
                <a:lnTo>
                  <a:pt x="207" y="11660"/>
                </a:lnTo>
                <a:cubicBezTo>
                  <a:pt x="-69" y="11128"/>
                  <a:pt x="-69" y="10472"/>
                  <a:pt x="207" y="9940"/>
                </a:cubicBezTo>
                <a:lnTo>
                  <a:pt x="4808" y="875"/>
                </a:lnTo>
                <a:cubicBezTo>
                  <a:pt x="5083" y="344"/>
                  <a:pt x="5607" y="0"/>
                  <a:pt x="6130" y="0"/>
                </a:cubicBezTo>
                <a:close/>
              </a:path>
            </a:pathLst>
          </a:custGeom>
          <a:solidFill>
            <a:schemeClr val="accent5">
              <a:lumMod val="40000"/>
              <a:lumOff val="60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43" name="Cercle">
            <a:extLst>
              <a:ext uri="{FF2B5EF4-FFF2-40B4-BE49-F238E27FC236}">
                <a16:creationId xmlns:a16="http://schemas.microsoft.com/office/drawing/2014/main" id="{B3B5C118-B42F-42B3-8B90-C2F1B0736766}"/>
              </a:ext>
            </a:extLst>
          </p:cNvPr>
          <p:cNvSpPr/>
          <p:nvPr/>
        </p:nvSpPr>
        <p:spPr>
          <a:xfrm>
            <a:off x="4550629" y="1650468"/>
            <a:ext cx="725312" cy="725312"/>
          </a:xfrm>
          <a:prstGeom prst="ellipse">
            <a:avLst/>
          </a:prstGeom>
          <a:solidFill>
            <a:schemeClr val="accent5">
              <a:lumMod val="75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44" name="Freeform: Shape 31">
            <a:extLst>
              <a:ext uri="{FF2B5EF4-FFF2-40B4-BE49-F238E27FC236}">
                <a16:creationId xmlns:a16="http://schemas.microsoft.com/office/drawing/2014/main" id="{4783D1AB-F679-448C-9995-5121DD277A1E}"/>
              </a:ext>
            </a:extLst>
          </p:cNvPr>
          <p:cNvSpPr/>
          <p:nvPr/>
        </p:nvSpPr>
        <p:spPr>
          <a:xfrm>
            <a:off x="338525" y="1499361"/>
            <a:ext cx="3985442" cy="384891"/>
          </a:xfrm>
          <a:custGeom>
            <a:avLst/>
            <a:gdLst>
              <a:gd name="connsiteX0" fmla="*/ 0 w 2718628"/>
              <a:gd name="connsiteY0" fmla="*/ 0 h 293150"/>
              <a:gd name="connsiteX1" fmla="*/ 792017 w 2718628"/>
              <a:gd name="connsiteY1" fmla="*/ 0 h 293150"/>
              <a:gd name="connsiteX2" fmla="*/ 2146785 w 2718628"/>
              <a:gd name="connsiteY2" fmla="*/ 0 h 293150"/>
              <a:gd name="connsiteX3" fmla="*/ 2718628 w 2718628"/>
              <a:gd name="connsiteY3" fmla="*/ 0 h 293150"/>
              <a:gd name="connsiteX4" fmla="*/ 2549425 w 2718628"/>
              <a:gd name="connsiteY4" fmla="*/ 293150 h 293150"/>
              <a:gd name="connsiteX5" fmla="*/ 1838337 w 2718628"/>
              <a:gd name="connsiteY5" fmla="*/ 293150 h 293150"/>
              <a:gd name="connsiteX6" fmla="*/ 961220 w 2718628"/>
              <a:gd name="connsiteY6" fmla="*/ 293150 h 293150"/>
              <a:gd name="connsiteX7" fmla="*/ 0 w 2718628"/>
              <a:gd name="connsiteY7" fmla="*/ 293150 h 29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8628" h="293150">
                <a:moveTo>
                  <a:pt x="0" y="0"/>
                </a:moveTo>
                <a:lnTo>
                  <a:pt x="792017" y="0"/>
                </a:lnTo>
                <a:lnTo>
                  <a:pt x="2146785" y="0"/>
                </a:lnTo>
                <a:lnTo>
                  <a:pt x="2718628" y="0"/>
                </a:lnTo>
                <a:lnTo>
                  <a:pt x="2549425" y="293150"/>
                </a:lnTo>
                <a:lnTo>
                  <a:pt x="1838337" y="293150"/>
                </a:lnTo>
                <a:lnTo>
                  <a:pt x="961220" y="293150"/>
                </a:lnTo>
                <a:lnTo>
                  <a:pt x="0" y="293150"/>
                </a:lnTo>
                <a:close/>
              </a:path>
            </a:pathLst>
          </a:custGeom>
          <a:solidFill>
            <a:schemeClr val="accent5">
              <a:lumMod val="50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all" spc="0" normalizeH="0" baseline="0" noProof="0" dirty="0">
                <a:ln>
                  <a:noFill/>
                </a:ln>
                <a:solidFill>
                  <a:sysClr val="window" lastClr="FFFFFF"/>
                </a:solidFill>
                <a:effectLst/>
                <a:uLnTx/>
                <a:uFillTx/>
                <a:latin typeface="Calibri" panose="020F0502020204030204"/>
                <a:ea typeface="+mn-ea"/>
                <a:cs typeface="+mn-cs"/>
              </a:rPr>
              <a:t>procedure</a:t>
            </a:r>
            <a:endParaRPr kumimoji="0" sz="2400" b="0" i="0" u="none" strike="noStrike" kern="1200" cap="all" spc="0" normalizeH="0" baseline="0" noProof="0" dirty="0">
              <a:ln>
                <a:noFill/>
              </a:ln>
              <a:solidFill>
                <a:sysClr val="window" lastClr="FFFFFF"/>
              </a:solidFill>
              <a:effectLst/>
              <a:uLnTx/>
              <a:uFillTx/>
              <a:latin typeface="Calibri" panose="020F0502020204030204"/>
              <a:ea typeface="+mn-ea"/>
              <a:cs typeface="+mn-cs"/>
            </a:endParaRPr>
          </a:p>
        </p:txBody>
      </p:sp>
      <p:grpSp>
        <p:nvGrpSpPr>
          <p:cNvPr id="75" name="Groupe 74">
            <a:extLst>
              <a:ext uri="{FF2B5EF4-FFF2-40B4-BE49-F238E27FC236}">
                <a16:creationId xmlns:a16="http://schemas.microsoft.com/office/drawing/2014/main" id="{8075944B-1110-4479-96F5-BD6A7AFD1A89}"/>
              </a:ext>
            </a:extLst>
          </p:cNvPr>
          <p:cNvGrpSpPr/>
          <p:nvPr/>
        </p:nvGrpSpPr>
        <p:grpSpPr>
          <a:xfrm>
            <a:off x="334269" y="1937566"/>
            <a:ext cx="4111150" cy="3634718"/>
            <a:chOff x="767875" y="2823919"/>
            <a:chExt cx="3149593" cy="2623549"/>
          </a:xfrm>
        </p:grpSpPr>
        <p:sp>
          <p:nvSpPr>
            <p:cNvPr id="65" name="Forme libre : forme 64">
              <a:extLst>
                <a:ext uri="{FF2B5EF4-FFF2-40B4-BE49-F238E27FC236}">
                  <a16:creationId xmlns:a16="http://schemas.microsoft.com/office/drawing/2014/main" id="{0E8B2550-D968-4CBE-9B09-631AD3316081}"/>
                </a:ext>
              </a:extLst>
            </p:cNvPr>
            <p:cNvSpPr/>
            <p:nvPr/>
          </p:nvSpPr>
          <p:spPr>
            <a:xfrm>
              <a:off x="768176" y="2823919"/>
              <a:ext cx="3149292" cy="721266"/>
            </a:xfrm>
            <a:custGeom>
              <a:avLst/>
              <a:gdLst>
                <a:gd name="connsiteX0" fmla="*/ 0 w 2748850"/>
                <a:gd name="connsiteY0" fmla="*/ 0 h 711716"/>
                <a:gd name="connsiteX1" fmla="*/ 1003567 w 2748850"/>
                <a:gd name="connsiteY1" fmla="*/ 0 h 711716"/>
                <a:gd name="connsiteX2" fmla="*/ 1240850 w 2748850"/>
                <a:gd name="connsiteY2" fmla="*/ 0 h 711716"/>
                <a:gd name="connsiteX3" fmla="*/ 2507096 w 2748850"/>
                <a:gd name="connsiteY3" fmla="*/ 0 h 711716"/>
                <a:gd name="connsiteX4" fmla="*/ 2488916 w 2748850"/>
                <a:gd name="connsiteY4" fmla="*/ 111371 h 711716"/>
                <a:gd name="connsiteX5" fmla="*/ 2523741 w 2748850"/>
                <a:gd name="connsiteY5" fmla="*/ 261029 h 711716"/>
                <a:gd name="connsiteX6" fmla="*/ 2748850 w 2748850"/>
                <a:gd name="connsiteY6" fmla="*/ 711716 h 711716"/>
                <a:gd name="connsiteX7" fmla="*/ 1638217 w 2748850"/>
                <a:gd name="connsiteY7" fmla="*/ 711716 h 711716"/>
                <a:gd name="connsiteX8" fmla="*/ 1360219 w 2748850"/>
                <a:gd name="connsiteY8" fmla="*/ 711716 h 711716"/>
                <a:gd name="connsiteX9" fmla="*/ 0 w 2748850"/>
                <a:gd name="connsiteY9" fmla="*/ 711716 h 711716"/>
                <a:gd name="connsiteX10" fmla="*/ 0 w 2748850"/>
                <a:gd name="connsiteY10" fmla="*/ 0 h 71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8850" h="711716">
                  <a:moveTo>
                    <a:pt x="0" y="0"/>
                  </a:moveTo>
                  <a:lnTo>
                    <a:pt x="1003567" y="0"/>
                  </a:lnTo>
                  <a:lnTo>
                    <a:pt x="1240850" y="0"/>
                  </a:lnTo>
                  <a:lnTo>
                    <a:pt x="2507096" y="0"/>
                  </a:lnTo>
                  <a:cubicBezTo>
                    <a:pt x="2494977" y="34795"/>
                    <a:pt x="2488916" y="73084"/>
                    <a:pt x="2488916" y="111371"/>
                  </a:cubicBezTo>
                  <a:cubicBezTo>
                    <a:pt x="2488916" y="163563"/>
                    <a:pt x="2501036" y="215789"/>
                    <a:pt x="2523741" y="261029"/>
                  </a:cubicBezTo>
                  <a:lnTo>
                    <a:pt x="2748850" y="711716"/>
                  </a:lnTo>
                  <a:lnTo>
                    <a:pt x="1638217" y="711716"/>
                  </a:lnTo>
                  <a:lnTo>
                    <a:pt x="1360219" y="711716"/>
                  </a:lnTo>
                  <a:lnTo>
                    <a:pt x="0" y="711716"/>
                  </a:lnTo>
                  <a:lnTo>
                    <a:pt x="0" y="0"/>
                  </a:lnTo>
                  <a:close/>
                </a:path>
              </a:pathLst>
            </a:custGeom>
            <a:solidFill>
              <a:schemeClr val="accent5">
                <a:lumMod val="20000"/>
                <a:lumOff val="80000"/>
              </a:schemeClr>
            </a:solidFill>
            <a:ln w="12700" cap="flat" cmpd="sng" algn="ctr">
              <a:noFill/>
              <a:prstDash val="solid"/>
              <a:miter lim="800000"/>
            </a:ln>
            <a:effectLst/>
          </p:spPr>
          <p:txBody>
            <a:bodyPr rot="0" spcFirstLastPara="0" vert="horz" wrap="square" lIns="68580" tIns="34290" rIns="34290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13D4D"/>
                </a:solidFill>
                <a:effectLst/>
                <a:uLnTx/>
                <a:uFillTx/>
                <a:latin typeface="Calibri" panose="020F0502020204030204"/>
                <a:ea typeface="+mn-ea"/>
                <a:cs typeface="+mn-cs"/>
              </a:endParaRPr>
            </a:p>
          </p:txBody>
        </p:sp>
        <p:sp>
          <p:nvSpPr>
            <p:cNvPr id="64" name="Forme libre : forme 63">
              <a:extLst>
                <a:ext uri="{FF2B5EF4-FFF2-40B4-BE49-F238E27FC236}">
                  <a16:creationId xmlns:a16="http://schemas.microsoft.com/office/drawing/2014/main" id="{8D417C12-635A-49B6-B414-539737D24386}"/>
                </a:ext>
              </a:extLst>
            </p:cNvPr>
            <p:cNvSpPr/>
            <p:nvPr/>
          </p:nvSpPr>
          <p:spPr>
            <a:xfrm>
              <a:off x="767875" y="3513260"/>
              <a:ext cx="3149293" cy="1934208"/>
            </a:xfrm>
            <a:custGeom>
              <a:avLst/>
              <a:gdLst>
                <a:gd name="connsiteX0" fmla="*/ 0 w 2748850"/>
                <a:gd name="connsiteY0" fmla="*/ 0 h 3007895"/>
                <a:gd name="connsiteX1" fmla="*/ 2748850 w 2748850"/>
                <a:gd name="connsiteY1" fmla="*/ 0 h 3007895"/>
                <a:gd name="connsiteX2" fmla="*/ 2748850 w 2748850"/>
                <a:gd name="connsiteY2" fmla="*/ 3007895 h 3007895"/>
                <a:gd name="connsiteX3" fmla="*/ 0 w 2748850"/>
                <a:gd name="connsiteY3" fmla="*/ 3007895 h 3007895"/>
                <a:gd name="connsiteX4" fmla="*/ 0 w 2748850"/>
                <a:gd name="connsiteY4" fmla="*/ 0 h 300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8850" h="3007895">
                  <a:moveTo>
                    <a:pt x="0" y="0"/>
                  </a:moveTo>
                  <a:lnTo>
                    <a:pt x="2748850" y="0"/>
                  </a:lnTo>
                  <a:lnTo>
                    <a:pt x="2748850" y="3007895"/>
                  </a:lnTo>
                  <a:lnTo>
                    <a:pt x="0" y="3007895"/>
                  </a:lnTo>
                  <a:lnTo>
                    <a:pt x="0" y="0"/>
                  </a:lnTo>
                  <a:close/>
                </a:path>
              </a:pathLst>
            </a:custGeom>
            <a:solidFill>
              <a:schemeClr val="accent5">
                <a:lumMod val="20000"/>
                <a:lumOff val="80000"/>
              </a:schemeClr>
            </a:solidFill>
            <a:ln w="12700" cap="flat" cmpd="sng" algn="ctr">
              <a:noFill/>
              <a:prstDash val="solid"/>
              <a:miter lim="800000"/>
            </a:ln>
            <a:effectLst/>
          </p:spPr>
          <p:txBody>
            <a:bodyPr rot="0" spcFirstLastPara="0" vert="horz" wrap="square" lIns="68580" tIns="34290" rIns="34290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13D4D"/>
                </a:solidFill>
                <a:effectLst/>
                <a:uLnTx/>
                <a:uFillTx/>
                <a:latin typeface="Calibri" panose="020F0502020204030204"/>
                <a:ea typeface="+mn-ea"/>
                <a:cs typeface="+mn-cs"/>
              </a:endParaRPr>
            </a:p>
          </p:txBody>
        </p:sp>
      </p:grpSp>
      <p:sp>
        <p:nvSpPr>
          <p:cNvPr id="46" name="Freeform: Shape 30">
            <a:extLst>
              <a:ext uri="{FF2B5EF4-FFF2-40B4-BE49-F238E27FC236}">
                <a16:creationId xmlns:a16="http://schemas.microsoft.com/office/drawing/2014/main" id="{18A20E62-332A-46D4-94B4-F24435352708}"/>
              </a:ext>
            </a:extLst>
          </p:cNvPr>
          <p:cNvSpPr/>
          <p:nvPr/>
        </p:nvSpPr>
        <p:spPr>
          <a:xfrm>
            <a:off x="4218194" y="1393584"/>
            <a:ext cx="1406333" cy="1260640"/>
          </a:xfrm>
          <a:custGeom>
            <a:avLst/>
            <a:gdLst>
              <a:gd name="connsiteX0" fmla="*/ 1021039 w 1544353"/>
              <a:gd name="connsiteY0" fmla="*/ 1 h 1384361"/>
              <a:gd name="connsiteX1" fmla="*/ 1231685 w 1544353"/>
              <a:gd name="connsiteY1" fmla="*/ 119718 h 1384361"/>
              <a:gd name="connsiteX2" fmla="*/ 1521260 w 1544353"/>
              <a:gd name="connsiteY2" fmla="*/ 620310 h 1384361"/>
              <a:gd name="connsiteX3" fmla="*/ 1514405 w 1544353"/>
              <a:gd name="connsiteY3" fmla="*/ 648892 h 1384361"/>
              <a:gd name="connsiteX4" fmla="*/ 1485830 w 1544353"/>
              <a:gd name="connsiteY4" fmla="*/ 641975 h 1384361"/>
              <a:gd name="connsiteX5" fmla="*/ 1196198 w 1544353"/>
              <a:gd name="connsiteY5" fmla="*/ 141349 h 1384361"/>
              <a:gd name="connsiteX6" fmla="*/ 1022261 w 1544353"/>
              <a:gd name="connsiteY6" fmla="*/ 40927 h 1384361"/>
              <a:gd name="connsiteX7" fmla="*/ 502551 w 1544353"/>
              <a:gd name="connsiteY7" fmla="*/ 41738 h 1384361"/>
              <a:gd name="connsiteX8" fmla="*/ 329249 w 1544353"/>
              <a:gd name="connsiteY8" fmla="*/ 142866 h 1384361"/>
              <a:gd name="connsiteX9" fmla="*/ 69549 w 1544353"/>
              <a:gd name="connsiteY9" fmla="*/ 592679 h 1384361"/>
              <a:gd name="connsiteX10" fmla="*/ 68621 w 1544353"/>
              <a:gd name="connsiteY10" fmla="*/ 793326 h 1384361"/>
              <a:gd name="connsiteX11" fmla="*/ 327774 w 1544353"/>
              <a:gd name="connsiteY11" fmla="*/ 1243815 h 1384361"/>
              <a:gd name="connsiteX12" fmla="*/ 501710 w 1544353"/>
              <a:gd name="connsiteY12" fmla="*/ 1344237 h 1384361"/>
              <a:gd name="connsiteX13" fmla="*/ 1021421 w 1544353"/>
              <a:gd name="connsiteY13" fmla="*/ 1343426 h 1384361"/>
              <a:gd name="connsiteX14" fmla="*/ 1194781 w 1544353"/>
              <a:gd name="connsiteY14" fmla="*/ 1242332 h 1384361"/>
              <a:gd name="connsiteX15" fmla="*/ 1454480 w 1544353"/>
              <a:gd name="connsiteY15" fmla="*/ 792519 h 1384361"/>
              <a:gd name="connsiteX16" fmla="*/ 1408464 w 1544353"/>
              <a:gd name="connsiteY16" fmla="*/ 765951 h 1384361"/>
              <a:gd name="connsiteX17" fmla="*/ 1409152 w 1544353"/>
              <a:gd name="connsiteY17" fmla="*/ 754868 h 1384361"/>
              <a:gd name="connsiteX18" fmla="*/ 1513649 w 1544353"/>
              <a:gd name="connsiteY18" fmla="*/ 709819 h 1384361"/>
              <a:gd name="connsiteX19" fmla="*/ 1530898 w 1544353"/>
              <a:gd name="connsiteY19" fmla="*/ 719777 h 1384361"/>
              <a:gd name="connsiteX20" fmla="*/ 1544191 w 1544353"/>
              <a:gd name="connsiteY20" fmla="*/ 832833 h 1384361"/>
              <a:gd name="connsiteX21" fmla="*/ 1534937 w 1544353"/>
              <a:gd name="connsiteY21" fmla="*/ 838970 h 1384361"/>
              <a:gd name="connsiteX22" fmla="*/ 1490368 w 1544353"/>
              <a:gd name="connsiteY22" fmla="*/ 813238 h 1384361"/>
              <a:gd name="connsiteX23" fmla="*/ 1230668 w 1544353"/>
              <a:gd name="connsiteY23" fmla="*/ 1263051 h 1384361"/>
              <a:gd name="connsiteX24" fmla="*/ 1021254 w 1544353"/>
              <a:gd name="connsiteY24" fmla="*/ 1383550 h 1384361"/>
              <a:gd name="connsiteX25" fmla="*/ 501543 w 1544353"/>
              <a:gd name="connsiteY25" fmla="*/ 1384361 h 1384361"/>
              <a:gd name="connsiteX26" fmla="*/ 291720 w 1544353"/>
              <a:gd name="connsiteY26" fmla="*/ 1263219 h 1384361"/>
              <a:gd name="connsiteX27" fmla="*/ 32509 w 1544353"/>
              <a:gd name="connsiteY27" fmla="*/ 812697 h 1384361"/>
              <a:gd name="connsiteX28" fmla="*/ 32157 w 1544353"/>
              <a:gd name="connsiteY28" fmla="*/ 571091 h 1384361"/>
              <a:gd name="connsiteX29" fmla="*/ 291857 w 1544353"/>
              <a:gd name="connsiteY29" fmla="*/ 121278 h 1384361"/>
              <a:gd name="connsiteX30" fmla="*/ 501270 w 1544353"/>
              <a:gd name="connsiteY30" fmla="*/ 779 h 138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44353" h="1384361">
                <a:moveTo>
                  <a:pt x="1021039" y="1"/>
                </a:moveTo>
                <a:cubicBezTo>
                  <a:pt x="1107258" y="-21"/>
                  <a:pt x="1187714" y="46431"/>
                  <a:pt x="1231685" y="119718"/>
                </a:cubicBezTo>
                <a:lnTo>
                  <a:pt x="1521260" y="620310"/>
                </a:lnTo>
                <a:cubicBezTo>
                  <a:pt x="1527381" y="629625"/>
                  <a:pt x="1523659" y="642755"/>
                  <a:pt x="1514405" y="648892"/>
                </a:cubicBezTo>
                <a:cubicBezTo>
                  <a:pt x="1505057" y="655057"/>
                  <a:pt x="1491893" y="651256"/>
                  <a:pt x="1485830" y="641975"/>
                </a:cubicBezTo>
                <a:lnTo>
                  <a:pt x="1196198" y="141349"/>
                </a:lnTo>
                <a:cubicBezTo>
                  <a:pt x="1161242" y="79048"/>
                  <a:pt x="1093694" y="40049"/>
                  <a:pt x="1022261" y="40927"/>
                </a:cubicBezTo>
                <a:lnTo>
                  <a:pt x="502551" y="41738"/>
                </a:lnTo>
                <a:cubicBezTo>
                  <a:pt x="431176" y="42650"/>
                  <a:pt x="364939" y="81049"/>
                  <a:pt x="329249" y="142866"/>
                </a:cubicBezTo>
                <a:lnTo>
                  <a:pt x="69549" y="592679"/>
                </a:lnTo>
                <a:cubicBezTo>
                  <a:pt x="33859" y="654496"/>
                  <a:pt x="33723" y="731059"/>
                  <a:pt x="68621" y="793326"/>
                </a:cubicBezTo>
                <a:lnTo>
                  <a:pt x="327774" y="1243815"/>
                </a:lnTo>
                <a:cubicBezTo>
                  <a:pt x="362729" y="1306116"/>
                  <a:pt x="430278" y="1345116"/>
                  <a:pt x="501710" y="1344237"/>
                </a:cubicBezTo>
                <a:lnTo>
                  <a:pt x="1021421" y="1343426"/>
                </a:lnTo>
                <a:cubicBezTo>
                  <a:pt x="1092795" y="1342514"/>
                  <a:pt x="1159091" y="1304149"/>
                  <a:pt x="1194781" y="1242332"/>
                </a:cubicBezTo>
                <a:lnTo>
                  <a:pt x="1454480" y="792519"/>
                </a:lnTo>
                <a:lnTo>
                  <a:pt x="1408464" y="765951"/>
                </a:lnTo>
                <a:cubicBezTo>
                  <a:pt x="1404181" y="763478"/>
                  <a:pt x="1403790" y="757471"/>
                  <a:pt x="1409152" y="754868"/>
                </a:cubicBezTo>
                <a:lnTo>
                  <a:pt x="1513649" y="709819"/>
                </a:lnTo>
                <a:cubicBezTo>
                  <a:pt x="1521317" y="706564"/>
                  <a:pt x="1529941" y="711544"/>
                  <a:pt x="1530898" y="719777"/>
                </a:cubicBezTo>
                <a:lnTo>
                  <a:pt x="1544191" y="832833"/>
                </a:lnTo>
                <a:cubicBezTo>
                  <a:pt x="1545440" y="837354"/>
                  <a:pt x="1539220" y="841443"/>
                  <a:pt x="1534937" y="838970"/>
                </a:cubicBezTo>
                <a:lnTo>
                  <a:pt x="1490368" y="813238"/>
                </a:lnTo>
                <a:lnTo>
                  <a:pt x="1230668" y="1263051"/>
                </a:lnTo>
                <a:cubicBezTo>
                  <a:pt x="1187539" y="1337752"/>
                  <a:pt x="1107473" y="1383528"/>
                  <a:pt x="1021254" y="1383550"/>
                </a:cubicBezTo>
                <a:lnTo>
                  <a:pt x="501543" y="1384361"/>
                </a:lnTo>
                <a:cubicBezTo>
                  <a:pt x="415267" y="1384350"/>
                  <a:pt x="334810" y="1337898"/>
                  <a:pt x="291720" y="1263219"/>
                </a:cubicBezTo>
                <a:lnTo>
                  <a:pt x="32509" y="812697"/>
                </a:lnTo>
                <a:cubicBezTo>
                  <a:pt x="-10581" y="738019"/>
                  <a:pt x="-10971" y="645791"/>
                  <a:pt x="32157" y="571091"/>
                </a:cubicBezTo>
                <a:lnTo>
                  <a:pt x="291857" y="121278"/>
                </a:lnTo>
                <a:cubicBezTo>
                  <a:pt x="334985" y="46577"/>
                  <a:pt x="415052" y="801"/>
                  <a:pt x="501270" y="779"/>
                </a:cubicBezTo>
                <a:close/>
              </a:path>
            </a:pathLst>
          </a:custGeom>
          <a:solidFill>
            <a:schemeClr val="accent5">
              <a:lumMod val="50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47" name="Freeform: Shape 32">
            <a:extLst>
              <a:ext uri="{FF2B5EF4-FFF2-40B4-BE49-F238E27FC236}">
                <a16:creationId xmlns:a16="http://schemas.microsoft.com/office/drawing/2014/main" id="{BA09F7D5-F59D-4017-8806-AD4D685473AE}"/>
              </a:ext>
            </a:extLst>
          </p:cNvPr>
          <p:cNvSpPr/>
          <p:nvPr/>
        </p:nvSpPr>
        <p:spPr>
          <a:xfrm>
            <a:off x="6660968" y="2004670"/>
            <a:ext cx="1405455" cy="1261935"/>
          </a:xfrm>
          <a:custGeom>
            <a:avLst/>
            <a:gdLst>
              <a:gd name="connsiteX0" fmla="*/ 522351 w 1543389"/>
              <a:gd name="connsiteY0" fmla="*/ 1 h 1385784"/>
              <a:gd name="connsiteX1" fmla="*/ 1042120 w 1543389"/>
              <a:gd name="connsiteY1" fmla="*/ 779 h 1385784"/>
              <a:gd name="connsiteX2" fmla="*/ 1251533 w 1543389"/>
              <a:gd name="connsiteY2" fmla="*/ 121277 h 1385784"/>
              <a:gd name="connsiteX3" fmla="*/ 1511233 w 1543389"/>
              <a:gd name="connsiteY3" fmla="*/ 571090 h 1385784"/>
              <a:gd name="connsiteX4" fmla="*/ 1510881 w 1543389"/>
              <a:gd name="connsiteY4" fmla="*/ 812696 h 1385784"/>
              <a:gd name="connsiteX5" fmla="*/ 1251669 w 1543389"/>
              <a:gd name="connsiteY5" fmla="*/ 1263218 h 1385784"/>
              <a:gd name="connsiteX6" fmla="*/ 1042669 w 1543389"/>
              <a:gd name="connsiteY6" fmla="*/ 1385784 h 1385784"/>
              <a:gd name="connsiteX7" fmla="*/ 522958 w 1543389"/>
              <a:gd name="connsiteY7" fmla="*/ 1384973 h 1385784"/>
              <a:gd name="connsiteX8" fmla="*/ 313544 w 1543389"/>
              <a:gd name="connsiteY8" fmla="*/ 1264475 h 1385784"/>
              <a:gd name="connsiteX9" fmla="*/ 53845 w 1543389"/>
              <a:gd name="connsiteY9" fmla="*/ 814662 h 1385784"/>
              <a:gd name="connsiteX10" fmla="*/ 9276 w 1543389"/>
              <a:gd name="connsiteY10" fmla="*/ 840394 h 1385784"/>
              <a:gd name="connsiteX11" fmla="*/ 21 w 1543389"/>
              <a:gd name="connsiteY11" fmla="*/ 834258 h 1385784"/>
              <a:gd name="connsiteX12" fmla="*/ 13314 w 1543389"/>
              <a:gd name="connsiteY12" fmla="*/ 721201 h 1385784"/>
              <a:gd name="connsiteX13" fmla="*/ 30563 w 1543389"/>
              <a:gd name="connsiteY13" fmla="*/ 711243 h 1385784"/>
              <a:gd name="connsiteX14" fmla="*/ 135061 w 1543389"/>
              <a:gd name="connsiteY14" fmla="*/ 756293 h 1385784"/>
              <a:gd name="connsiteX15" fmla="*/ 135748 w 1543389"/>
              <a:gd name="connsiteY15" fmla="*/ 767375 h 1385784"/>
              <a:gd name="connsiteX16" fmla="*/ 89732 w 1543389"/>
              <a:gd name="connsiteY16" fmla="*/ 793943 h 1385784"/>
              <a:gd name="connsiteX17" fmla="*/ 349431 w 1543389"/>
              <a:gd name="connsiteY17" fmla="*/ 1243755 h 1385784"/>
              <a:gd name="connsiteX18" fmla="*/ 522791 w 1543389"/>
              <a:gd name="connsiteY18" fmla="*/ 1344849 h 1385784"/>
              <a:gd name="connsiteX19" fmla="*/ 1042502 w 1543389"/>
              <a:gd name="connsiteY19" fmla="*/ 1345660 h 1385784"/>
              <a:gd name="connsiteX20" fmla="*/ 1216438 w 1543389"/>
              <a:gd name="connsiteY20" fmla="*/ 1245238 h 1385784"/>
              <a:gd name="connsiteX21" fmla="*/ 1475591 w 1543389"/>
              <a:gd name="connsiteY21" fmla="*/ 794750 h 1385784"/>
              <a:gd name="connsiteX22" fmla="*/ 1474663 w 1543389"/>
              <a:gd name="connsiteY22" fmla="*/ 594103 h 1385784"/>
              <a:gd name="connsiteX23" fmla="*/ 1214964 w 1543389"/>
              <a:gd name="connsiteY23" fmla="*/ 144290 h 1385784"/>
              <a:gd name="connsiteX24" fmla="*/ 1041662 w 1543389"/>
              <a:gd name="connsiteY24" fmla="*/ 43163 h 1385784"/>
              <a:gd name="connsiteX25" fmla="*/ 521987 w 1543389"/>
              <a:gd name="connsiteY25" fmla="*/ 42414 h 1385784"/>
              <a:gd name="connsiteX26" fmla="*/ 348051 w 1543389"/>
              <a:gd name="connsiteY26" fmla="*/ 142836 h 1385784"/>
              <a:gd name="connsiteX27" fmla="*/ 58418 w 1543389"/>
              <a:gd name="connsiteY27" fmla="*/ 643461 h 1385784"/>
              <a:gd name="connsiteX28" fmla="*/ 29843 w 1543389"/>
              <a:gd name="connsiteY28" fmla="*/ 650378 h 1385784"/>
              <a:gd name="connsiteX29" fmla="*/ 22953 w 1543389"/>
              <a:gd name="connsiteY29" fmla="*/ 621734 h 1385784"/>
              <a:gd name="connsiteX30" fmla="*/ 312528 w 1543389"/>
              <a:gd name="connsiteY30" fmla="*/ 121143 h 1385784"/>
              <a:gd name="connsiteX31" fmla="*/ 522351 w 1543389"/>
              <a:gd name="connsiteY31" fmla="*/ 1 h 1385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43389" h="1385784">
                <a:moveTo>
                  <a:pt x="522351" y="1"/>
                </a:moveTo>
                <a:lnTo>
                  <a:pt x="1042120" y="779"/>
                </a:lnTo>
                <a:cubicBezTo>
                  <a:pt x="1128339" y="801"/>
                  <a:pt x="1208405" y="46577"/>
                  <a:pt x="1251533" y="121277"/>
                </a:cubicBezTo>
                <a:lnTo>
                  <a:pt x="1511233" y="571090"/>
                </a:lnTo>
                <a:cubicBezTo>
                  <a:pt x="1554361" y="645790"/>
                  <a:pt x="1553971" y="738018"/>
                  <a:pt x="1510881" y="812696"/>
                </a:cubicBezTo>
                <a:lnTo>
                  <a:pt x="1251669" y="1263218"/>
                </a:lnTo>
                <a:cubicBezTo>
                  <a:pt x="1208579" y="1337896"/>
                  <a:pt x="1128123" y="1384348"/>
                  <a:pt x="1042669" y="1385784"/>
                </a:cubicBezTo>
                <a:lnTo>
                  <a:pt x="522958" y="1384973"/>
                </a:lnTo>
                <a:cubicBezTo>
                  <a:pt x="436739" y="1384951"/>
                  <a:pt x="356708" y="1339237"/>
                  <a:pt x="313544" y="1264475"/>
                </a:cubicBezTo>
                <a:lnTo>
                  <a:pt x="53845" y="814662"/>
                </a:lnTo>
                <a:lnTo>
                  <a:pt x="9276" y="840394"/>
                </a:lnTo>
                <a:cubicBezTo>
                  <a:pt x="4992" y="842867"/>
                  <a:pt x="-369" y="840264"/>
                  <a:pt x="21" y="834258"/>
                </a:cubicBezTo>
                <a:lnTo>
                  <a:pt x="13314" y="721201"/>
                </a:lnTo>
                <a:cubicBezTo>
                  <a:pt x="14271" y="712968"/>
                  <a:pt x="22896" y="707989"/>
                  <a:pt x="30563" y="711243"/>
                </a:cubicBezTo>
                <a:lnTo>
                  <a:pt x="135061" y="756293"/>
                </a:lnTo>
                <a:cubicBezTo>
                  <a:pt x="139600" y="757471"/>
                  <a:pt x="140032" y="764902"/>
                  <a:pt x="135748" y="767375"/>
                </a:cubicBezTo>
                <a:lnTo>
                  <a:pt x="89732" y="793943"/>
                </a:lnTo>
                <a:lnTo>
                  <a:pt x="349431" y="1243755"/>
                </a:lnTo>
                <a:cubicBezTo>
                  <a:pt x="385121" y="1305572"/>
                  <a:pt x="451416" y="1343938"/>
                  <a:pt x="522791" y="1344849"/>
                </a:cubicBezTo>
                <a:lnTo>
                  <a:pt x="1042502" y="1345660"/>
                </a:lnTo>
                <a:cubicBezTo>
                  <a:pt x="1113934" y="1346538"/>
                  <a:pt x="1181483" y="1307539"/>
                  <a:pt x="1216438" y="1245238"/>
                </a:cubicBezTo>
                <a:lnTo>
                  <a:pt x="1475591" y="794750"/>
                </a:lnTo>
                <a:cubicBezTo>
                  <a:pt x="1510489" y="732482"/>
                  <a:pt x="1510353" y="655919"/>
                  <a:pt x="1474663" y="594103"/>
                </a:cubicBezTo>
                <a:lnTo>
                  <a:pt x="1214964" y="144290"/>
                </a:lnTo>
                <a:cubicBezTo>
                  <a:pt x="1179310" y="82535"/>
                  <a:pt x="1113072" y="44136"/>
                  <a:pt x="1041662" y="43163"/>
                </a:cubicBezTo>
                <a:lnTo>
                  <a:pt x="521987" y="42414"/>
                </a:lnTo>
                <a:cubicBezTo>
                  <a:pt x="450519" y="41473"/>
                  <a:pt x="382970" y="80473"/>
                  <a:pt x="348051" y="142836"/>
                </a:cubicBezTo>
                <a:lnTo>
                  <a:pt x="58418" y="643461"/>
                </a:lnTo>
                <a:cubicBezTo>
                  <a:pt x="52319" y="652681"/>
                  <a:pt x="39155" y="656482"/>
                  <a:pt x="29843" y="650378"/>
                </a:cubicBezTo>
                <a:cubicBezTo>
                  <a:pt x="20554" y="644180"/>
                  <a:pt x="16832" y="631050"/>
                  <a:pt x="22953" y="621734"/>
                </a:cubicBezTo>
                <a:lnTo>
                  <a:pt x="312528" y="121143"/>
                </a:lnTo>
                <a:cubicBezTo>
                  <a:pt x="355676" y="46431"/>
                  <a:pt x="436132" y="-21"/>
                  <a:pt x="522351" y="1"/>
                </a:cubicBezTo>
                <a:close/>
              </a:path>
            </a:pathLst>
          </a:custGeom>
          <a:solidFill>
            <a:srgbClr val="FFE200"/>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pic>
        <p:nvPicPr>
          <p:cNvPr id="48" name="Graphic 33" descr="Users">
            <a:extLst>
              <a:ext uri="{FF2B5EF4-FFF2-40B4-BE49-F238E27FC236}">
                <a16:creationId xmlns:a16="http://schemas.microsoft.com/office/drawing/2014/main" id="{9B75F0B2-2421-4604-8893-A3F777C67B5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46540" y="2412453"/>
            <a:ext cx="453733" cy="453732"/>
          </a:xfrm>
          <a:prstGeom prst="rect">
            <a:avLst/>
          </a:prstGeom>
        </p:spPr>
      </p:pic>
      <p:sp>
        <p:nvSpPr>
          <p:cNvPr id="53" name="Forme libre : forme 52">
            <a:extLst>
              <a:ext uri="{FF2B5EF4-FFF2-40B4-BE49-F238E27FC236}">
                <a16:creationId xmlns:a16="http://schemas.microsoft.com/office/drawing/2014/main" id="{151CA900-633B-4E0C-BFC6-ABC5A3B3F129}"/>
              </a:ext>
            </a:extLst>
          </p:cNvPr>
          <p:cNvSpPr/>
          <p:nvPr/>
        </p:nvSpPr>
        <p:spPr>
          <a:xfrm>
            <a:off x="7911662" y="2596785"/>
            <a:ext cx="3980886" cy="2975500"/>
          </a:xfrm>
          <a:custGeom>
            <a:avLst/>
            <a:gdLst>
              <a:gd name="connsiteX0" fmla="*/ 322256 w 3615946"/>
              <a:gd name="connsiteY0" fmla="*/ 0 h 3398205"/>
              <a:gd name="connsiteX1" fmla="*/ 1727010 w 3615946"/>
              <a:gd name="connsiteY1" fmla="*/ 0 h 3398205"/>
              <a:gd name="connsiteX2" fmla="*/ 2290808 w 3615946"/>
              <a:gd name="connsiteY2" fmla="*/ 0 h 3398205"/>
              <a:gd name="connsiteX3" fmla="*/ 3615946 w 3615946"/>
              <a:gd name="connsiteY3" fmla="*/ 0 h 3398205"/>
              <a:gd name="connsiteX4" fmla="*/ 3615946 w 3615946"/>
              <a:gd name="connsiteY4" fmla="*/ 638924 h 3398205"/>
              <a:gd name="connsiteX5" fmla="*/ 3610216 w 3615946"/>
              <a:gd name="connsiteY5" fmla="*/ 638924 h 3398205"/>
              <a:gd name="connsiteX6" fmla="*/ 3610216 w 3615946"/>
              <a:gd name="connsiteY6" fmla="*/ 3398205 h 3398205"/>
              <a:gd name="connsiteX7" fmla="*/ 0 w 3615946"/>
              <a:gd name="connsiteY7" fmla="*/ 3398205 h 3398205"/>
              <a:gd name="connsiteX8" fmla="*/ 0 w 3615946"/>
              <a:gd name="connsiteY8" fmla="*/ 638924 h 3398205"/>
              <a:gd name="connsiteX9" fmla="*/ 5730 w 3615946"/>
              <a:gd name="connsiteY9" fmla="*/ 638924 h 3398205"/>
              <a:gd name="connsiteX10" fmla="*/ 300464 w 3615946"/>
              <a:gd name="connsiteY10" fmla="*/ 233325 h 3398205"/>
              <a:gd name="connsiteX11" fmla="*/ 346060 w 3615946"/>
              <a:gd name="connsiteY11" fmla="*/ 98649 h 3398205"/>
              <a:gd name="connsiteX12" fmla="*/ 322256 w 3615946"/>
              <a:gd name="connsiteY12" fmla="*/ 0 h 3398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15946" h="3398205">
                <a:moveTo>
                  <a:pt x="322256" y="0"/>
                </a:moveTo>
                <a:lnTo>
                  <a:pt x="1727010" y="0"/>
                </a:lnTo>
                <a:lnTo>
                  <a:pt x="2290808" y="0"/>
                </a:lnTo>
                <a:lnTo>
                  <a:pt x="3615946" y="0"/>
                </a:lnTo>
                <a:lnTo>
                  <a:pt x="3615946" y="638924"/>
                </a:lnTo>
                <a:lnTo>
                  <a:pt x="3610216" y="638924"/>
                </a:lnTo>
                <a:lnTo>
                  <a:pt x="3610216" y="3398205"/>
                </a:lnTo>
                <a:lnTo>
                  <a:pt x="0" y="3398205"/>
                </a:lnTo>
                <a:lnTo>
                  <a:pt x="0" y="638924"/>
                </a:lnTo>
                <a:lnTo>
                  <a:pt x="5730" y="638924"/>
                </a:lnTo>
                <a:lnTo>
                  <a:pt x="300464" y="233325"/>
                </a:lnTo>
                <a:cubicBezTo>
                  <a:pt x="330190" y="192625"/>
                  <a:pt x="346060" y="145651"/>
                  <a:pt x="346060" y="98649"/>
                </a:cubicBezTo>
                <a:cubicBezTo>
                  <a:pt x="346060" y="65785"/>
                  <a:pt x="338126" y="31326"/>
                  <a:pt x="322256" y="0"/>
                </a:cubicBezTo>
                <a:close/>
              </a:path>
            </a:pathLst>
          </a:custGeom>
          <a:solidFill>
            <a:schemeClr val="accent4">
              <a:lumMod val="20000"/>
              <a:lumOff val="80000"/>
            </a:schemeClr>
          </a:solidFill>
          <a:ln w="12700" cap="flat" cmpd="sng" algn="ctr">
            <a:noFill/>
            <a:prstDash val="solid"/>
            <a:miter lim="800000"/>
          </a:ln>
          <a:effectLst/>
        </p:spPr>
        <p:txBody>
          <a:bodyPr rot="0" spcFirstLastPara="0" vert="horz" wrap="square" lIns="274320" tIns="34290" rIns="68580" bIns="34290" numCol="1" spcCol="0" rtlCol="0" fromWordArt="0" anchor="ctr" anchorCtr="0" forceAA="0" compatLnSpc="1">
            <a:prstTxWarp prst="textNoShape">
              <a:avLst/>
            </a:prstTxWarp>
            <a:noAutofit/>
          </a:bodyPr>
          <a:lstStyle/>
          <a:p>
            <a:pPr algn="just"/>
            <a:endParaRPr lang="fr-FR" sz="900">
              <a:solidFill>
                <a:srgbClr val="FFE200">
                  <a:lumMod val="50000"/>
                </a:srgbClr>
              </a:solidFill>
              <a:latin typeface="Calibri" panose="020F0502020204030204"/>
            </a:endParaRPr>
          </a:p>
        </p:txBody>
      </p:sp>
      <p:pic>
        <p:nvPicPr>
          <p:cNvPr id="57" name="Image 56">
            <a:extLst>
              <a:ext uri="{FF2B5EF4-FFF2-40B4-BE49-F238E27FC236}">
                <a16:creationId xmlns:a16="http://schemas.microsoft.com/office/drawing/2014/main" id="{6303ED77-20D6-4F46-A7BE-F589A54BFE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00395" y="1786422"/>
            <a:ext cx="486110" cy="470025"/>
          </a:xfrm>
          <a:prstGeom prst="rect">
            <a:avLst/>
          </a:prstGeom>
        </p:spPr>
      </p:pic>
      <p:sp>
        <p:nvSpPr>
          <p:cNvPr id="59" name="ZoneTexte 58">
            <a:extLst>
              <a:ext uri="{FF2B5EF4-FFF2-40B4-BE49-F238E27FC236}">
                <a16:creationId xmlns:a16="http://schemas.microsoft.com/office/drawing/2014/main" id="{B78A3A93-F50A-4EA2-8AEC-405AD8089097}"/>
              </a:ext>
            </a:extLst>
          </p:cNvPr>
          <p:cNvSpPr txBox="1"/>
          <p:nvPr/>
        </p:nvSpPr>
        <p:spPr>
          <a:xfrm>
            <a:off x="8118481" y="2828835"/>
            <a:ext cx="3701783" cy="2246769"/>
          </a:xfrm>
          <a:prstGeom prst="rect">
            <a:avLst/>
          </a:prstGeom>
          <a:noFill/>
        </p:spPr>
        <p:txBody>
          <a:bodyPr wrap="none" rtlCol="0">
            <a:spAutoFit/>
          </a:bodyPr>
          <a:lstStyle/>
          <a:p>
            <a:pPr marL="285750" indent="-285750">
              <a:buClr>
                <a:srgbClr val="FFC000"/>
              </a:buClr>
              <a:buFont typeface="Wingdings" panose="05000000000000000000" pitchFamily="2" charset="2"/>
              <a:buChar char="Ø"/>
            </a:pPr>
            <a:r>
              <a:rPr lang="en-US" sz="2000" dirty="0"/>
              <a:t>Init agents</a:t>
            </a:r>
          </a:p>
          <a:p>
            <a:pPr lvl="1">
              <a:buClr>
                <a:srgbClr val="FFC000"/>
              </a:buClr>
            </a:pPr>
            <a:r>
              <a:rPr lang="en-US" sz="2000" b="1" dirty="0"/>
              <a:t>Bob : </a:t>
            </a:r>
            <a:r>
              <a:rPr lang="en-US" sz="2000" dirty="0"/>
              <a:t>Dominant behaviors</a:t>
            </a:r>
          </a:p>
          <a:p>
            <a:pPr lvl="1">
              <a:buClr>
                <a:srgbClr val="FFC000"/>
              </a:buClr>
            </a:pPr>
            <a:r>
              <a:rPr lang="en-US" sz="2000" b="1" dirty="0"/>
              <a:t>	(Dom =0,8)</a:t>
            </a:r>
          </a:p>
          <a:p>
            <a:pPr lvl="1">
              <a:buClr>
                <a:srgbClr val="FFC000"/>
              </a:buClr>
            </a:pPr>
            <a:endParaRPr lang="en-US" sz="2000" b="1" dirty="0"/>
          </a:p>
          <a:p>
            <a:pPr lvl="1">
              <a:buClr>
                <a:srgbClr val="FFC000"/>
              </a:buClr>
            </a:pPr>
            <a:r>
              <a:rPr lang="en-US" sz="2000" b="1" dirty="0"/>
              <a:t>Arthur: </a:t>
            </a:r>
            <a:r>
              <a:rPr lang="en-US" sz="2000" dirty="0"/>
              <a:t>Submissive behaviors</a:t>
            </a:r>
          </a:p>
          <a:p>
            <a:pPr lvl="1">
              <a:buClr>
                <a:srgbClr val="FFC000"/>
              </a:buClr>
            </a:pPr>
            <a:r>
              <a:rPr lang="en-US" sz="2000" b="1" dirty="0"/>
              <a:t>	(Dom =0,4)</a:t>
            </a:r>
            <a:endParaRPr lang="en-US" sz="2000" dirty="0"/>
          </a:p>
          <a:p>
            <a:pPr lvl="1">
              <a:buClr>
                <a:srgbClr val="FFC000"/>
              </a:buClr>
            </a:pPr>
            <a:endParaRPr lang="en-US" sz="2000" b="1" dirty="0"/>
          </a:p>
        </p:txBody>
      </p:sp>
      <p:sp>
        <p:nvSpPr>
          <p:cNvPr id="76" name="Rectangle 75">
            <a:extLst>
              <a:ext uri="{FF2B5EF4-FFF2-40B4-BE49-F238E27FC236}">
                <a16:creationId xmlns:a16="http://schemas.microsoft.com/office/drawing/2014/main" id="{58672299-F2D9-4024-B68F-AFAFF665B99A}"/>
              </a:ext>
            </a:extLst>
          </p:cNvPr>
          <p:cNvSpPr/>
          <p:nvPr/>
        </p:nvSpPr>
        <p:spPr>
          <a:xfrm>
            <a:off x="299452" y="2147782"/>
            <a:ext cx="4018206" cy="3477875"/>
          </a:xfrm>
          <a:prstGeom prst="rect">
            <a:avLst/>
          </a:prstGeom>
        </p:spPr>
        <p:txBody>
          <a:bodyPr wrap="square">
            <a:spAutoFit/>
          </a:bodyPr>
          <a:lstStyle/>
          <a:p>
            <a:pPr marL="342900" indent="-342900">
              <a:buFont typeface="Arial" panose="020B0604020202020204" pitchFamily="34" charset="0"/>
              <a:buChar char="•"/>
            </a:pPr>
            <a:r>
              <a:rPr lang="en-US" sz="2000" dirty="0"/>
              <a:t>Presentation of the negotiation task: </a:t>
            </a:r>
            <a:r>
              <a:rPr lang="en-US" sz="2000" b="1" dirty="0"/>
              <a:t>Choose a restaurant using criteria : </a:t>
            </a:r>
            <a:r>
              <a:rPr lang="fr-FR" sz="2000" dirty="0"/>
              <a:t>{ Cuisine, Price , </a:t>
            </a:r>
            <a:r>
              <a:rPr lang="fr-FR" sz="2000" dirty="0" err="1"/>
              <a:t>Athmosphere</a:t>
            </a:r>
            <a:r>
              <a:rPr lang="fr-FR" sz="2000" dirty="0"/>
              <a:t>, Location}</a:t>
            </a:r>
          </a:p>
          <a:p>
            <a:r>
              <a:rPr lang="fr-FR" sz="2000" dirty="0"/>
              <a:t>	</a:t>
            </a:r>
          </a:p>
          <a:p>
            <a:r>
              <a:rPr lang="fr-FR" sz="2000" b="1" dirty="0"/>
              <a:t>	Total : 420 restaurants</a:t>
            </a:r>
          </a:p>
          <a:p>
            <a:endParaRPr lang="en-US" sz="2000" b="1" dirty="0"/>
          </a:p>
          <a:p>
            <a:pPr marL="342900" indent="-342900">
              <a:buClr>
                <a:schemeClr val="tx1"/>
              </a:buClr>
              <a:buFont typeface="Arial" panose="020B0604020202020204" pitchFamily="34" charset="0"/>
              <a:buChar char="•"/>
            </a:pPr>
            <a:r>
              <a:rPr lang="en-US" sz="2000" dirty="0"/>
              <a:t>Negotiate with each agent</a:t>
            </a:r>
          </a:p>
          <a:p>
            <a:pPr marL="342900" indent="-342900">
              <a:buClr>
                <a:schemeClr val="tx1"/>
              </a:buClr>
              <a:buFont typeface="Arial" panose="020B0604020202020204" pitchFamily="34" charset="0"/>
              <a:buChar char="•"/>
            </a:pPr>
            <a:r>
              <a:rPr lang="en-US" sz="2000" dirty="0"/>
              <a:t>Fill in a survey </a:t>
            </a:r>
          </a:p>
          <a:p>
            <a:pPr>
              <a:buClr>
                <a:srgbClr val="FFC000"/>
              </a:buClr>
            </a:pPr>
            <a:endParaRPr lang="en-US" sz="2000" dirty="0"/>
          </a:p>
          <a:p>
            <a:pPr algn="ctr">
              <a:buClr>
                <a:srgbClr val="FFC000"/>
              </a:buClr>
            </a:pPr>
            <a:r>
              <a:rPr lang="en-US" sz="2000" b="1" dirty="0">
                <a:solidFill>
                  <a:srgbClr val="002060"/>
                </a:solidFill>
              </a:rPr>
              <a:t>Total participants: 40</a:t>
            </a:r>
          </a:p>
        </p:txBody>
      </p:sp>
    </p:spTree>
    <p:extLst>
      <p:ext uri="{BB962C8B-B14F-4D97-AF65-F5344CB8AC3E}">
        <p14:creationId xmlns:p14="http://schemas.microsoft.com/office/powerpoint/2010/main" val="2204398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e 11">
            <a:extLst>
              <a:ext uri="{FF2B5EF4-FFF2-40B4-BE49-F238E27FC236}">
                <a16:creationId xmlns:a16="http://schemas.microsoft.com/office/drawing/2014/main" id="{FACEC2C0-A629-4FC5-997F-DBF6D4862E45}"/>
              </a:ext>
            </a:extLst>
          </p:cNvPr>
          <p:cNvGrpSpPr/>
          <p:nvPr/>
        </p:nvGrpSpPr>
        <p:grpSpPr>
          <a:xfrm>
            <a:off x="1673888" y="1464444"/>
            <a:ext cx="7177409" cy="3999901"/>
            <a:chOff x="2088973" y="-211519"/>
            <a:chExt cx="10943037" cy="6890380"/>
          </a:xfrm>
        </p:grpSpPr>
        <p:pic>
          <p:nvPicPr>
            <p:cNvPr id="13" name="Image 12">
              <a:extLst>
                <a:ext uri="{FF2B5EF4-FFF2-40B4-BE49-F238E27FC236}">
                  <a16:creationId xmlns:a16="http://schemas.microsoft.com/office/drawing/2014/main" id="{FB86F271-C033-49DB-ADA5-F8453FF60E6F}"/>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433085" y="2152724"/>
              <a:ext cx="2338688" cy="1785293"/>
            </a:xfrm>
            <a:prstGeom prst="rect">
              <a:avLst/>
            </a:prstGeom>
          </p:spPr>
        </p:pic>
        <p:pic>
          <p:nvPicPr>
            <p:cNvPr id="14" name="Image 13">
              <a:extLst>
                <a:ext uri="{FF2B5EF4-FFF2-40B4-BE49-F238E27FC236}">
                  <a16:creationId xmlns:a16="http://schemas.microsoft.com/office/drawing/2014/main" id="{4C5C247C-990A-4992-B838-3205586C4D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4556" y="3960346"/>
              <a:ext cx="1967454" cy="2615178"/>
            </a:xfrm>
            <a:prstGeom prst="rect">
              <a:avLst/>
            </a:prstGeom>
          </p:spPr>
        </p:pic>
        <p:pic>
          <p:nvPicPr>
            <p:cNvPr id="15" name="Image 14">
              <a:extLst>
                <a:ext uri="{FF2B5EF4-FFF2-40B4-BE49-F238E27FC236}">
                  <a16:creationId xmlns:a16="http://schemas.microsoft.com/office/drawing/2014/main" id="{F54B805A-5F75-41A2-8C08-CA76F1925D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8973" y="4292767"/>
              <a:ext cx="2066079" cy="2282757"/>
            </a:xfrm>
            <a:prstGeom prst="rect">
              <a:avLst/>
            </a:prstGeom>
          </p:spPr>
        </p:pic>
        <p:sp>
          <p:nvSpPr>
            <p:cNvPr id="16" name="Rectangle 15">
              <a:extLst>
                <a:ext uri="{FF2B5EF4-FFF2-40B4-BE49-F238E27FC236}">
                  <a16:creationId xmlns:a16="http://schemas.microsoft.com/office/drawing/2014/main" id="{2345EB7F-ACCA-44F8-80E7-64C559BBD9D3}"/>
                </a:ext>
              </a:extLst>
            </p:cNvPr>
            <p:cNvSpPr/>
            <p:nvPr/>
          </p:nvSpPr>
          <p:spPr>
            <a:xfrm>
              <a:off x="4703536" y="5352845"/>
              <a:ext cx="6271197" cy="1326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2"/>
                  </a:solidFill>
                </a:rPr>
                <a:t>COLLABORATIVE</a:t>
              </a:r>
            </a:p>
            <a:p>
              <a:pPr algn="ctr"/>
              <a:r>
                <a:rPr lang="fr-FR" sz="2400" b="1" dirty="0">
                  <a:solidFill>
                    <a:schemeClr val="tx2"/>
                  </a:solidFill>
                </a:rPr>
                <a:t>NEGOTIATION</a:t>
              </a:r>
              <a:endParaRPr lang="fr-FR" sz="1600" b="1" dirty="0">
                <a:solidFill>
                  <a:schemeClr val="tx2"/>
                </a:solidFill>
              </a:endParaRPr>
            </a:p>
          </p:txBody>
        </p:sp>
        <p:sp>
          <p:nvSpPr>
            <p:cNvPr id="17" name="Flèche : courbe vers la gauche 16">
              <a:extLst>
                <a:ext uri="{FF2B5EF4-FFF2-40B4-BE49-F238E27FC236}">
                  <a16:creationId xmlns:a16="http://schemas.microsoft.com/office/drawing/2014/main" id="{1F25DFB2-0F0F-47FA-B1DA-96D648FC22FA}"/>
                </a:ext>
              </a:extLst>
            </p:cNvPr>
            <p:cNvSpPr/>
            <p:nvPr/>
          </p:nvSpPr>
          <p:spPr>
            <a:xfrm>
              <a:off x="9006909" y="2220399"/>
              <a:ext cx="2183325" cy="1504600"/>
            </a:xfrm>
            <a:prstGeom prst="curvedLef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Flèche : courbe vers la gauche 17">
              <a:extLst>
                <a:ext uri="{FF2B5EF4-FFF2-40B4-BE49-F238E27FC236}">
                  <a16:creationId xmlns:a16="http://schemas.microsoft.com/office/drawing/2014/main" id="{233FD88D-0339-48B7-8775-D8A7AEEBCBC5}"/>
                </a:ext>
              </a:extLst>
            </p:cNvPr>
            <p:cNvSpPr/>
            <p:nvPr/>
          </p:nvSpPr>
          <p:spPr>
            <a:xfrm rot="10800000">
              <a:off x="4014624" y="2207647"/>
              <a:ext cx="2183325" cy="1504600"/>
            </a:xfrm>
            <a:prstGeom prst="curvedLef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9" name="ZoneTexte 18">
              <a:extLst>
                <a:ext uri="{FF2B5EF4-FFF2-40B4-BE49-F238E27FC236}">
                  <a16:creationId xmlns:a16="http://schemas.microsoft.com/office/drawing/2014/main" id="{C7BF6A7A-93F4-4EE2-84E4-854932C85E8A}"/>
                </a:ext>
              </a:extLst>
            </p:cNvPr>
            <p:cNvSpPr txBox="1"/>
            <p:nvPr/>
          </p:nvSpPr>
          <p:spPr>
            <a:xfrm>
              <a:off x="2625218" y="-211519"/>
              <a:ext cx="9809203" cy="1855656"/>
            </a:xfrm>
            <a:prstGeom prst="rect">
              <a:avLst/>
            </a:prstGeom>
            <a:noFill/>
          </p:spPr>
          <p:txBody>
            <a:bodyPr wrap="square" rtlCol="0">
              <a:spAutoFit/>
            </a:bodyPr>
            <a:lstStyle/>
            <a:p>
              <a:pPr algn="ctr"/>
              <a:r>
                <a:rPr lang="en-US" sz="3200" b="1" dirty="0">
                  <a:solidFill>
                    <a:schemeClr val="tx2"/>
                  </a:solidFill>
                </a:rPr>
                <a:t>Interpersonal relation of DOMINANCE</a:t>
              </a:r>
            </a:p>
          </p:txBody>
        </p:sp>
      </p:grpSp>
      <p:sp>
        <p:nvSpPr>
          <p:cNvPr id="4" name="Titre 1">
            <a:extLst>
              <a:ext uri="{FF2B5EF4-FFF2-40B4-BE49-F238E27FC236}">
                <a16:creationId xmlns:a16="http://schemas.microsoft.com/office/drawing/2014/main" id="{7FDB7FBF-B27B-4554-BD0F-177F5E5C52F6}"/>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PROBLEMATIC</a:t>
            </a:r>
            <a:endParaRPr lang="en-US" sz="4000" dirty="0">
              <a:solidFill>
                <a:srgbClr val="FFC000"/>
              </a:solidFill>
            </a:endParaRPr>
          </a:p>
        </p:txBody>
      </p:sp>
      <p:sp>
        <p:nvSpPr>
          <p:cNvPr id="10" name="Shape 175">
            <a:extLst>
              <a:ext uri="{FF2B5EF4-FFF2-40B4-BE49-F238E27FC236}">
                <a16:creationId xmlns:a16="http://schemas.microsoft.com/office/drawing/2014/main" id="{97DB8251-3615-4F7B-82BD-D1FD1AA0364A}"/>
              </a:ext>
            </a:extLst>
          </p:cNvPr>
          <p:cNvSpPr/>
          <p:nvPr/>
        </p:nvSpPr>
        <p:spPr>
          <a:xfrm>
            <a:off x="9126522" y="1580842"/>
            <a:ext cx="2285332" cy="1797940"/>
          </a:xfrm>
          <a:prstGeom prst="cloudCallout">
            <a:avLst>
              <a:gd name="adj1" fmla="val -61393"/>
              <a:gd name="adj2" fmla="val 106127"/>
            </a:avLst>
          </a:prstGeom>
          <a:solidFill>
            <a:schemeClr val="accent3">
              <a:lumMod val="40000"/>
              <a:lumOff val="60000"/>
            </a:schemeClr>
          </a:solidFill>
          <a:ln w="12700" cap="flat" cmpd="sng">
            <a:solidFill>
              <a:schemeClr val="tx2">
                <a:lumMod val="75000"/>
              </a:schemeClr>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ea typeface="Calibri"/>
              <a:cs typeface="Calibri"/>
              <a:sym typeface="Calibri"/>
            </a:endParaRPr>
          </a:p>
        </p:txBody>
      </p:sp>
      <p:sp>
        <p:nvSpPr>
          <p:cNvPr id="11" name="Rectangle 10">
            <a:extLst>
              <a:ext uri="{FF2B5EF4-FFF2-40B4-BE49-F238E27FC236}">
                <a16:creationId xmlns:a16="http://schemas.microsoft.com/office/drawing/2014/main" id="{90306613-43D1-43E8-B0D6-824E4F82982C}"/>
              </a:ext>
            </a:extLst>
          </p:cNvPr>
          <p:cNvSpPr/>
          <p:nvPr/>
        </p:nvSpPr>
        <p:spPr>
          <a:xfrm>
            <a:off x="9095747" y="1464444"/>
            <a:ext cx="2710757" cy="1964556"/>
          </a:xfrm>
          <a:prstGeom prst="rect">
            <a:avLst/>
          </a:prstGeom>
          <a:solidFill>
            <a:schemeClr val="accent3">
              <a:lumMod val="40000"/>
              <a:lumOff val="60000"/>
            </a:schemeClr>
          </a:solidFill>
          <a:ln w="12700" cap="flat" cmpd="sng">
            <a:solidFill>
              <a:schemeClr val="tx2">
                <a:lumMod val="75000"/>
              </a:schemeClr>
            </a:solidFill>
            <a:prstDash val="solid"/>
            <a:miter lim="800000"/>
            <a:headEnd type="none" w="med" len="med"/>
            <a:tailEnd type="none" w="med" len="med"/>
          </a:ln>
        </p:spPr>
        <p:txBody>
          <a:bodyPr spcFirstLastPara="1" wrap="square" lIns="91425" tIns="45700" rIns="91425" bIns="45700" anchor="ctr" anchorCtr="0">
            <a:noAutofit/>
          </a:bodyPr>
          <a:lstStyle/>
          <a:p>
            <a:pPr algn="ctr"/>
            <a:endParaRPr lang="fr-FR" kern="0">
              <a:solidFill>
                <a:srgbClr val="FFFFFF"/>
              </a:solidFill>
              <a:cs typeface="Calibri"/>
            </a:endParaRPr>
          </a:p>
        </p:txBody>
      </p:sp>
      <p:sp>
        <p:nvSpPr>
          <p:cNvPr id="20" name="ZoneTexte 19">
            <a:extLst>
              <a:ext uri="{FF2B5EF4-FFF2-40B4-BE49-F238E27FC236}">
                <a16:creationId xmlns:a16="http://schemas.microsoft.com/office/drawing/2014/main" id="{C8E98A7B-CD6A-4721-8F2F-255D1B24D7EC}"/>
              </a:ext>
            </a:extLst>
          </p:cNvPr>
          <p:cNvSpPr txBox="1"/>
          <p:nvPr/>
        </p:nvSpPr>
        <p:spPr>
          <a:xfrm>
            <a:off x="9255099" y="1735836"/>
            <a:ext cx="2479701" cy="1569660"/>
          </a:xfrm>
          <a:prstGeom prst="rect">
            <a:avLst/>
          </a:prstGeom>
          <a:noFill/>
        </p:spPr>
        <p:txBody>
          <a:bodyPr wrap="square" rtlCol="0">
            <a:spAutoFit/>
          </a:bodyPr>
          <a:lstStyle/>
          <a:p>
            <a:pPr algn="ctr"/>
            <a:r>
              <a:rPr lang="fr-FR" sz="2400" b="1" dirty="0" err="1">
                <a:solidFill>
                  <a:schemeClr val="accent1">
                    <a:lumMod val="50000"/>
                  </a:schemeClr>
                </a:solidFill>
              </a:rPr>
              <a:t>Decisional</a:t>
            </a:r>
            <a:r>
              <a:rPr lang="fr-FR" sz="2400" b="1" dirty="0">
                <a:solidFill>
                  <a:schemeClr val="accent1">
                    <a:lumMod val="50000"/>
                  </a:schemeClr>
                </a:solidFill>
              </a:rPr>
              <a:t> model </a:t>
            </a:r>
            <a:r>
              <a:rPr lang="fr-FR" sz="2400" b="1" dirty="0" err="1">
                <a:solidFill>
                  <a:schemeClr val="accent1">
                    <a:lumMod val="50000"/>
                  </a:schemeClr>
                </a:solidFill>
              </a:rPr>
              <a:t>based</a:t>
            </a:r>
            <a:r>
              <a:rPr lang="fr-FR" sz="2400" b="1" dirty="0">
                <a:solidFill>
                  <a:schemeClr val="accent1">
                    <a:lumMod val="50000"/>
                  </a:schemeClr>
                </a:solidFill>
              </a:rPr>
              <a:t> on </a:t>
            </a:r>
            <a:r>
              <a:rPr lang="fr-FR" sz="2400" b="1" dirty="0" err="1">
                <a:solidFill>
                  <a:schemeClr val="accent1">
                    <a:lumMod val="50000"/>
                  </a:schemeClr>
                </a:solidFill>
              </a:rPr>
              <a:t>behaviors</a:t>
            </a:r>
            <a:r>
              <a:rPr lang="fr-FR" sz="2400" b="1" dirty="0">
                <a:solidFill>
                  <a:schemeClr val="accent1">
                    <a:lumMod val="50000"/>
                  </a:schemeClr>
                </a:solidFill>
              </a:rPr>
              <a:t> of dominance</a:t>
            </a:r>
          </a:p>
        </p:txBody>
      </p:sp>
    </p:spTree>
    <p:extLst>
      <p:ext uri="{BB962C8B-B14F-4D97-AF65-F5344CB8AC3E}">
        <p14:creationId xmlns:p14="http://schemas.microsoft.com/office/powerpoint/2010/main" val="313322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6537477D-8C31-4CD2-971F-85829D6F4AC7}"/>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agent/human study</a:t>
            </a:r>
            <a:endParaRPr lang="fr-FR" sz="3200" b="1" cap="all" dirty="0">
              <a:solidFill>
                <a:srgbClr val="2F3A46"/>
              </a:solidFill>
              <a:latin typeface="Open Sans" panose="020B0606030504020204" pitchFamily="34" charset="0"/>
            </a:endParaRPr>
          </a:p>
        </p:txBody>
      </p:sp>
      <p:pic>
        <p:nvPicPr>
          <p:cNvPr id="6" name="Image 5">
            <a:extLst>
              <a:ext uri="{FF2B5EF4-FFF2-40B4-BE49-F238E27FC236}">
                <a16:creationId xmlns:a16="http://schemas.microsoft.com/office/drawing/2014/main" id="{EAAA7B7F-9F46-4395-8BC4-778A4A1669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371" y="1293533"/>
            <a:ext cx="9602703" cy="5401521"/>
          </a:xfrm>
          <a:prstGeom prst="rect">
            <a:avLst/>
          </a:prstGeom>
        </p:spPr>
      </p:pic>
    </p:spTree>
    <p:extLst>
      <p:ext uri="{BB962C8B-B14F-4D97-AF65-F5344CB8AC3E}">
        <p14:creationId xmlns:p14="http://schemas.microsoft.com/office/powerpoint/2010/main" val="27466052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6537477D-8C31-4CD2-971F-85829D6F4AC7}"/>
              </a:ext>
            </a:extLst>
          </p:cNvPr>
          <p:cNvSpPr txBox="1">
            <a:spLocks/>
          </p:cNvSpPr>
          <p:nvPr/>
        </p:nvSpPr>
        <p:spPr>
          <a:xfrm>
            <a:off x="346276" y="205142"/>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dirty="0">
                <a:solidFill>
                  <a:schemeClr val="accent4"/>
                </a:solidFill>
                <a:latin typeface="Open Sans" panose="020B0606030504020204" pitchFamily="34" charset="0"/>
              </a:rPr>
              <a:t>Mental model: </a:t>
            </a:r>
            <a:r>
              <a:rPr lang="en-US" sz="3200" b="1" cap="all" dirty="0">
                <a:solidFill>
                  <a:srgbClr val="002060"/>
                </a:solidFill>
                <a:latin typeface="Open Sans" panose="020B0606030504020204" pitchFamily="34" charset="0"/>
              </a:rPr>
              <a:t>agent/human study</a:t>
            </a:r>
            <a:endParaRPr lang="fr-FR" sz="3200" b="1" cap="all" dirty="0">
              <a:solidFill>
                <a:srgbClr val="2F3A46"/>
              </a:solidFill>
              <a:latin typeface="Open Sans" panose="020B0606030504020204" pitchFamily="34" charset="0"/>
            </a:endParaRPr>
          </a:p>
        </p:txBody>
      </p:sp>
      <p:grpSp>
        <p:nvGrpSpPr>
          <p:cNvPr id="61" name="Group 70">
            <a:extLst>
              <a:ext uri="{FF2B5EF4-FFF2-40B4-BE49-F238E27FC236}">
                <a16:creationId xmlns:a16="http://schemas.microsoft.com/office/drawing/2014/main" id="{34A230B3-B355-4DAE-9BE6-A22DE393DCAE}"/>
              </a:ext>
            </a:extLst>
          </p:cNvPr>
          <p:cNvGrpSpPr/>
          <p:nvPr/>
        </p:nvGrpSpPr>
        <p:grpSpPr>
          <a:xfrm>
            <a:off x="7996911" y="3791044"/>
            <a:ext cx="3870955" cy="1721667"/>
            <a:chOff x="8921977" y="984542"/>
            <a:chExt cx="2937088" cy="2295555"/>
          </a:xfrm>
        </p:grpSpPr>
        <p:sp>
          <p:nvSpPr>
            <p:cNvPr id="62" name="TextBox 71">
              <a:extLst>
                <a:ext uri="{FF2B5EF4-FFF2-40B4-BE49-F238E27FC236}">
                  <a16:creationId xmlns:a16="http://schemas.microsoft.com/office/drawing/2014/main" id="{84BBD3D3-D29C-471F-87FC-9A3751E85D44}"/>
                </a:ext>
              </a:extLst>
            </p:cNvPr>
            <p:cNvSpPr txBox="1"/>
            <p:nvPr/>
          </p:nvSpPr>
          <p:spPr>
            <a:xfrm>
              <a:off x="8921977" y="984542"/>
              <a:ext cx="2937088" cy="943847"/>
            </a:xfrm>
            <a:prstGeom prst="rect">
              <a:avLst/>
            </a:prstGeom>
            <a:noFill/>
          </p:spPr>
          <p:txBody>
            <a:bodyPr wrap="square" lIns="0" rIns="0" rtlCol="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all" spc="0" normalizeH="0" baseline="0" noProof="0" dirty="0">
                  <a:ln>
                    <a:noFill/>
                  </a:ln>
                  <a:solidFill>
                    <a:schemeClr val="accent4"/>
                  </a:solidFill>
                  <a:effectLst/>
                  <a:uLnTx/>
                  <a:uFillTx/>
                </a:rPr>
                <a:t>Simulation of interpersonal relation</a:t>
              </a:r>
            </a:p>
          </p:txBody>
        </p:sp>
        <p:sp>
          <p:nvSpPr>
            <p:cNvPr id="63" name="TextBox 88">
              <a:extLst>
                <a:ext uri="{FF2B5EF4-FFF2-40B4-BE49-F238E27FC236}">
                  <a16:creationId xmlns:a16="http://schemas.microsoft.com/office/drawing/2014/main" id="{C9A1BA56-E169-4D4D-9060-3D5E095146A6}"/>
                </a:ext>
              </a:extLst>
            </p:cNvPr>
            <p:cNvSpPr txBox="1"/>
            <p:nvPr/>
          </p:nvSpPr>
          <p:spPr>
            <a:xfrm>
              <a:off x="8929772" y="1925880"/>
              <a:ext cx="2929293" cy="1354217"/>
            </a:xfrm>
            <a:prstGeom prst="rect">
              <a:avLst/>
            </a:prstGeom>
            <a:noFill/>
          </p:spPr>
          <p:txBody>
            <a:bodyPr wrap="square" lIns="0" rIns="0" rtlCol="0" anchor="t">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lumMod val="65000"/>
                      <a:lumOff val="35000"/>
                    </a:prstClr>
                  </a:solidFill>
                  <a:effectLst/>
                  <a:uLnTx/>
                  <a:uFillTx/>
                </a:rPr>
                <a:t>Adapt the behaviors of the agent in order to simulate an interpersonal relation</a:t>
              </a:r>
            </a:p>
          </p:txBody>
        </p:sp>
      </p:grpSp>
      <p:grpSp>
        <p:nvGrpSpPr>
          <p:cNvPr id="79" name="Group 2">
            <a:extLst>
              <a:ext uri="{FF2B5EF4-FFF2-40B4-BE49-F238E27FC236}">
                <a16:creationId xmlns:a16="http://schemas.microsoft.com/office/drawing/2014/main" id="{EAAF25F3-B385-4007-BF8A-0685461D8D00}"/>
              </a:ext>
            </a:extLst>
          </p:cNvPr>
          <p:cNvGrpSpPr/>
          <p:nvPr/>
        </p:nvGrpSpPr>
        <p:grpSpPr>
          <a:xfrm rot="8054720">
            <a:off x="4035856" y="2260089"/>
            <a:ext cx="2018088" cy="2436830"/>
            <a:chOff x="2609392" y="2269628"/>
            <a:chExt cx="2136872" cy="2555307"/>
          </a:xfrm>
        </p:grpSpPr>
        <p:sp>
          <p:nvSpPr>
            <p:cNvPr id="80" name="Freeform: Shape 26">
              <a:extLst>
                <a:ext uri="{FF2B5EF4-FFF2-40B4-BE49-F238E27FC236}">
                  <a16:creationId xmlns:a16="http://schemas.microsoft.com/office/drawing/2014/main" id="{171BB6A1-71F9-41C2-A887-8271DF54E6A5}"/>
                </a:ext>
              </a:extLst>
            </p:cNvPr>
            <p:cNvSpPr/>
            <p:nvPr/>
          </p:nvSpPr>
          <p:spPr>
            <a:xfrm rot="2700000">
              <a:off x="2667645" y="2698394"/>
              <a:ext cx="2078618" cy="2078620"/>
            </a:xfrm>
            <a:custGeom>
              <a:avLst/>
              <a:gdLst>
                <a:gd name="connsiteX0" fmla="*/ 97 w 2475451"/>
                <a:gd name="connsiteY0" fmla="*/ 0 h 2475452"/>
                <a:gd name="connsiteX1" fmla="*/ 906774 w 2475451"/>
                <a:gd name="connsiteY1" fmla="*/ 0 h 2475452"/>
                <a:gd name="connsiteX2" fmla="*/ 906774 w 2475451"/>
                <a:gd name="connsiteY2" fmla="*/ 98 h 2475452"/>
                <a:gd name="connsiteX3" fmla="*/ 1848615 w 2475451"/>
                <a:gd name="connsiteY3" fmla="*/ 98 h 2475452"/>
                <a:gd name="connsiteX4" fmla="*/ 1848615 w 2475451"/>
                <a:gd name="connsiteY4" fmla="*/ 906775 h 2475452"/>
                <a:gd name="connsiteX5" fmla="*/ 1551107 w 2475451"/>
                <a:gd name="connsiteY5" fmla="*/ 906775 h 2475452"/>
                <a:gd name="connsiteX6" fmla="*/ 2475451 w 2475451"/>
                <a:gd name="connsiteY6" fmla="*/ 1831119 h 2475452"/>
                <a:gd name="connsiteX7" fmla="*/ 1831117 w 2475451"/>
                <a:gd name="connsiteY7" fmla="*/ 2475452 h 2475452"/>
                <a:gd name="connsiteX8" fmla="*/ 906774 w 2475451"/>
                <a:gd name="connsiteY8" fmla="*/ 1551109 h 2475452"/>
                <a:gd name="connsiteX9" fmla="*/ 906774 w 2475451"/>
                <a:gd name="connsiteY9" fmla="*/ 1848615 h 2475452"/>
                <a:gd name="connsiteX10" fmla="*/ 97 w 2475451"/>
                <a:gd name="connsiteY10" fmla="*/ 1848615 h 2475452"/>
                <a:gd name="connsiteX11" fmla="*/ 97 w 2475451"/>
                <a:gd name="connsiteY11" fmla="*/ 906775 h 2475452"/>
                <a:gd name="connsiteX12" fmla="*/ 0 w 2475451"/>
                <a:gd name="connsiteY12" fmla="*/ 906775 h 2475452"/>
                <a:gd name="connsiteX13" fmla="*/ 0 w 2475451"/>
                <a:gd name="connsiteY13" fmla="*/ 98 h 2475452"/>
                <a:gd name="connsiteX14" fmla="*/ 97 w 2475451"/>
                <a:gd name="connsiteY14" fmla="*/ 98 h 2475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5451" h="2475452">
                  <a:moveTo>
                    <a:pt x="97" y="0"/>
                  </a:moveTo>
                  <a:lnTo>
                    <a:pt x="906774" y="0"/>
                  </a:lnTo>
                  <a:lnTo>
                    <a:pt x="906774" y="98"/>
                  </a:lnTo>
                  <a:lnTo>
                    <a:pt x="1848615" y="98"/>
                  </a:lnTo>
                  <a:lnTo>
                    <a:pt x="1848615" y="906775"/>
                  </a:lnTo>
                  <a:lnTo>
                    <a:pt x="1551107" y="906775"/>
                  </a:lnTo>
                  <a:lnTo>
                    <a:pt x="2475451" y="1831119"/>
                  </a:lnTo>
                  <a:lnTo>
                    <a:pt x="1831117" y="2475452"/>
                  </a:lnTo>
                  <a:lnTo>
                    <a:pt x="906774" y="1551109"/>
                  </a:lnTo>
                  <a:lnTo>
                    <a:pt x="906774" y="1848615"/>
                  </a:lnTo>
                  <a:lnTo>
                    <a:pt x="97" y="1848615"/>
                  </a:lnTo>
                  <a:lnTo>
                    <a:pt x="97" y="906775"/>
                  </a:lnTo>
                  <a:lnTo>
                    <a:pt x="0" y="906775"/>
                  </a:lnTo>
                  <a:lnTo>
                    <a:pt x="0" y="98"/>
                  </a:lnTo>
                  <a:lnTo>
                    <a:pt x="97" y="98"/>
                  </a:lnTo>
                  <a:close/>
                </a:path>
              </a:pathLst>
            </a:custGeom>
            <a:solidFill>
              <a:srgbClr val="00A891"/>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 name="Freeform: Shape 28">
              <a:extLst>
                <a:ext uri="{FF2B5EF4-FFF2-40B4-BE49-F238E27FC236}">
                  <a16:creationId xmlns:a16="http://schemas.microsoft.com/office/drawing/2014/main" id="{ED06A4DF-9DEE-4E21-94EE-D16EF8A5D9FE}"/>
                </a:ext>
              </a:extLst>
            </p:cNvPr>
            <p:cNvSpPr/>
            <p:nvPr/>
          </p:nvSpPr>
          <p:spPr>
            <a:xfrm>
              <a:off x="2609392" y="2269628"/>
              <a:ext cx="1095833" cy="2555307"/>
            </a:xfrm>
            <a:custGeom>
              <a:avLst/>
              <a:gdLst>
                <a:gd name="connsiteX0" fmla="*/ 1095833 w 1095833"/>
                <a:gd name="connsiteY0" fmla="*/ 0 h 2555307"/>
                <a:gd name="connsiteX1" fmla="*/ 1095833 w 1095833"/>
                <a:gd name="connsiteY1" fmla="*/ 2555307 h 2555307"/>
                <a:gd name="connsiteX2" fmla="*/ 714987 w 1095833"/>
                <a:gd name="connsiteY2" fmla="*/ 2555307 h 2555307"/>
                <a:gd name="connsiteX3" fmla="*/ 714987 w 1095833"/>
                <a:gd name="connsiteY3" fmla="*/ 1457645 h 2555307"/>
                <a:gd name="connsiteX4" fmla="*/ 538342 w 1095833"/>
                <a:gd name="connsiteY4" fmla="*/ 1634290 h 2555307"/>
                <a:gd name="connsiteX5" fmla="*/ 0 w 1095833"/>
                <a:gd name="connsiteY5" fmla="*/ 1095948 h 2555307"/>
                <a:gd name="connsiteX6" fmla="*/ 559220 w 1095833"/>
                <a:gd name="connsiteY6" fmla="*/ 536728 h 2555307"/>
                <a:gd name="connsiteX7" fmla="*/ 559163 w 1095833"/>
                <a:gd name="connsiteY7" fmla="*/ 536671 h 255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5833" h="2555307">
                  <a:moveTo>
                    <a:pt x="1095833" y="0"/>
                  </a:moveTo>
                  <a:lnTo>
                    <a:pt x="1095833" y="2555307"/>
                  </a:lnTo>
                  <a:lnTo>
                    <a:pt x="714987" y="2555307"/>
                  </a:lnTo>
                  <a:lnTo>
                    <a:pt x="714987" y="1457645"/>
                  </a:lnTo>
                  <a:lnTo>
                    <a:pt x="538342" y="1634290"/>
                  </a:lnTo>
                  <a:lnTo>
                    <a:pt x="0" y="1095948"/>
                  </a:lnTo>
                  <a:lnTo>
                    <a:pt x="559220" y="536728"/>
                  </a:lnTo>
                  <a:lnTo>
                    <a:pt x="559163" y="536671"/>
                  </a:lnTo>
                  <a:close/>
                </a:path>
              </a:pathLst>
            </a:custGeom>
            <a:solidFill>
              <a:sysClr val="windowText" lastClr="000000">
                <a:alpha val="1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2" name="Group 3">
            <a:extLst>
              <a:ext uri="{FF2B5EF4-FFF2-40B4-BE49-F238E27FC236}">
                <a16:creationId xmlns:a16="http://schemas.microsoft.com/office/drawing/2014/main" id="{21D26646-8F98-4815-810A-48F761C498F8}"/>
              </a:ext>
            </a:extLst>
          </p:cNvPr>
          <p:cNvGrpSpPr/>
          <p:nvPr/>
        </p:nvGrpSpPr>
        <p:grpSpPr>
          <a:xfrm rot="8054720">
            <a:off x="5824199" y="2506695"/>
            <a:ext cx="2012639" cy="2436830"/>
            <a:chOff x="4397735" y="2516234"/>
            <a:chExt cx="2131102" cy="2555307"/>
          </a:xfrm>
          <a:solidFill>
            <a:schemeClr val="accent4"/>
          </a:solidFill>
        </p:grpSpPr>
        <p:sp>
          <p:nvSpPr>
            <p:cNvPr id="83" name="Freeform: Shape 27">
              <a:extLst>
                <a:ext uri="{FF2B5EF4-FFF2-40B4-BE49-F238E27FC236}">
                  <a16:creationId xmlns:a16="http://schemas.microsoft.com/office/drawing/2014/main" id="{578BCD62-6C4F-4028-84F5-0E1ED674A616}"/>
                </a:ext>
              </a:extLst>
            </p:cNvPr>
            <p:cNvSpPr/>
            <p:nvPr/>
          </p:nvSpPr>
          <p:spPr>
            <a:xfrm rot="13500000">
              <a:off x="4397736" y="2562427"/>
              <a:ext cx="2078618" cy="2078619"/>
            </a:xfrm>
            <a:custGeom>
              <a:avLst/>
              <a:gdLst>
                <a:gd name="connsiteX0" fmla="*/ 97 w 2475451"/>
                <a:gd name="connsiteY0" fmla="*/ 0 h 2475452"/>
                <a:gd name="connsiteX1" fmla="*/ 906774 w 2475451"/>
                <a:gd name="connsiteY1" fmla="*/ 0 h 2475452"/>
                <a:gd name="connsiteX2" fmla="*/ 906774 w 2475451"/>
                <a:gd name="connsiteY2" fmla="*/ 98 h 2475452"/>
                <a:gd name="connsiteX3" fmla="*/ 1848615 w 2475451"/>
                <a:gd name="connsiteY3" fmla="*/ 98 h 2475452"/>
                <a:gd name="connsiteX4" fmla="*/ 1848615 w 2475451"/>
                <a:gd name="connsiteY4" fmla="*/ 906775 h 2475452"/>
                <a:gd name="connsiteX5" fmla="*/ 1551107 w 2475451"/>
                <a:gd name="connsiteY5" fmla="*/ 906775 h 2475452"/>
                <a:gd name="connsiteX6" fmla="*/ 2475451 w 2475451"/>
                <a:gd name="connsiteY6" fmla="*/ 1831119 h 2475452"/>
                <a:gd name="connsiteX7" fmla="*/ 1831117 w 2475451"/>
                <a:gd name="connsiteY7" fmla="*/ 2475452 h 2475452"/>
                <a:gd name="connsiteX8" fmla="*/ 906774 w 2475451"/>
                <a:gd name="connsiteY8" fmla="*/ 1551109 h 2475452"/>
                <a:gd name="connsiteX9" fmla="*/ 906774 w 2475451"/>
                <a:gd name="connsiteY9" fmla="*/ 1848615 h 2475452"/>
                <a:gd name="connsiteX10" fmla="*/ 97 w 2475451"/>
                <a:gd name="connsiteY10" fmla="*/ 1848615 h 2475452"/>
                <a:gd name="connsiteX11" fmla="*/ 97 w 2475451"/>
                <a:gd name="connsiteY11" fmla="*/ 906775 h 2475452"/>
                <a:gd name="connsiteX12" fmla="*/ 0 w 2475451"/>
                <a:gd name="connsiteY12" fmla="*/ 906775 h 2475452"/>
                <a:gd name="connsiteX13" fmla="*/ 0 w 2475451"/>
                <a:gd name="connsiteY13" fmla="*/ 98 h 2475452"/>
                <a:gd name="connsiteX14" fmla="*/ 97 w 2475451"/>
                <a:gd name="connsiteY14" fmla="*/ 98 h 2475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5451" h="2475452">
                  <a:moveTo>
                    <a:pt x="97" y="0"/>
                  </a:moveTo>
                  <a:lnTo>
                    <a:pt x="906774" y="0"/>
                  </a:lnTo>
                  <a:lnTo>
                    <a:pt x="906774" y="98"/>
                  </a:lnTo>
                  <a:lnTo>
                    <a:pt x="1848615" y="98"/>
                  </a:lnTo>
                  <a:lnTo>
                    <a:pt x="1848615" y="906775"/>
                  </a:lnTo>
                  <a:lnTo>
                    <a:pt x="1551107" y="906775"/>
                  </a:lnTo>
                  <a:lnTo>
                    <a:pt x="2475451" y="1831119"/>
                  </a:lnTo>
                  <a:lnTo>
                    <a:pt x="1831117" y="2475452"/>
                  </a:lnTo>
                  <a:lnTo>
                    <a:pt x="906774" y="1551109"/>
                  </a:lnTo>
                  <a:lnTo>
                    <a:pt x="906774" y="1848615"/>
                  </a:lnTo>
                  <a:lnTo>
                    <a:pt x="97" y="1848615"/>
                  </a:lnTo>
                  <a:lnTo>
                    <a:pt x="97" y="906775"/>
                  </a:lnTo>
                  <a:lnTo>
                    <a:pt x="0" y="906775"/>
                  </a:lnTo>
                  <a:lnTo>
                    <a:pt x="0" y="98"/>
                  </a:lnTo>
                  <a:lnTo>
                    <a:pt x="97" y="98"/>
                  </a:lnTo>
                  <a:close/>
                </a:path>
              </a:pathLst>
            </a:custGeom>
            <a:grp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 name="Freeform: Shape 31">
              <a:extLst>
                <a:ext uri="{FF2B5EF4-FFF2-40B4-BE49-F238E27FC236}">
                  <a16:creationId xmlns:a16="http://schemas.microsoft.com/office/drawing/2014/main" id="{C50AE6BE-55D3-482A-9F3B-A005CDCE1072}"/>
                </a:ext>
              </a:extLst>
            </p:cNvPr>
            <p:cNvSpPr/>
            <p:nvPr/>
          </p:nvSpPr>
          <p:spPr>
            <a:xfrm rot="10800000">
              <a:off x="5433004" y="2516234"/>
              <a:ext cx="1095833" cy="2555307"/>
            </a:xfrm>
            <a:custGeom>
              <a:avLst/>
              <a:gdLst>
                <a:gd name="connsiteX0" fmla="*/ 1095833 w 1095833"/>
                <a:gd name="connsiteY0" fmla="*/ 0 h 2555307"/>
                <a:gd name="connsiteX1" fmla="*/ 1095833 w 1095833"/>
                <a:gd name="connsiteY1" fmla="*/ 2555307 h 2555307"/>
                <a:gd name="connsiteX2" fmla="*/ 714987 w 1095833"/>
                <a:gd name="connsiteY2" fmla="*/ 2555307 h 2555307"/>
                <a:gd name="connsiteX3" fmla="*/ 714987 w 1095833"/>
                <a:gd name="connsiteY3" fmla="*/ 1457645 h 2555307"/>
                <a:gd name="connsiteX4" fmla="*/ 538342 w 1095833"/>
                <a:gd name="connsiteY4" fmla="*/ 1634290 h 2555307"/>
                <a:gd name="connsiteX5" fmla="*/ 0 w 1095833"/>
                <a:gd name="connsiteY5" fmla="*/ 1095948 h 2555307"/>
                <a:gd name="connsiteX6" fmla="*/ 559220 w 1095833"/>
                <a:gd name="connsiteY6" fmla="*/ 536728 h 2555307"/>
                <a:gd name="connsiteX7" fmla="*/ 559163 w 1095833"/>
                <a:gd name="connsiteY7" fmla="*/ 536671 h 255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5833" h="2555307">
                  <a:moveTo>
                    <a:pt x="1095833" y="0"/>
                  </a:moveTo>
                  <a:lnTo>
                    <a:pt x="1095833" y="2555307"/>
                  </a:lnTo>
                  <a:lnTo>
                    <a:pt x="714987" y="2555307"/>
                  </a:lnTo>
                  <a:lnTo>
                    <a:pt x="714987" y="1457645"/>
                  </a:lnTo>
                  <a:lnTo>
                    <a:pt x="538342" y="1634290"/>
                  </a:lnTo>
                  <a:lnTo>
                    <a:pt x="0" y="1095948"/>
                  </a:lnTo>
                  <a:lnTo>
                    <a:pt x="559220" y="536728"/>
                  </a:lnTo>
                  <a:lnTo>
                    <a:pt x="559163" y="536671"/>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85" name="TextBox 29">
            <a:extLst>
              <a:ext uri="{FF2B5EF4-FFF2-40B4-BE49-F238E27FC236}">
                <a16:creationId xmlns:a16="http://schemas.microsoft.com/office/drawing/2014/main" id="{E6AD87C5-B955-4B52-AD1D-EDE4FCE3DC4F}"/>
              </a:ext>
            </a:extLst>
          </p:cNvPr>
          <p:cNvSpPr txBox="1"/>
          <p:nvPr/>
        </p:nvSpPr>
        <p:spPr>
          <a:xfrm>
            <a:off x="4964081" y="2712625"/>
            <a:ext cx="184731" cy="715581"/>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05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endParaRPr>
          </a:p>
        </p:txBody>
      </p:sp>
      <p:sp>
        <p:nvSpPr>
          <p:cNvPr id="86" name="TextBox 30">
            <a:extLst>
              <a:ext uri="{FF2B5EF4-FFF2-40B4-BE49-F238E27FC236}">
                <a16:creationId xmlns:a16="http://schemas.microsoft.com/office/drawing/2014/main" id="{813D2DCF-1C79-465E-AEDB-9AD5474BBCF1}"/>
              </a:ext>
            </a:extLst>
          </p:cNvPr>
          <p:cNvSpPr txBox="1"/>
          <p:nvPr/>
        </p:nvSpPr>
        <p:spPr>
          <a:xfrm>
            <a:off x="6693095" y="3683291"/>
            <a:ext cx="184731" cy="646331"/>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endParaRPr>
          </a:p>
        </p:txBody>
      </p:sp>
      <p:pic>
        <p:nvPicPr>
          <p:cNvPr id="87" name="Graphic 6" descr="Bullseye">
            <a:extLst>
              <a:ext uri="{FF2B5EF4-FFF2-40B4-BE49-F238E27FC236}">
                <a16:creationId xmlns:a16="http://schemas.microsoft.com/office/drawing/2014/main" id="{74E171DF-9542-4C89-948D-A1F2473F44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12291" y="3990499"/>
            <a:ext cx="563721" cy="563721"/>
          </a:xfrm>
          <a:prstGeom prst="rect">
            <a:avLst/>
          </a:prstGeom>
        </p:spPr>
      </p:pic>
      <p:pic>
        <p:nvPicPr>
          <p:cNvPr id="88" name="Graphic 8" descr="Magnifying glass">
            <a:extLst>
              <a:ext uri="{FF2B5EF4-FFF2-40B4-BE49-F238E27FC236}">
                <a16:creationId xmlns:a16="http://schemas.microsoft.com/office/drawing/2014/main" id="{1FD19187-C90C-45EE-AA0B-530652A969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24540" y="2627525"/>
            <a:ext cx="563721" cy="563721"/>
          </a:xfrm>
          <a:prstGeom prst="rect">
            <a:avLst/>
          </a:prstGeom>
        </p:spPr>
      </p:pic>
      <p:grpSp>
        <p:nvGrpSpPr>
          <p:cNvPr id="89" name="Group 101">
            <a:extLst>
              <a:ext uri="{FF2B5EF4-FFF2-40B4-BE49-F238E27FC236}">
                <a16:creationId xmlns:a16="http://schemas.microsoft.com/office/drawing/2014/main" id="{E4810825-FD89-4771-A0CD-41087D3AC0C6}"/>
              </a:ext>
            </a:extLst>
          </p:cNvPr>
          <p:cNvGrpSpPr/>
          <p:nvPr/>
        </p:nvGrpSpPr>
        <p:grpSpPr>
          <a:xfrm>
            <a:off x="287223" y="2515653"/>
            <a:ext cx="3656268" cy="2029443"/>
            <a:chOff x="332936" y="2145583"/>
            <a:chExt cx="2937088" cy="2705927"/>
          </a:xfrm>
        </p:grpSpPr>
        <p:sp>
          <p:nvSpPr>
            <p:cNvPr id="90" name="TextBox 102">
              <a:extLst>
                <a:ext uri="{FF2B5EF4-FFF2-40B4-BE49-F238E27FC236}">
                  <a16:creationId xmlns:a16="http://schemas.microsoft.com/office/drawing/2014/main" id="{569C3537-B0E3-476A-8745-92F71F88DD83}"/>
                </a:ext>
              </a:extLst>
            </p:cNvPr>
            <p:cNvSpPr txBox="1"/>
            <p:nvPr/>
          </p:nvSpPr>
          <p:spPr>
            <a:xfrm>
              <a:off x="332936" y="2145583"/>
              <a:ext cx="2937088" cy="943847"/>
            </a:xfrm>
            <a:prstGeom prst="rect">
              <a:avLst/>
            </a:prstGeom>
            <a:noFill/>
          </p:spPr>
          <p:txBody>
            <a:bodyPr wrap="square" lIns="0" rIns="0" rtlCol="0" anchor="b">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all" spc="0" normalizeH="0" baseline="0" noProof="0" dirty="0">
                  <a:ln>
                    <a:noFill/>
                  </a:ln>
                  <a:solidFill>
                    <a:srgbClr val="00A891"/>
                  </a:solidFill>
                  <a:effectLst/>
                  <a:uLnTx/>
                  <a:uFillTx/>
                </a:rPr>
                <a:t>Behaviors of dominance</a:t>
              </a:r>
            </a:p>
          </p:txBody>
        </p:sp>
        <p:sp>
          <p:nvSpPr>
            <p:cNvPr id="91" name="TextBox 103">
              <a:extLst>
                <a:ext uri="{FF2B5EF4-FFF2-40B4-BE49-F238E27FC236}">
                  <a16:creationId xmlns:a16="http://schemas.microsoft.com/office/drawing/2014/main" id="{8FF73A52-AFD2-447F-948E-8F103ADE1189}"/>
                </a:ext>
              </a:extLst>
            </p:cNvPr>
            <p:cNvSpPr txBox="1"/>
            <p:nvPr/>
          </p:nvSpPr>
          <p:spPr>
            <a:xfrm>
              <a:off x="340731" y="3086923"/>
              <a:ext cx="2929293" cy="1764587"/>
            </a:xfrm>
            <a:prstGeom prst="rect">
              <a:avLst/>
            </a:prstGeom>
            <a:noFill/>
          </p:spPr>
          <p:txBody>
            <a:bodyPr wrap="square" lIns="0" rIns="0" rtlCol="0" anchor="t">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lumMod val="65000"/>
                      <a:lumOff val="35000"/>
                    </a:prstClr>
                  </a:solidFill>
                  <a:effectLst/>
                  <a:uLnTx/>
                  <a:uFillTx/>
                </a:rPr>
                <a:t>Behaviors of dominance correctly perceived in agent/agent and human/agent interaction</a:t>
              </a:r>
            </a:p>
          </p:txBody>
        </p:sp>
      </p:grpSp>
      <p:pic>
        <p:nvPicPr>
          <p:cNvPr id="1026" name="Picture 2" descr="https://scontent-cdg2-1.xx.fbcdn.net/v/t1.15752-9/43060757_468880303624333_2460269529003982848_n.png?_nc_cat=108&amp;oh=4b483d47ae48adb057bb931d3d5352f0&amp;oe=5C53CDE5">
            <a:extLst>
              <a:ext uri="{FF2B5EF4-FFF2-40B4-BE49-F238E27FC236}">
                <a16:creationId xmlns:a16="http://schemas.microsoft.com/office/drawing/2014/main" id="{E2E68D43-208A-4EFE-9038-1E1B83D93CFD}"/>
              </a:ext>
            </a:extLst>
          </p:cNvPr>
          <p:cNvPicPr>
            <a:picLocks noChangeAspect="1" noChangeArrowheads="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97790" y="5246421"/>
            <a:ext cx="787061" cy="787061"/>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E205AC5A-7954-4A86-B41B-A716C2A33F5C}"/>
              </a:ext>
            </a:extLst>
          </p:cNvPr>
          <p:cNvSpPr txBox="1"/>
          <p:nvPr/>
        </p:nvSpPr>
        <p:spPr>
          <a:xfrm>
            <a:off x="2188802" y="5767192"/>
            <a:ext cx="6846695" cy="892552"/>
          </a:xfrm>
          <a:prstGeom prst="rect">
            <a:avLst/>
          </a:prstGeom>
          <a:noFill/>
        </p:spPr>
        <p:txBody>
          <a:bodyPr wrap="square" rtlCol="0">
            <a:spAutoFit/>
          </a:bodyPr>
          <a:lstStyle/>
          <a:p>
            <a:pPr algn="ctr"/>
            <a:r>
              <a:rPr lang="fr-FR" sz="2600" b="1" dirty="0">
                <a:solidFill>
                  <a:schemeClr val="tx2"/>
                </a:solidFill>
              </a:rPr>
              <a:t>CAN WE SIMULATE THE USER’S BEHAVIORS USING THE AGENT MENTAL MODEL </a:t>
            </a:r>
          </a:p>
        </p:txBody>
      </p:sp>
    </p:spTree>
    <p:extLst>
      <p:ext uri="{BB962C8B-B14F-4D97-AF65-F5344CB8AC3E}">
        <p14:creationId xmlns:p14="http://schemas.microsoft.com/office/powerpoint/2010/main" val="28861349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hape 163">
            <a:extLst>
              <a:ext uri="{FF2B5EF4-FFF2-40B4-BE49-F238E27FC236}">
                <a16:creationId xmlns:a16="http://schemas.microsoft.com/office/drawing/2014/main" id="{8EB08E9C-F5FD-43F9-B6AD-4E35DF9F6757}"/>
              </a:ext>
            </a:extLst>
          </p:cNvPr>
          <p:cNvCxnSpPr>
            <a:cxnSpLocks/>
          </p:cNvCxnSpPr>
          <p:nvPr/>
        </p:nvCxnSpPr>
        <p:spPr>
          <a:xfrm>
            <a:off x="7881563" y="5714420"/>
            <a:ext cx="2704954" cy="0"/>
          </a:xfrm>
          <a:prstGeom prst="straightConnector1">
            <a:avLst/>
          </a:prstGeom>
          <a:noFill/>
          <a:ln w="9525" cap="flat" cmpd="sng">
            <a:solidFill>
              <a:srgbClr val="44546A"/>
            </a:solidFill>
            <a:prstDash val="solid"/>
            <a:round/>
            <a:headEnd type="none" w="lg" len="lg"/>
            <a:tailEnd type="triangle" w="lg" len="lg"/>
          </a:ln>
        </p:spPr>
      </p:cxnSp>
      <p:sp>
        <p:nvSpPr>
          <p:cNvPr id="54" name="Shape 164">
            <a:extLst>
              <a:ext uri="{FF2B5EF4-FFF2-40B4-BE49-F238E27FC236}">
                <a16:creationId xmlns:a16="http://schemas.microsoft.com/office/drawing/2014/main" id="{12048250-41A8-4A20-9DE8-E998120E0253}"/>
              </a:ext>
            </a:extLst>
          </p:cNvPr>
          <p:cNvSpPr/>
          <p:nvPr/>
        </p:nvSpPr>
        <p:spPr>
          <a:xfrm>
            <a:off x="8558222" y="5416377"/>
            <a:ext cx="1489202" cy="434576"/>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lvl="0" algn="ctr">
              <a:defRPr/>
            </a:pPr>
            <a:r>
              <a:rPr lang="fr-FR" b="1" kern="0" dirty="0" err="1">
                <a:solidFill>
                  <a:srgbClr val="FFFFFF"/>
                </a:solidFill>
                <a:ea typeface="Calibri"/>
                <a:cs typeface="Calibri"/>
                <a:sym typeface="Calibri"/>
              </a:rPr>
              <a:t>Utterance</a:t>
            </a:r>
            <a:r>
              <a:rPr lang="fr-FR" b="1" kern="0" baseline="-25000" dirty="0" err="1">
                <a:solidFill>
                  <a:srgbClr val="FFFFFF"/>
                </a:solidFill>
                <a:ea typeface="Calibri"/>
                <a:cs typeface="Calibri"/>
                <a:sym typeface="Calibri"/>
              </a:rPr>
              <a:t>Self</a:t>
            </a:r>
            <a:endParaRPr lang="fr-FR" b="1" kern="0" baseline="-25000" dirty="0">
              <a:solidFill>
                <a:srgbClr val="FFFFFF"/>
              </a:solidFill>
              <a:ea typeface="Calibri"/>
              <a:cs typeface="Calibri"/>
              <a:sym typeface="Calibri"/>
            </a:endParaRPr>
          </a:p>
        </p:txBody>
      </p:sp>
      <p:cxnSp>
        <p:nvCxnSpPr>
          <p:cNvPr id="55" name="Shape 165">
            <a:extLst>
              <a:ext uri="{FF2B5EF4-FFF2-40B4-BE49-F238E27FC236}">
                <a16:creationId xmlns:a16="http://schemas.microsoft.com/office/drawing/2014/main" id="{111D3ED8-77FC-47AC-85B1-09457316AC52}"/>
              </a:ext>
            </a:extLst>
          </p:cNvPr>
          <p:cNvCxnSpPr>
            <a:cxnSpLocks/>
          </p:cNvCxnSpPr>
          <p:nvPr/>
        </p:nvCxnSpPr>
        <p:spPr>
          <a:xfrm flipH="1">
            <a:off x="7881563" y="6095453"/>
            <a:ext cx="2654202" cy="0"/>
          </a:xfrm>
          <a:prstGeom prst="straightConnector1">
            <a:avLst/>
          </a:prstGeom>
          <a:noFill/>
          <a:ln w="9525" cap="flat" cmpd="sng">
            <a:solidFill>
              <a:srgbClr val="44546A"/>
            </a:solidFill>
            <a:prstDash val="solid"/>
            <a:round/>
            <a:headEnd type="none" w="lg" len="lg"/>
            <a:tailEnd type="triangle" w="lg" len="lg"/>
          </a:ln>
        </p:spPr>
      </p:cxnSp>
      <p:sp>
        <p:nvSpPr>
          <p:cNvPr id="56" name="Shape 166">
            <a:extLst>
              <a:ext uri="{FF2B5EF4-FFF2-40B4-BE49-F238E27FC236}">
                <a16:creationId xmlns:a16="http://schemas.microsoft.com/office/drawing/2014/main" id="{8667A191-BC06-4877-86C6-0063468C5FB6}"/>
              </a:ext>
            </a:extLst>
          </p:cNvPr>
          <p:cNvSpPr/>
          <p:nvPr/>
        </p:nvSpPr>
        <p:spPr>
          <a:xfrm>
            <a:off x="8558711" y="5940137"/>
            <a:ext cx="1502247" cy="395148"/>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Utterance</a:t>
            </a:r>
            <a:r>
              <a:rPr kumimoji="0" lang="fr-FR" b="1" i="0" u="none" strike="noStrike" kern="0" cap="none" spc="0" normalizeH="0" baseline="-25000" noProof="0" dirty="0" err="1">
                <a:ln>
                  <a:noFill/>
                </a:ln>
                <a:solidFill>
                  <a:srgbClr val="FFFFFF"/>
                </a:solidFill>
                <a:effectLst/>
                <a:uLnTx/>
                <a:uFillTx/>
                <a:ea typeface="Calibri"/>
                <a:cs typeface="Calibri"/>
                <a:sym typeface="Calibri"/>
              </a:rPr>
              <a:t>other</a:t>
            </a:r>
            <a:endParaRPr kumimoji="0" b="1" i="0" u="none" strike="noStrike" kern="0" cap="none" spc="0" normalizeH="0" baseline="-25000" noProof="0" dirty="0">
              <a:ln>
                <a:noFill/>
              </a:ln>
              <a:solidFill>
                <a:srgbClr val="FFFFFF"/>
              </a:solidFill>
              <a:effectLst/>
              <a:uLnTx/>
              <a:uFillTx/>
              <a:ea typeface="Calibri"/>
              <a:cs typeface="Calibri"/>
              <a:sym typeface="Calibri"/>
            </a:endParaRPr>
          </a:p>
        </p:txBody>
      </p:sp>
      <p:sp>
        <p:nvSpPr>
          <p:cNvPr id="75" name="Shape 171">
            <a:extLst>
              <a:ext uri="{FF2B5EF4-FFF2-40B4-BE49-F238E27FC236}">
                <a16:creationId xmlns:a16="http://schemas.microsoft.com/office/drawing/2014/main" id="{F63B5C9C-FE54-4353-8A76-D2D31724F7C4}"/>
              </a:ext>
            </a:extLst>
          </p:cNvPr>
          <p:cNvSpPr/>
          <p:nvPr/>
        </p:nvSpPr>
        <p:spPr>
          <a:xfrm>
            <a:off x="148944" y="4146189"/>
            <a:ext cx="1479017" cy="478421"/>
          </a:xfrm>
          <a:prstGeom prst="roundRect">
            <a:avLst>
              <a:gd name="adj" fmla="val 16667"/>
            </a:avLst>
          </a:prstGeom>
          <a:solidFill>
            <a:schemeClr val="accent1">
              <a:lumMod val="75000"/>
            </a:schemeClr>
          </a:solidFill>
          <a:ln w="9525" cap="flat" cmpd="sng">
            <a:noFill/>
            <a:prstDash val="solid"/>
            <a:round/>
            <a:headEnd type="none" w="med" len="med"/>
            <a:tailEnd type="none" w="med" len="med"/>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schemeClr val="bg2"/>
                </a:solidFill>
                <a:effectLst/>
                <a:uLnTx/>
                <a:uFillTx/>
                <a:latin typeface="Arial"/>
                <a:cs typeface="Arial"/>
                <a:sym typeface="Arial"/>
              </a:rPr>
              <a:t>Adaptation</a:t>
            </a:r>
            <a:endParaRPr kumimoji="0" b="1" i="0" u="none" strike="noStrike" kern="0" cap="none" spc="0" normalizeH="0" baseline="0" noProof="0" dirty="0">
              <a:ln>
                <a:noFill/>
              </a:ln>
              <a:solidFill>
                <a:schemeClr val="bg2"/>
              </a:solidFill>
              <a:effectLst/>
              <a:uLnTx/>
              <a:uFillTx/>
              <a:latin typeface="Arial"/>
              <a:cs typeface="Arial"/>
              <a:sym typeface="Arial"/>
            </a:endParaRPr>
          </a:p>
        </p:txBody>
      </p:sp>
      <p:pic>
        <p:nvPicPr>
          <p:cNvPr id="81" name="Image 23">
            <a:extLst>
              <a:ext uri="{FF2B5EF4-FFF2-40B4-BE49-F238E27FC236}">
                <a16:creationId xmlns:a16="http://schemas.microsoft.com/office/drawing/2014/main" id="{DAAE4931-CCE3-4C6D-A37F-AA4DEFE080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5076" y="5217787"/>
            <a:ext cx="1131131" cy="1107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Titre 1">
            <a:extLst>
              <a:ext uri="{FF2B5EF4-FFF2-40B4-BE49-F238E27FC236}">
                <a16:creationId xmlns:a16="http://schemas.microsoft.com/office/drawing/2014/main" id="{59659A95-81F0-49A0-8540-3D74B7FC2FA8}"/>
              </a:ext>
            </a:extLst>
          </p:cNvPr>
          <p:cNvSpPr>
            <a:spLocks noGrp="1"/>
          </p:cNvSpPr>
          <p:nvPr>
            <p:ph type="title"/>
          </p:nvPr>
        </p:nvSpPr>
        <p:spPr>
          <a:xfrm>
            <a:off x="346276" y="205142"/>
            <a:ext cx="10515600" cy="1064475"/>
          </a:xfrm>
        </p:spPr>
        <p:txBody>
          <a:bodyPr>
            <a:normAutofit/>
          </a:bodyPr>
          <a:lstStyle/>
          <a:p>
            <a:r>
              <a:rPr lang="en-US" sz="3200" b="1" cap="all" dirty="0">
                <a:solidFill>
                  <a:srgbClr val="2F3A46"/>
                </a:solidFill>
                <a:latin typeface="Open Sans" panose="020B0606030504020204" pitchFamily="34" charset="0"/>
              </a:rPr>
              <a:t>OVERVIEW OF THE MODEL OF NEGOTIATION</a:t>
            </a:r>
            <a:endParaRPr lang="fr-FR" sz="3200" b="1" cap="all" dirty="0">
              <a:solidFill>
                <a:srgbClr val="2F3A46"/>
              </a:solidFill>
              <a:latin typeface="Open Sans" panose="020B0606030504020204" pitchFamily="34" charset="0"/>
            </a:endParaRPr>
          </a:p>
        </p:txBody>
      </p:sp>
      <p:sp>
        <p:nvSpPr>
          <p:cNvPr id="43" name="Shape 175">
            <a:extLst>
              <a:ext uri="{FF2B5EF4-FFF2-40B4-BE49-F238E27FC236}">
                <a16:creationId xmlns:a16="http://schemas.microsoft.com/office/drawing/2014/main" id="{F8055136-3244-497E-8B58-B39F2D338C6F}"/>
              </a:ext>
            </a:extLst>
          </p:cNvPr>
          <p:cNvSpPr/>
          <p:nvPr/>
        </p:nvSpPr>
        <p:spPr>
          <a:xfrm>
            <a:off x="6356746" y="2556079"/>
            <a:ext cx="1992532" cy="1559239"/>
          </a:xfrm>
          <a:prstGeom prst="cloudCallout">
            <a:avLst>
              <a:gd name="adj1" fmla="val 6367"/>
              <a:gd name="adj2" fmla="val 117160"/>
            </a:avLst>
          </a:prstGeom>
          <a:solidFill>
            <a:schemeClr val="accent3">
              <a:lumMod val="40000"/>
              <a:lumOff val="60000"/>
            </a:schemeClr>
          </a:solidFill>
          <a:ln w="12700" cap="flat" cmpd="sng">
            <a:solidFill>
              <a:schemeClr val="tx2">
                <a:lumMod val="75000"/>
              </a:schemeClr>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ea typeface="Calibri"/>
              <a:cs typeface="Calibri"/>
              <a:sym typeface="Calibri"/>
            </a:endParaRPr>
          </a:p>
        </p:txBody>
      </p:sp>
      <p:grpSp>
        <p:nvGrpSpPr>
          <p:cNvPr id="31" name="Groupe 30">
            <a:extLst>
              <a:ext uri="{FF2B5EF4-FFF2-40B4-BE49-F238E27FC236}">
                <a16:creationId xmlns:a16="http://schemas.microsoft.com/office/drawing/2014/main" id="{EDF8BA1B-8A47-45B8-9AEA-594D9477C9A2}"/>
              </a:ext>
            </a:extLst>
          </p:cNvPr>
          <p:cNvGrpSpPr/>
          <p:nvPr/>
        </p:nvGrpSpPr>
        <p:grpSpPr>
          <a:xfrm>
            <a:off x="6216234" y="1908510"/>
            <a:ext cx="2544463" cy="2237679"/>
            <a:chOff x="6216234" y="1908510"/>
            <a:chExt cx="2544463" cy="2237679"/>
          </a:xfrm>
        </p:grpSpPr>
        <p:sp>
          <p:nvSpPr>
            <p:cNvPr id="57" name="Shape 174">
              <a:extLst>
                <a:ext uri="{FF2B5EF4-FFF2-40B4-BE49-F238E27FC236}">
                  <a16:creationId xmlns:a16="http://schemas.microsoft.com/office/drawing/2014/main" id="{15BE0158-C325-442B-83DB-675C351231B6}"/>
                </a:ext>
              </a:extLst>
            </p:cNvPr>
            <p:cNvSpPr/>
            <p:nvPr/>
          </p:nvSpPr>
          <p:spPr>
            <a:xfrm>
              <a:off x="6346706" y="2703868"/>
              <a:ext cx="2413991" cy="1442321"/>
            </a:xfrm>
            <a:prstGeom prst="rect">
              <a:avLst/>
            </a:prstGeom>
            <a:solidFill>
              <a:schemeClr val="bg2"/>
            </a:solidFill>
            <a:ln w="1270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52" name="Shape 150">
              <a:extLst>
                <a:ext uri="{FF2B5EF4-FFF2-40B4-BE49-F238E27FC236}">
                  <a16:creationId xmlns:a16="http://schemas.microsoft.com/office/drawing/2014/main" id="{1D37F322-A732-409C-B14D-F3D4449D0E8C}"/>
                </a:ext>
              </a:extLst>
            </p:cNvPr>
            <p:cNvSpPr/>
            <p:nvPr/>
          </p:nvSpPr>
          <p:spPr>
            <a:xfrm>
              <a:off x="6346706" y="2157874"/>
              <a:ext cx="2413991" cy="573608"/>
            </a:xfrm>
            <a:prstGeom prst="rect">
              <a:avLst/>
            </a:prstGeom>
            <a:solidFill>
              <a:schemeClr val="bg2"/>
            </a:solidFill>
            <a:ln w="19050" cap="flat" cmpd="sng">
              <a:no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000" b="1" i="0" u="none" strike="noStrike" kern="0" cap="none" spc="0" normalizeH="0" baseline="0" noProof="0" dirty="0">
                  <a:ln>
                    <a:noFill/>
                  </a:ln>
                  <a:solidFill>
                    <a:schemeClr val="tx2">
                      <a:lumMod val="75000"/>
                    </a:schemeClr>
                  </a:solidFill>
                  <a:effectLst/>
                  <a:uLnTx/>
                  <a:uFillTx/>
                  <a:latin typeface="Open Sans"/>
                  <a:ea typeface="Calibri"/>
                  <a:cs typeface="Calibri"/>
                  <a:sym typeface="Calibri"/>
                </a:rPr>
                <a:t>Mental model</a:t>
              </a:r>
              <a:endParaRPr kumimoji="0" sz="1600" b="0" i="0" u="none" strike="noStrike" kern="0" cap="none" spc="0" normalizeH="0" baseline="0" noProof="0" dirty="0">
                <a:ln>
                  <a:noFill/>
                </a:ln>
                <a:solidFill>
                  <a:schemeClr val="tx2">
                    <a:lumMod val="75000"/>
                  </a:schemeClr>
                </a:solidFill>
                <a:effectLst/>
                <a:uLnTx/>
                <a:uFillTx/>
                <a:latin typeface="Open Sans"/>
                <a:cs typeface="Arial"/>
                <a:sym typeface="Arial"/>
              </a:endParaRPr>
            </a:p>
          </p:txBody>
        </p:sp>
        <p:sp>
          <p:nvSpPr>
            <p:cNvPr id="58" name="Shape 147">
              <a:extLst>
                <a:ext uri="{FF2B5EF4-FFF2-40B4-BE49-F238E27FC236}">
                  <a16:creationId xmlns:a16="http://schemas.microsoft.com/office/drawing/2014/main" id="{56E03EF6-21D0-442B-A6C3-4C8C24EF2170}"/>
                </a:ext>
              </a:extLst>
            </p:cNvPr>
            <p:cNvSpPr/>
            <p:nvPr/>
          </p:nvSpPr>
          <p:spPr>
            <a:xfrm>
              <a:off x="6440715" y="2816775"/>
              <a:ext cx="679418" cy="328141"/>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Pow</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59" name="Shape 148">
              <a:extLst>
                <a:ext uri="{FF2B5EF4-FFF2-40B4-BE49-F238E27FC236}">
                  <a16:creationId xmlns:a16="http://schemas.microsoft.com/office/drawing/2014/main" id="{472F07AB-C19E-4B23-AC97-9AEB39A77427}"/>
                </a:ext>
              </a:extLst>
            </p:cNvPr>
            <p:cNvSpPr/>
            <p:nvPr/>
          </p:nvSpPr>
          <p:spPr>
            <a:xfrm>
              <a:off x="7263441" y="2828937"/>
              <a:ext cx="1392824" cy="324573"/>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Preferences</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72" name="Shape 172">
              <a:extLst>
                <a:ext uri="{FF2B5EF4-FFF2-40B4-BE49-F238E27FC236}">
                  <a16:creationId xmlns:a16="http://schemas.microsoft.com/office/drawing/2014/main" id="{335A035E-EC17-43D0-812E-3C504AC72BDF}"/>
                </a:ext>
              </a:extLst>
            </p:cNvPr>
            <p:cNvSpPr/>
            <p:nvPr/>
          </p:nvSpPr>
          <p:spPr>
            <a:xfrm>
              <a:off x="6216234" y="1908510"/>
              <a:ext cx="458841" cy="478502"/>
            </a:xfrm>
            <a:prstGeom prst="ellipse">
              <a:avLst/>
            </a:prstGeom>
            <a:solidFill>
              <a:schemeClr val="tx2">
                <a:lumMod val="75000"/>
              </a:schemeClr>
            </a:solidFill>
            <a:ln w="12700" cap="flat" cmpd="sng">
              <a:noFill/>
              <a:prstDash val="solid"/>
              <a:miter lim="8000"/>
              <a:headEnd type="none" w="med" len="med"/>
              <a:tailEnd type="none" w="med" len="med"/>
            </a:ln>
          </p:spPr>
          <p:txBody>
            <a:bodyPr spcFirstLastPara="1" wrap="square" lIns="91425" tIns="91425" rIns="91425" bIns="91425" anchor="ctr" anchorCtr="0">
              <a:noAutofit/>
            </a:bodyPr>
            <a:lstStyle/>
            <a:p>
              <a:pPr algn="ctr"/>
              <a:r>
                <a:rPr lang="fr-FR" sz="2000" b="1" kern="0" dirty="0">
                  <a:solidFill>
                    <a:schemeClr val="bg2"/>
                  </a:solidFill>
                  <a:latin typeface="Arial"/>
                  <a:cs typeface="Arial"/>
                  <a:sym typeface="Arial"/>
                </a:rPr>
                <a:t>1</a:t>
              </a:r>
              <a:endParaRPr sz="2000" b="1" kern="0" dirty="0">
                <a:solidFill>
                  <a:schemeClr val="bg2"/>
                </a:solidFill>
                <a:latin typeface="Arial"/>
                <a:cs typeface="Arial"/>
                <a:sym typeface="Arial"/>
              </a:endParaRPr>
            </a:p>
          </p:txBody>
        </p:sp>
        <p:sp>
          <p:nvSpPr>
            <p:cNvPr id="83" name="Shape 146">
              <a:extLst>
                <a:ext uri="{FF2B5EF4-FFF2-40B4-BE49-F238E27FC236}">
                  <a16:creationId xmlns:a16="http://schemas.microsoft.com/office/drawing/2014/main" id="{45B60DE2-8482-410C-8796-612299C8ECEA}"/>
                </a:ext>
              </a:extLst>
            </p:cNvPr>
            <p:cNvSpPr/>
            <p:nvPr/>
          </p:nvSpPr>
          <p:spPr>
            <a:xfrm>
              <a:off x="6834847" y="3603480"/>
              <a:ext cx="1352872" cy="466147"/>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algn="ctr"/>
              <a:r>
                <a:rPr lang="fr-FR" b="1" kern="0" dirty="0" err="1">
                  <a:solidFill>
                    <a:srgbClr val="FFFFFF"/>
                  </a:solidFill>
                  <a:cs typeface="Calibri"/>
                  <a:sym typeface="Calibri"/>
                </a:rPr>
                <a:t>Decisional</a:t>
              </a:r>
              <a:r>
                <a:rPr lang="fr-FR" b="1" kern="0" dirty="0">
                  <a:solidFill>
                    <a:srgbClr val="FFFFFF"/>
                  </a:solidFill>
                  <a:cs typeface="Calibri"/>
                  <a:sym typeface="Calibri"/>
                </a:rPr>
                <a:t> model</a:t>
              </a:r>
              <a:endParaRPr b="1" kern="0" dirty="0">
                <a:solidFill>
                  <a:srgbClr val="FFFFFF"/>
                </a:solidFill>
                <a:cs typeface="Calibri"/>
                <a:sym typeface="Calibri"/>
              </a:endParaRPr>
            </a:p>
          </p:txBody>
        </p:sp>
        <p:sp>
          <p:nvSpPr>
            <p:cNvPr id="84" name="Flèche : bas 83">
              <a:extLst>
                <a:ext uri="{FF2B5EF4-FFF2-40B4-BE49-F238E27FC236}">
                  <a16:creationId xmlns:a16="http://schemas.microsoft.com/office/drawing/2014/main" id="{D2449917-4597-4260-A08E-7E28D1DA9613}"/>
                </a:ext>
              </a:extLst>
            </p:cNvPr>
            <p:cNvSpPr/>
            <p:nvPr/>
          </p:nvSpPr>
          <p:spPr>
            <a:xfrm>
              <a:off x="7315068" y="3198704"/>
              <a:ext cx="392430" cy="383084"/>
            </a:xfrm>
            <a:prstGeom prst="downArrow">
              <a:avLst/>
            </a:prstGeom>
            <a:solidFill>
              <a:schemeClr val="tx2">
                <a:lumMod val="50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pic>
        <p:nvPicPr>
          <p:cNvPr id="97" name="Image 24">
            <a:extLst>
              <a:ext uri="{FF2B5EF4-FFF2-40B4-BE49-F238E27FC236}">
                <a16:creationId xmlns:a16="http://schemas.microsoft.com/office/drawing/2014/main" id="{B99F6E8F-BD80-4B8B-80A3-9D9804FA4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2733" y="5217786"/>
            <a:ext cx="1118680" cy="1107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 name="Groupe 27">
            <a:extLst>
              <a:ext uri="{FF2B5EF4-FFF2-40B4-BE49-F238E27FC236}">
                <a16:creationId xmlns:a16="http://schemas.microsoft.com/office/drawing/2014/main" id="{5D4E5047-1407-4CBC-8595-141DF527F9B8}"/>
              </a:ext>
            </a:extLst>
          </p:cNvPr>
          <p:cNvGrpSpPr/>
          <p:nvPr/>
        </p:nvGrpSpPr>
        <p:grpSpPr>
          <a:xfrm>
            <a:off x="9431246" y="2150989"/>
            <a:ext cx="2447434" cy="1975586"/>
            <a:chOff x="9664495" y="2929894"/>
            <a:chExt cx="2447434" cy="1975586"/>
          </a:xfrm>
        </p:grpSpPr>
        <p:grpSp>
          <p:nvGrpSpPr>
            <p:cNvPr id="27" name="Groupe 26">
              <a:extLst>
                <a:ext uri="{FF2B5EF4-FFF2-40B4-BE49-F238E27FC236}">
                  <a16:creationId xmlns:a16="http://schemas.microsoft.com/office/drawing/2014/main" id="{1242FA1A-6EC7-43DC-8B58-587E7655E74E}"/>
                </a:ext>
              </a:extLst>
            </p:cNvPr>
            <p:cNvGrpSpPr/>
            <p:nvPr/>
          </p:nvGrpSpPr>
          <p:grpSpPr>
            <a:xfrm>
              <a:off x="9664495" y="2929894"/>
              <a:ext cx="2447434" cy="1975586"/>
              <a:chOff x="9599669" y="2756084"/>
              <a:chExt cx="2447434" cy="1975586"/>
            </a:xfrm>
          </p:grpSpPr>
          <p:sp>
            <p:nvSpPr>
              <p:cNvPr id="92" name="Shape 141">
                <a:extLst>
                  <a:ext uri="{FF2B5EF4-FFF2-40B4-BE49-F238E27FC236}">
                    <a16:creationId xmlns:a16="http://schemas.microsoft.com/office/drawing/2014/main" id="{CC48C9DA-FB1A-40B9-8482-4A6AC1BBBC85}"/>
                  </a:ext>
                </a:extLst>
              </p:cNvPr>
              <p:cNvSpPr/>
              <p:nvPr/>
            </p:nvSpPr>
            <p:spPr>
              <a:xfrm>
                <a:off x="9632121" y="3385876"/>
                <a:ext cx="1630636" cy="1267377"/>
              </a:xfrm>
              <a:prstGeom prst="cloudCallout">
                <a:avLst>
                  <a:gd name="adj1" fmla="val 49466"/>
                  <a:gd name="adj2" fmla="val 137870"/>
                </a:avLst>
              </a:prstGeom>
              <a:solidFill>
                <a:srgbClr val="A5A5A5"/>
              </a:solidFill>
              <a:ln w="12700" cap="flat" cmpd="sng">
                <a:solidFill>
                  <a:srgbClr val="787878"/>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a:ln>
                    <a:noFill/>
                  </a:ln>
                  <a:solidFill>
                    <a:srgbClr val="FFFFFF"/>
                  </a:solidFill>
                  <a:effectLst/>
                  <a:uLnTx/>
                  <a:uFillTx/>
                  <a:ea typeface="Calibri"/>
                  <a:cs typeface="Calibri"/>
                  <a:sym typeface="Calibri"/>
                </a:endParaRPr>
              </a:p>
            </p:txBody>
          </p:sp>
          <p:sp>
            <p:nvSpPr>
              <p:cNvPr id="93" name="Shape 142">
                <a:extLst>
                  <a:ext uri="{FF2B5EF4-FFF2-40B4-BE49-F238E27FC236}">
                    <a16:creationId xmlns:a16="http://schemas.microsoft.com/office/drawing/2014/main" id="{CFC4B774-ED83-4BCA-B8C7-FD9D54CD106F}"/>
                  </a:ext>
                </a:extLst>
              </p:cNvPr>
              <p:cNvSpPr/>
              <p:nvPr/>
            </p:nvSpPr>
            <p:spPr>
              <a:xfrm>
                <a:off x="9599669" y="3173670"/>
                <a:ext cx="2447434" cy="1558000"/>
              </a:xfrm>
              <a:prstGeom prst="rect">
                <a:avLst/>
              </a:prstGeom>
              <a:solidFill>
                <a:srgbClr val="FFFFFF"/>
              </a:solidFill>
              <a:ln w="12700" cap="flat" cmpd="sng">
                <a:solidFill>
                  <a:srgbClr val="A5A5A5"/>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srgbClr val="000000"/>
                  </a:solidFill>
                  <a:effectLst/>
                  <a:uLnTx/>
                  <a:uFillTx/>
                  <a:ea typeface="Calibri"/>
                  <a:cs typeface="Calibri"/>
                  <a:sym typeface="Calibri"/>
                </a:endParaRPr>
              </a:p>
            </p:txBody>
          </p:sp>
          <p:sp>
            <p:nvSpPr>
              <p:cNvPr id="94" name="Shape 143">
                <a:extLst>
                  <a:ext uri="{FF2B5EF4-FFF2-40B4-BE49-F238E27FC236}">
                    <a16:creationId xmlns:a16="http://schemas.microsoft.com/office/drawing/2014/main" id="{89F5197B-A607-428F-B6AD-D35E59DD9D9D}"/>
                  </a:ext>
                </a:extLst>
              </p:cNvPr>
              <p:cNvSpPr/>
              <p:nvPr/>
            </p:nvSpPr>
            <p:spPr>
              <a:xfrm>
                <a:off x="9599669" y="2756084"/>
                <a:ext cx="2446772" cy="434576"/>
              </a:xfrm>
              <a:prstGeom prst="rect">
                <a:avLst/>
              </a:prstGeom>
              <a:solidFill>
                <a:srgbClr val="A5A5A5"/>
              </a:solidFill>
              <a:ln w="19050" cap="flat" cmpd="sng">
                <a:solidFill>
                  <a:srgbClr val="A5A5A5"/>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srgbClr val="FFFFFF"/>
                    </a:solidFill>
                    <a:effectLst/>
                    <a:uLnTx/>
                    <a:uFillTx/>
                    <a:ea typeface="Calibri"/>
                    <a:cs typeface="Calibri"/>
                    <a:sym typeface="Calibri"/>
                  </a:rPr>
                  <a:t>Mental model</a:t>
                </a:r>
                <a:endParaRPr kumimoji="0" b="0" i="0" u="none" strike="noStrike" kern="0" cap="none" spc="0" normalizeH="0" baseline="0" noProof="0" dirty="0">
                  <a:ln>
                    <a:noFill/>
                  </a:ln>
                  <a:solidFill>
                    <a:srgbClr val="000000"/>
                  </a:solidFill>
                  <a:effectLst/>
                  <a:uLnTx/>
                  <a:uFillTx/>
                  <a:latin typeface="Arial"/>
                  <a:cs typeface="Arial"/>
                  <a:sym typeface="Arial"/>
                </a:endParaRPr>
              </a:p>
            </p:txBody>
          </p:sp>
          <p:sp>
            <p:nvSpPr>
              <p:cNvPr id="95" name="Shape 144">
                <a:extLst>
                  <a:ext uri="{FF2B5EF4-FFF2-40B4-BE49-F238E27FC236}">
                    <a16:creationId xmlns:a16="http://schemas.microsoft.com/office/drawing/2014/main" id="{E213E0E9-EA66-43A1-8713-B9F4496B1E56}"/>
                  </a:ext>
                </a:extLst>
              </p:cNvPr>
              <p:cNvSpPr/>
              <p:nvPr/>
            </p:nvSpPr>
            <p:spPr>
              <a:xfrm>
                <a:off x="9873881" y="3276712"/>
                <a:ext cx="633345" cy="356801"/>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Pow</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96" name="Shape 145">
                <a:extLst>
                  <a:ext uri="{FF2B5EF4-FFF2-40B4-BE49-F238E27FC236}">
                    <a16:creationId xmlns:a16="http://schemas.microsoft.com/office/drawing/2014/main" id="{E812CE05-C69D-4378-BB97-EA9F2ED6A7ED}"/>
                  </a:ext>
                </a:extLst>
              </p:cNvPr>
              <p:cNvSpPr/>
              <p:nvPr/>
            </p:nvSpPr>
            <p:spPr>
              <a:xfrm>
                <a:off x="10620704" y="3281181"/>
                <a:ext cx="1317566" cy="352332"/>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Preferences</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98" name="Shape 146">
                <a:extLst>
                  <a:ext uri="{FF2B5EF4-FFF2-40B4-BE49-F238E27FC236}">
                    <a16:creationId xmlns:a16="http://schemas.microsoft.com/office/drawing/2014/main" id="{A6F94C4D-6A39-41B0-B66B-A83ECD732BD5}"/>
                  </a:ext>
                </a:extLst>
              </p:cNvPr>
              <p:cNvSpPr/>
              <p:nvPr/>
            </p:nvSpPr>
            <p:spPr>
              <a:xfrm>
                <a:off x="10118577" y="4117548"/>
                <a:ext cx="1456108" cy="535706"/>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Decisional</a:t>
                </a:r>
                <a:r>
                  <a:rPr kumimoji="0" lang="fr-FR" b="1" i="0" u="none" strike="noStrike" kern="0" cap="none" spc="0" normalizeH="0" baseline="0" noProof="0" dirty="0">
                    <a:ln>
                      <a:noFill/>
                    </a:ln>
                    <a:solidFill>
                      <a:srgbClr val="FFFFFF"/>
                    </a:solidFill>
                    <a:effectLst/>
                    <a:uLnTx/>
                    <a:uFillTx/>
                    <a:ea typeface="Calibri"/>
                    <a:cs typeface="Calibri"/>
                    <a:sym typeface="Calibri"/>
                  </a:rPr>
                  <a:t> model</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grpSp>
        <p:sp>
          <p:nvSpPr>
            <p:cNvPr id="99" name="Flèche : bas 98">
              <a:extLst>
                <a:ext uri="{FF2B5EF4-FFF2-40B4-BE49-F238E27FC236}">
                  <a16:creationId xmlns:a16="http://schemas.microsoft.com/office/drawing/2014/main" id="{83B983A7-FF77-4BFC-AC65-BB02F4A5A2DF}"/>
                </a:ext>
              </a:extLst>
            </p:cNvPr>
            <p:cNvSpPr/>
            <p:nvPr/>
          </p:nvSpPr>
          <p:spPr>
            <a:xfrm>
              <a:off x="10665661" y="3890974"/>
              <a:ext cx="392430" cy="383183"/>
            </a:xfrm>
            <a:prstGeom prst="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grpSp>
        <p:nvGrpSpPr>
          <p:cNvPr id="29" name="Groupe 28">
            <a:extLst>
              <a:ext uri="{FF2B5EF4-FFF2-40B4-BE49-F238E27FC236}">
                <a16:creationId xmlns:a16="http://schemas.microsoft.com/office/drawing/2014/main" id="{F9CE6C59-52A8-4EC9-84E4-0B121D7C6E95}"/>
              </a:ext>
            </a:extLst>
          </p:cNvPr>
          <p:cNvGrpSpPr/>
          <p:nvPr/>
        </p:nvGrpSpPr>
        <p:grpSpPr>
          <a:xfrm>
            <a:off x="2455031" y="3140436"/>
            <a:ext cx="3132957" cy="3353121"/>
            <a:chOff x="2455031" y="3140436"/>
            <a:chExt cx="3132957" cy="3353121"/>
          </a:xfrm>
        </p:grpSpPr>
        <p:grpSp>
          <p:nvGrpSpPr>
            <p:cNvPr id="16" name="Groupe 15">
              <a:extLst>
                <a:ext uri="{FF2B5EF4-FFF2-40B4-BE49-F238E27FC236}">
                  <a16:creationId xmlns:a16="http://schemas.microsoft.com/office/drawing/2014/main" id="{D8447D2A-65F9-48D0-9D40-048E9140BAB0}"/>
                </a:ext>
              </a:extLst>
            </p:cNvPr>
            <p:cNvGrpSpPr/>
            <p:nvPr/>
          </p:nvGrpSpPr>
          <p:grpSpPr>
            <a:xfrm>
              <a:off x="2718995" y="3379646"/>
              <a:ext cx="2868993" cy="3113911"/>
              <a:chOff x="2907087" y="3310038"/>
              <a:chExt cx="2868993" cy="3113911"/>
            </a:xfrm>
          </p:grpSpPr>
          <p:sp>
            <p:nvSpPr>
              <p:cNvPr id="85" name="Shape 175">
                <a:extLst>
                  <a:ext uri="{FF2B5EF4-FFF2-40B4-BE49-F238E27FC236}">
                    <a16:creationId xmlns:a16="http://schemas.microsoft.com/office/drawing/2014/main" id="{27FFB6C1-C939-4692-BEBB-30E4DD604609}"/>
                  </a:ext>
                </a:extLst>
              </p:cNvPr>
              <p:cNvSpPr/>
              <p:nvPr/>
            </p:nvSpPr>
            <p:spPr>
              <a:xfrm>
                <a:off x="4224712" y="4522369"/>
                <a:ext cx="1461418" cy="1179534"/>
              </a:xfrm>
              <a:prstGeom prst="cloudCallout">
                <a:avLst>
                  <a:gd name="adj1" fmla="val 125145"/>
                  <a:gd name="adj2" fmla="val 35372"/>
                </a:avLst>
              </a:prstGeom>
              <a:solidFill>
                <a:schemeClr val="accent3">
                  <a:lumMod val="40000"/>
                  <a:lumOff val="60000"/>
                </a:schemeClr>
              </a:solidFill>
              <a:ln w="12700" cap="flat" cmpd="sng">
                <a:solidFill>
                  <a:schemeClr val="tx2">
                    <a:lumMod val="75000"/>
                  </a:schemeClr>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ea typeface="Calibri"/>
                  <a:cs typeface="Calibri"/>
                  <a:sym typeface="Calibri"/>
                </a:endParaRPr>
              </a:p>
            </p:txBody>
          </p:sp>
          <p:sp>
            <p:nvSpPr>
              <p:cNvPr id="14" name="Rectangle 13">
                <a:extLst>
                  <a:ext uri="{FF2B5EF4-FFF2-40B4-BE49-F238E27FC236}">
                    <a16:creationId xmlns:a16="http://schemas.microsoft.com/office/drawing/2014/main" id="{81472D3A-5052-4C37-8E6F-FCB6E01A0643}"/>
                  </a:ext>
                </a:extLst>
              </p:cNvPr>
              <p:cNvSpPr/>
              <p:nvPr/>
            </p:nvSpPr>
            <p:spPr>
              <a:xfrm>
                <a:off x="2907087" y="3718400"/>
                <a:ext cx="2865047" cy="2705549"/>
              </a:xfrm>
              <a:prstGeom prst="rect">
                <a:avLst/>
              </a:prstGeom>
              <a:solidFill>
                <a:schemeClr val="accent5">
                  <a:lumMod val="20000"/>
                  <a:lumOff val="8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fr-FR" dirty="0"/>
              </a:p>
            </p:txBody>
          </p:sp>
          <p:sp>
            <p:nvSpPr>
              <p:cNvPr id="15" name="Rectangle 14">
                <a:extLst>
                  <a:ext uri="{FF2B5EF4-FFF2-40B4-BE49-F238E27FC236}">
                    <a16:creationId xmlns:a16="http://schemas.microsoft.com/office/drawing/2014/main" id="{C01BDCF6-BC4B-435C-80C4-F2BC77BF9E37}"/>
                  </a:ext>
                </a:extLst>
              </p:cNvPr>
              <p:cNvSpPr/>
              <p:nvPr/>
            </p:nvSpPr>
            <p:spPr>
              <a:xfrm>
                <a:off x="2911033" y="3310038"/>
                <a:ext cx="2865047" cy="44831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kern="0" dirty="0">
                    <a:solidFill>
                      <a:schemeClr val="tx2">
                        <a:lumMod val="75000"/>
                      </a:schemeClr>
                    </a:solidFill>
                    <a:latin typeface="Open Sans"/>
                    <a:cs typeface="Calibri"/>
                  </a:rPr>
                  <a:t>Model</a:t>
                </a:r>
                <a:r>
                  <a:rPr lang="fr-FR" dirty="0"/>
                  <a:t> </a:t>
                </a:r>
                <a:r>
                  <a:rPr lang="fr-FR" sz="2000" b="1" kern="0" dirty="0">
                    <a:solidFill>
                      <a:schemeClr val="tx2">
                        <a:lumMod val="75000"/>
                      </a:schemeClr>
                    </a:solidFill>
                    <a:latin typeface="Open Sans"/>
                    <a:cs typeface="Calibri"/>
                  </a:rPr>
                  <a:t>of</a:t>
                </a:r>
                <a:r>
                  <a:rPr lang="fr-FR" dirty="0"/>
                  <a:t> </a:t>
                </a:r>
                <a:r>
                  <a:rPr lang="fr-FR" sz="2000" b="1" kern="0" dirty="0">
                    <a:solidFill>
                      <a:schemeClr val="tx2">
                        <a:lumMod val="75000"/>
                      </a:schemeClr>
                    </a:solidFill>
                    <a:latin typeface="Open Sans"/>
                    <a:cs typeface="Calibri"/>
                  </a:rPr>
                  <a:t>the</a:t>
                </a:r>
                <a:r>
                  <a:rPr lang="fr-FR" dirty="0"/>
                  <a:t> </a:t>
                </a:r>
                <a:r>
                  <a:rPr lang="en-US" sz="2000" b="1" kern="0" dirty="0">
                    <a:solidFill>
                      <a:schemeClr val="tx2">
                        <a:lumMod val="75000"/>
                      </a:schemeClr>
                    </a:solidFill>
                    <a:latin typeface="Open Sans"/>
                    <a:cs typeface="Calibri"/>
                  </a:rPr>
                  <a:t>other</a:t>
                </a:r>
              </a:p>
            </p:txBody>
          </p:sp>
          <p:grpSp>
            <p:nvGrpSpPr>
              <p:cNvPr id="2" name="Groupe 1">
                <a:extLst>
                  <a:ext uri="{FF2B5EF4-FFF2-40B4-BE49-F238E27FC236}">
                    <a16:creationId xmlns:a16="http://schemas.microsoft.com/office/drawing/2014/main" id="{0DCB6D51-4151-442E-B551-5C6CB61CFBB1}"/>
                  </a:ext>
                </a:extLst>
              </p:cNvPr>
              <p:cNvGrpSpPr/>
              <p:nvPr/>
            </p:nvGrpSpPr>
            <p:grpSpPr>
              <a:xfrm>
                <a:off x="3168945" y="3823954"/>
                <a:ext cx="2234821" cy="2496641"/>
                <a:chOff x="9982851" y="2796744"/>
                <a:chExt cx="2052995" cy="4204931"/>
              </a:xfrm>
            </p:grpSpPr>
            <p:sp>
              <p:nvSpPr>
                <p:cNvPr id="46" name="Shape 141">
                  <a:extLst>
                    <a:ext uri="{FF2B5EF4-FFF2-40B4-BE49-F238E27FC236}">
                      <a16:creationId xmlns:a16="http://schemas.microsoft.com/office/drawing/2014/main" id="{8189F8A5-6691-4191-BCE0-048927E08F54}"/>
                    </a:ext>
                  </a:extLst>
                </p:cNvPr>
                <p:cNvSpPr/>
                <p:nvPr/>
              </p:nvSpPr>
              <p:spPr>
                <a:xfrm>
                  <a:off x="10010073" y="4003773"/>
                  <a:ext cx="843058" cy="1320609"/>
                </a:xfrm>
                <a:prstGeom prst="cloudCallout">
                  <a:avLst>
                    <a:gd name="adj1" fmla="val 61888"/>
                    <a:gd name="adj2" fmla="val 125085"/>
                  </a:avLst>
                </a:prstGeom>
                <a:solidFill>
                  <a:srgbClr val="A5A5A5"/>
                </a:solidFill>
                <a:ln w="12700" cap="flat" cmpd="sng">
                  <a:solidFill>
                    <a:srgbClr val="787878"/>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a:ln>
                      <a:noFill/>
                    </a:ln>
                    <a:solidFill>
                      <a:srgbClr val="FFFFFF"/>
                    </a:solidFill>
                    <a:effectLst/>
                    <a:uLnTx/>
                    <a:uFillTx/>
                    <a:ea typeface="Calibri"/>
                    <a:cs typeface="Calibri"/>
                    <a:sym typeface="Calibri"/>
                  </a:endParaRPr>
                </a:p>
              </p:txBody>
            </p:sp>
            <p:sp>
              <p:nvSpPr>
                <p:cNvPr id="47" name="Shape 142">
                  <a:extLst>
                    <a:ext uri="{FF2B5EF4-FFF2-40B4-BE49-F238E27FC236}">
                      <a16:creationId xmlns:a16="http://schemas.microsoft.com/office/drawing/2014/main" id="{4468210B-998D-4886-8B3B-32AE302E872A}"/>
                    </a:ext>
                  </a:extLst>
                </p:cNvPr>
                <p:cNvSpPr/>
                <p:nvPr/>
              </p:nvSpPr>
              <p:spPr>
                <a:xfrm>
                  <a:off x="9982852" y="3231656"/>
                  <a:ext cx="2052994" cy="2203640"/>
                </a:xfrm>
                <a:prstGeom prst="rect">
                  <a:avLst/>
                </a:prstGeom>
                <a:solidFill>
                  <a:srgbClr val="FFFFFF"/>
                </a:solidFill>
                <a:ln w="12700" cap="flat" cmpd="sng">
                  <a:solidFill>
                    <a:srgbClr val="A5A5A5"/>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dirty="0">
                    <a:ln>
                      <a:noFill/>
                    </a:ln>
                    <a:solidFill>
                      <a:srgbClr val="000000"/>
                    </a:solidFill>
                    <a:effectLst/>
                    <a:uLnTx/>
                    <a:uFillTx/>
                    <a:ea typeface="Calibri"/>
                    <a:cs typeface="Calibri"/>
                    <a:sym typeface="Calibri"/>
                  </a:endParaRPr>
                </a:p>
              </p:txBody>
            </p:sp>
            <p:sp>
              <p:nvSpPr>
                <p:cNvPr id="48" name="Shape 143">
                  <a:extLst>
                    <a:ext uri="{FF2B5EF4-FFF2-40B4-BE49-F238E27FC236}">
                      <a16:creationId xmlns:a16="http://schemas.microsoft.com/office/drawing/2014/main" id="{4162E538-D2BE-4EF2-9898-7168BF9958C0}"/>
                    </a:ext>
                  </a:extLst>
                </p:cNvPr>
                <p:cNvSpPr/>
                <p:nvPr/>
              </p:nvSpPr>
              <p:spPr>
                <a:xfrm>
                  <a:off x="9982851" y="2796744"/>
                  <a:ext cx="2052439" cy="458942"/>
                </a:xfrm>
                <a:prstGeom prst="rect">
                  <a:avLst/>
                </a:prstGeom>
                <a:solidFill>
                  <a:srgbClr val="A5A5A5"/>
                </a:solidFill>
                <a:ln w="19050" cap="flat" cmpd="sng">
                  <a:solidFill>
                    <a:srgbClr val="A5A5A5"/>
                  </a:solidFill>
                  <a:prstDash val="solid"/>
                  <a:miter lim="800000"/>
                  <a:headEnd type="none" w="med" len="med"/>
                  <a:tailEnd type="none" w="med" len="med"/>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a:ln>
                        <a:noFill/>
                      </a:ln>
                      <a:solidFill>
                        <a:srgbClr val="FFFFFF"/>
                      </a:solidFill>
                      <a:effectLst/>
                      <a:uLnTx/>
                      <a:uFillTx/>
                      <a:ea typeface="Calibri"/>
                      <a:cs typeface="Calibri"/>
                      <a:sym typeface="Calibri"/>
                    </a:rPr>
                    <a:t>Mental model</a:t>
                  </a:r>
                  <a:endParaRPr kumimoji="0" sz="1600" b="0" i="0" u="none" strike="noStrike" kern="0" cap="none" spc="0" normalizeH="0" baseline="0" noProof="0" dirty="0">
                    <a:ln>
                      <a:noFill/>
                    </a:ln>
                    <a:solidFill>
                      <a:srgbClr val="000000"/>
                    </a:solidFill>
                    <a:effectLst/>
                    <a:uLnTx/>
                    <a:uFillTx/>
                    <a:latin typeface="Arial"/>
                    <a:cs typeface="Arial"/>
                    <a:sym typeface="Arial"/>
                  </a:endParaRPr>
                </a:p>
              </p:txBody>
            </p:sp>
            <p:sp>
              <p:nvSpPr>
                <p:cNvPr id="49" name="Shape 144">
                  <a:extLst>
                    <a:ext uri="{FF2B5EF4-FFF2-40B4-BE49-F238E27FC236}">
                      <a16:creationId xmlns:a16="http://schemas.microsoft.com/office/drawing/2014/main" id="{AB29FF0D-08F5-40B7-AF35-A1CC225CE2B1}"/>
                    </a:ext>
                  </a:extLst>
                </p:cNvPr>
                <p:cNvSpPr/>
                <p:nvPr/>
              </p:nvSpPr>
              <p:spPr>
                <a:xfrm>
                  <a:off x="10212870" y="3377399"/>
                  <a:ext cx="531272" cy="504660"/>
                </a:xfrm>
                <a:prstGeom prst="rect">
                  <a:avLst/>
                </a:prstGeom>
                <a:solidFill>
                  <a:schemeClr val="accent4">
                    <a:lumMod val="75000"/>
                  </a:schemeClr>
                </a:solidFill>
                <a:ln w="19050" cap="flat" cmpd="sng">
                  <a:solidFill>
                    <a:schemeClr val="accent4">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fr-FR" sz="1600" b="1" i="0" u="none" strike="noStrike" kern="0" cap="none" spc="0" normalizeH="0" baseline="0" noProof="0" dirty="0" err="1">
                      <a:ln>
                        <a:noFill/>
                      </a:ln>
                      <a:solidFill>
                        <a:srgbClr val="FFFFFF"/>
                      </a:solidFill>
                      <a:effectLst/>
                      <a:uLnTx/>
                      <a:uFillTx/>
                      <a:ea typeface="Calibri"/>
                      <a:cs typeface="Calibri"/>
                      <a:sym typeface="Calibri"/>
                    </a:rPr>
                    <a:t>Pow</a:t>
                  </a:r>
                  <a:endParaRPr kumimoji="0" sz="1600" b="1" i="0" u="none" strike="noStrike" kern="0" cap="none" spc="0" normalizeH="0" baseline="0" noProof="0" dirty="0">
                    <a:ln>
                      <a:noFill/>
                    </a:ln>
                    <a:solidFill>
                      <a:srgbClr val="FFFFFF"/>
                    </a:solidFill>
                    <a:effectLst/>
                    <a:uLnTx/>
                    <a:uFillTx/>
                    <a:ea typeface="Calibri"/>
                    <a:cs typeface="Calibri"/>
                    <a:sym typeface="Calibri"/>
                  </a:endParaRPr>
                </a:p>
              </p:txBody>
            </p:sp>
            <p:sp>
              <p:nvSpPr>
                <p:cNvPr id="50" name="Shape 145">
                  <a:extLst>
                    <a:ext uri="{FF2B5EF4-FFF2-40B4-BE49-F238E27FC236}">
                      <a16:creationId xmlns:a16="http://schemas.microsoft.com/office/drawing/2014/main" id="{8722D16B-1CC2-4365-B81F-CAF9C7FA85F5}"/>
                    </a:ext>
                  </a:extLst>
                </p:cNvPr>
                <p:cNvSpPr/>
                <p:nvPr/>
              </p:nvSpPr>
              <p:spPr>
                <a:xfrm>
                  <a:off x="10839331" y="3383720"/>
                  <a:ext cx="1105221" cy="498339"/>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err="1">
                      <a:ln>
                        <a:noFill/>
                      </a:ln>
                      <a:solidFill>
                        <a:srgbClr val="FFFFFF"/>
                      </a:solidFill>
                      <a:effectLst/>
                      <a:uLnTx/>
                      <a:uFillTx/>
                      <a:ea typeface="Calibri"/>
                      <a:cs typeface="Calibri"/>
                      <a:sym typeface="Calibri"/>
                    </a:rPr>
                    <a:t>Preferences</a:t>
                  </a:r>
                  <a:endParaRPr kumimoji="0" sz="1600" b="1" i="0" u="none" strike="noStrike" kern="0" cap="none" spc="0" normalizeH="0" baseline="0" noProof="0" dirty="0">
                    <a:ln>
                      <a:noFill/>
                    </a:ln>
                    <a:solidFill>
                      <a:srgbClr val="FFFFFF"/>
                    </a:solidFill>
                    <a:effectLst/>
                    <a:uLnTx/>
                    <a:uFillTx/>
                    <a:ea typeface="Calibri"/>
                    <a:cs typeface="Calibri"/>
                    <a:sym typeface="Calibri"/>
                  </a:endParaRPr>
                </a:p>
              </p:txBody>
            </p:sp>
            <p:pic>
              <p:nvPicPr>
                <p:cNvPr id="82" name="Image 24">
                  <a:extLst>
                    <a:ext uri="{FF2B5EF4-FFF2-40B4-BE49-F238E27FC236}">
                      <a16:creationId xmlns:a16="http://schemas.microsoft.com/office/drawing/2014/main" id="{A81B2069-69F3-4D8A-A3C2-EDD12632FB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6902" y="5867970"/>
                  <a:ext cx="733594" cy="1133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Shape 146">
                  <a:extLst>
                    <a:ext uri="{FF2B5EF4-FFF2-40B4-BE49-F238E27FC236}">
                      <a16:creationId xmlns:a16="http://schemas.microsoft.com/office/drawing/2014/main" id="{C78AA56D-8A47-477C-973D-8F0B54D690C9}"/>
                    </a:ext>
                  </a:extLst>
                </p:cNvPr>
                <p:cNvSpPr/>
                <p:nvPr/>
              </p:nvSpPr>
              <p:spPr>
                <a:xfrm>
                  <a:off x="10418129" y="4566679"/>
                  <a:ext cx="982471" cy="757704"/>
                </a:xfrm>
                <a:prstGeom prst="rect">
                  <a:avLst/>
                </a:prstGeom>
                <a:solidFill>
                  <a:srgbClr val="A5A5A5"/>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err="1">
                      <a:ln>
                        <a:noFill/>
                      </a:ln>
                      <a:solidFill>
                        <a:srgbClr val="FFFFFF"/>
                      </a:solidFill>
                      <a:effectLst/>
                      <a:uLnTx/>
                      <a:uFillTx/>
                      <a:ea typeface="Calibri"/>
                      <a:cs typeface="Calibri"/>
                      <a:sym typeface="Calibri"/>
                    </a:rPr>
                    <a:t>Decisional</a:t>
                  </a:r>
                  <a:r>
                    <a:rPr kumimoji="0" lang="fr-FR" sz="1600" b="1" i="0" u="none" strike="noStrike" kern="0" cap="none" spc="0" normalizeH="0" baseline="0" noProof="0" dirty="0">
                      <a:ln>
                        <a:noFill/>
                      </a:ln>
                      <a:solidFill>
                        <a:srgbClr val="FFFFFF"/>
                      </a:solidFill>
                      <a:effectLst/>
                      <a:uLnTx/>
                      <a:uFillTx/>
                      <a:ea typeface="Calibri"/>
                      <a:cs typeface="Calibri"/>
                      <a:sym typeface="Calibri"/>
                    </a:rPr>
                    <a:t> model</a:t>
                  </a:r>
                  <a:endParaRPr kumimoji="0" sz="1600" b="1" i="0" u="none" strike="noStrike" kern="0" cap="none" spc="0" normalizeH="0" baseline="0" noProof="0" dirty="0">
                    <a:ln>
                      <a:noFill/>
                    </a:ln>
                    <a:solidFill>
                      <a:srgbClr val="FFFFFF"/>
                    </a:solidFill>
                    <a:effectLst/>
                    <a:uLnTx/>
                    <a:uFillTx/>
                    <a:ea typeface="Calibri"/>
                    <a:cs typeface="Calibri"/>
                    <a:sym typeface="Calibri"/>
                  </a:endParaRPr>
                </a:p>
              </p:txBody>
            </p:sp>
          </p:grpSp>
          <p:sp>
            <p:nvSpPr>
              <p:cNvPr id="3" name="Flèche : bas 2">
                <a:extLst>
                  <a:ext uri="{FF2B5EF4-FFF2-40B4-BE49-F238E27FC236}">
                    <a16:creationId xmlns:a16="http://schemas.microsoft.com/office/drawing/2014/main" id="{C565F755-2A7C-4E21-BE66-6C0B70658F54}"/>
                  </a:ext>
                </a:extLst>
              </p:cNvPr>
              <p:cNvSpPr/>
              <p:nvPr/>
            </p:nvSpPr>
            <p:spPr>
              <a:xfrm>
                <a:off x="4081493" y="4539404"/>
                <a:ext cx="392430" cy="298761"/>
              </a:xfrm>
              <a:prstGeom prst="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grpSp>
        <p:sp>
          <p:nvSpPr>
            <p:cNvPr id="80" name="Shape 167">
              <a:extLst>
                <a:ext uri="{FF2B5EF4-FFF2-40B4-BE49-F238E27FC236}">
                  <a16:creationId xmlns:a16="http://schemas.microsoft.com/office/drawing/2014/main" id="{2215DDEF-CDB3-4C81-B453-8859183FCCC4}"/>
                </a:ext>
              </a:extLst>
            </p:cNvPr>
            <p:cNvSpPr/>
            <p:nvPr/>
          </p:nvSpPr>
          <p:spPr>
            <a:xfrm>
              <a:off x="2455031" y="3140436"/>
              <a:ext cx="509843" cy="490411"/>
            </a:xfrm>
            <a:prstGeom prst="ellipse">
              <a:avLst/>
            </a:prstGeom>
            <a:solidFill>
              <a:schemeClr val="tx2">
                <a:lumMod val="75000"/>
              </a:schemeClr>
            </a:solidFill>
            <a:ln w="12700" cap="flat" cmpd="sng">
              <a:noFill/>
              <a:prstDash val="solid"/>
              <a:miter lim="8000"/>
              <a:headEnd type="none" w="med" len="med"/>
              <a:tailEnd type="none" w="med" len="med"/>
            </a:ln>
          </p:spPr>
          <p:txBody>
            <a:bodyPr spcFirstLastPara="1" wrap="square" lIns="91425" tIns="91425" rIns="91425" bIns="91425" anchor="ctr" anchorCtr="0">
              <a:noAutofit/>
            </a:bodyPr>
            <a:lstStyle/>
            <a:p>
              <a:pPr algn="ctr"/>
              <a:r>
                <a:rPr lang="fr-FR" sz="2000" b="1" kern="0" dirty="0">
                  <a:solidFill>
                    <a:schemeClr val="bg2"/>
                  </a:solidFill>
                  <a:latin typeface="Arial"/>
                  <a:cs typeface="Arial"/>
                  <a:sym typeface="Arial"/>
                </a:rPr>
                <a:t>2</a:t>
              </a:r>
              <a:endParaRPr sz="2000" b="1" kern="0" dirty="0">
                <a:solidFill>
                  <a:schemeClr val="bg2"/>
                </a:solidFill>
                <a:latin typeface="Arial"/>
                <a:cs typeface="Arial"/>
                <a:sym typeface="Arial"/>
              </a:endParaRPr>
            </a:p>
          </p:txBody>
        </p:sp>
      </p:grpSp>
      <p:cxnSp>
        <p:nvCxnSpPr>
          <p:cNvPr id="18" name="Connecteur droit 17">
            <a:extLst>
              <a:ext uri="{FF2B5EF4-FFF2-40B4-BE49-F238E27FC236}">
                <a16:creationId xmlns:a16="http://schemas.microsoft.com/office/drawing/2014/main" id="{F20D3ECF-A354-4419-8E98-DBC7AC6A7D13}"/>
              </a:ext>
            </a:extLst>
          </p:cNvPr>
          <p:cNvCxnSpPr>
            <a:cxnSpLocks/>
            <a:stCxn id="49" idx="1"/>
            <a:endCxn id="75" idx="3"/>
          </p:cNvCxnSpPr>
          <p:nvPr/>
        </p:nvCxnSpPr>
        <p:spPr>
          <a:xfrm flipH="1" flipV="1">
            <a:off x="1627961" y="4385400"/>
            <a:ext cx="1603283" cy="2740"/>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4" name="Connecteur : en angle 23">
            <a:extLst>
              <a:ext uri="{FF2B5EF4-FFF2-40B4-BE49-F238E27FC236}">
                <a16:creationId xmlns:a16="http://schemas.microsoft.com/office/drawing/2014/main" id="{B49D7645-02BF-427D-8534-F1AB927C36B8}"/>
              </a:ext>
            </a:extLst>
          </p:cNvPr>
          <p:cNvCxnSpPr>
            <a:cxnSpLocks/>
            <a:stCxn id="75" idx="0"/>
            <a:endCxn id="58" idx="1"/>
          </p:cNvCxnSpPr>
          <p:nvPr/>
        </p:nvCxnSpPr>
        <p:spPr>
          <a:xfrm rot="5400000" flipH="1" flipV="1">
            <a:off x="3081913" y="787387"/>
            <a:ext cx="1165343" cy="5552262"/>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4" name="Shape 153">
            <a:extLst>
              <a:ext uri="{FF2B5EF4-FFF2-40B4-BE49-F238E27FC236}">
                <a16:creationId xmlns:a16="http://schemas.microsoft.com/office/drawing/2014/main" id="{CD911A49-355F-479A-AF57-FB14D191E7F3}"/>
              </a:ext>
            </a:extLst>
          </p:cNvPr>
          <p:cNvSpPr/>
          <p:nvPr/>
        </p:nvSpPr>
        <p:spPr>
          <a:xfrm>
            <a:off x="659199" y="2703869"/>
            <a:ext cx="509844" cy="488178"/>
          </a:xfrm>
          <a:prstGeom prst="ellipse">
            <a:avLst/>
          </a:prstGeom>
          <a:solidFill>
            <a:schemeClr val="tx2">
              <a:lumMod val="75000"/>
            </a:schemeClr>
          </a:solidFill>
          <a:ln w="12700" cap="flat" cmpd="sng">
            <a:noFill/>
            <a:prstDash val="solid"/>
            <a:miter lim="8000"/>
            <a:headEnd type="none" w="med" len="med"/>
            <a:tailEnd type="none" w="med" len="med"/>
          </a:ln>
        </p:spPr>
        <p:txBody>
          <a:bodyPr spcFirstLastPara="1" wrap="square" lIns="91425" tIns="91425" rIns="91425" bIns="91425" anchor="ctr" anchorCtr="0">
            <a:noAutofit/>
          </a:bodyPr>
          <a:lstStyle/>
          <a:p>
            <a:pPr algn="ctr"/>
            <a:r>
              <a:rPr lang="fr-FR" sz="2000" b="1" kern="0" dirty="0">
                <a:solidFill>
                  <a:schemeClr val="bg2"/>
                </a:solidFill>
                <a:latin typeface="Arial"/>
                <a:cs typeface="Arial"/>
                <a:sym typeface="Arial"/>
              </a:rPr>
              <a:t>3</a:t>
            </a:r>
            <a:endParaRPr sz="2000" b="1" kern="0" dirty="0">
              <a:solidFill>
                <a:schemeClr val="bg2"/>
              </a:solidFill>
              <a:latin typeface="Arial"/>
              <a:cs typeface="Arial"/>
              <a:sym typeface="Arial"/>
            </a:endParaRPr>
          </a:p>
        </p:txBody>
      </p:sp>
      <p:sp>
        <p:nvSpPr>
          <p:cNvPr id="111" name="Shape 147">
            <a:extLst>
              <a:ext uri="{FF2B5EF4-FFF2-40B4-BE49-F238E27FC236}">
                <a16:creationId xmlns:a16="http://schemas.microsoft.com/office/drawing/2014/main" id="{E8DC3226-6B39-4547-B6E3-6B3EC0CCCD83}"/>
              </a:ext>
            </a:extLst>
          </p:cNvPr>
          <p:cNvSpPr/>
          <p:nvPr/>
        </p:nvSpPr>
        <p:spPr>
          <a:xfrm>
            <a:off x="6440715" y="2806621"/>
            <a:ext cx="679418" cy="346889"/>
          </a:xfrm>
          <a:prstGeom prst="rect">
            <a:avLst/>
          </a:prstGeom>
          <a:solidFill>
            <a:schemeClr val="tx2">
              <a:lumMod val="50000"/>
            </a:schemeClr>
          </a:solidFill>
          <a:ln w="19050" cap="flat" cmpd="sng">
            <a:solidFill>
              <a:schemeClr val="tx2">
                <a:lumMod val="75000"/>
              </a:schemeClr>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1" i="0" u="none" strike="noStrike" kern="0" cap="none" spc="0" normalizeH="0" baseline="0" noProof="0" dirty="0" err="1">
                <a:ln>
                  <a:noFill/>
                </a:ln>
                <a:solidFill>
                  <a:srgbClr val="FFFFFF"/>
                </a:solidFill>
                <a:effectLst/>
                <a:uLnTx/>
                <a:uFillTx/>
                <a:ea typeface="Calibri"/>
                <a:cs typeface="Calibri"/>
                <a:sym typeface="Calibri"/>
              </a:rPr>
              <a:t>Pow</a:t>
            </a:r>
            <a:endParaRPr kumimoji="0" b="1" i="0" u="none" strike="noStrike" kern="0" cap="none" spc="0" normalizeH="0" baseline="0" noProof="0" dirty="0">
              <a:ln>
                <a:noFill/>
              </a:ln>
              <a:solidFill>
                <a:srgbClr val="FFFFFF"/>
              </a:solidFill>
              <a:effectLst/>
              <a:uLnTx/>
              <a:uFillTx/>
              <a:ea typeface="Calibri"/>
              <a:cs typeface="Calibri"/>
              <a:sym typeface="Calibri"/>
            </a:endParaRPr>
          </a:p>
        </p:txBody>
      </p:sp>
      <p:sp>
        <p:nvSpPr>
          <p:cNvPr id="33" name="Rectangle 32">
            <a:extLst>
              <a:ext uri="{FF2B5EF4-FFF2-40B4-BE49-F238E27FC236}">
                <a16:creationId xmlns:a16="http://schemas.microsoft.com/office/drawing/2014/main" id="{EAC6F8B1-C042-46DD-AC0F-8F5F42EC4521}"/>
              </a:ext>
            </a:extLst>
          </p:cNvPr>
          <p:cNvSpPr/>
          <p:nvPr/>
        </p:nvSpPr>
        <p:spPr>
          <a:xfrm>
            <a:off x="2408366" y="3112069"/>
            <a:ext cx="3418439" cy="3574811"/>
          </a:xfrm>
          <a:prstGeom prst="rect">
            <a:avLst/>
          </a:prstGeom>
          <a:solidFill>
            <a:schemeClr val="accent4">
              <a:lumMod val="40000"/>
              <a:lumOff val="60000"/>
              <a:alpha val="13000"/>
            </a:schemeClr>
          </a:solidFill>
          <a:ln w="28575">
            <a:solidFill>
              <a:schemeClr val="accent4">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p>
        </p:txBody>
      </p:sp>
      <p:sp>
        <p:nvSpPr>
          <p:cNvPr id="4" name="Espace réservé du numéro de diapositive 3">
            <a:extLst>
              <a:ext uri="{FF2B5EF4-FFF2-40B4-BE49-F238E27FC236}">
                <a16:creationId xmlns:a16="http://schemas.microsoft.com/office/drawing/2014/main" id="{86DF441C-FB70-4C68-968C-886FAE90265F}"/>
              </a:ext>
            </a:extLst>
          </p:cNvPr>
          <p:cNvSpPr>
            <a:spLocks noGrp="1"/>
          </p:cNvSpPr>
          <p:nvPr>
            <p:ph type="sldNum" sz="quarter" idx="12"/>
          </p:nvPr>
        </p:nvSpPr>
        <p:spPr/>
        <p:txBody>
          <a:bodyPr/>
          <a:lstStyle/>
          <a:p>
            <a:r>
              <a:rPr lang="fr-FR" dirty="0"/>
              <a:t>8</a:t>
            </a:r>
          </a:p>
        </p:txBody>
      </p:sp>
    </p:spTree>
    <p:extLst>
      <p:ext uri="{BB962C8B-B14F-4D97-AF65-F5344CB8AC3E}">
        <p14:creationId xmlns:p14="http://schemas.microsoft.com/office/powerpoint/2010/main" val="342629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Image 119">
            <a:extLst>
              <a:ext uri="{FF2B5EF4-FFF2-40B4-BE49-F238E27FC236}">
                <a16:creationId xmlns:a16="http://schemas.microsoft.com/office/drawing/2014/main" id="{C7406F84-908E-491F-A2FB-7FC8C8C37D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5110" y="4641112"/>
            <a:ext cx="1156884" cy="130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Rectangle 92">
            <a:extLst>
              <a:ext uri="{FF2B5EF4-FFF2-40B4-BE49-F238E27FC236}">
                <a16:creationId xmlns:a16="http://schemas.microsoft.com/office/drawing/2014/main" id="{A3A3DF8C-F8CB-4949-8167-4B213E87A230}"/>
              </a:ext>
            </a:extLst>
          </p:cNvPr>
          <p:cNvSpPr/>
          <p:nvPr/>
        </p:nvSpPr>
        <p:spPr bwMode="auto">
          <a:xfrm>
            <a:off x="307663" y="6014378"/>
            <a:ext cx="2931777" cy="526416"/>
          </a:xfrm>
          <a:prstGeom prst="rect">
            <a:avLst/>
          </a:prstGeom>
          <a:solidFill>
            <a:srgbClr val="E7E6E6"/>
          </a:solidFill>
          <a:ln w="127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fr-FR" sz="2400" b="1" i="0" u="none" strike="noStrike" kern="0" cap="none" spc="0" normalizeH="0" baseline="0" noProof="0" dirty="0">
                <a:ln>
                  <a:noFill/>
                </a:ln>
                <a:solidFill>
                  <a:srgbClr val="44546A"/>
                </a:solidFill>
                <a:effectLst/>
                <a:uLnTx/>
                <a:uFillTx/>
                <a:latin typeface="Calibri"/>
                <a:ea typeface="+mn-ea"/>
                <a:cs typeface="+mn-cs"/>
              </a:rPr>
              <a:t>SIMULATION THEORY</a:t>
            </a:r>
            <a:endParaRPr kumimoji="0" lang="fr-FR" sz="1600" b="1" i="0" u="none" strike="noStrike" kern="0" cap="none" spc="0" normalizeH="0" baseline="0" noProof="0" dirty="0">
              <a:ln>
                <a:noFill/>
              </a:ln>
              <a:solidFill>
                <a:srgbClr val="44546A"/>
              </a:solidFill>
              <a:effectLst/>
              <a:uLnTx/>
              <a:uFillTx/>
              <a:latin typeface="Calibri"/>
              <a:ea typeface="+mn-ea"/>
              <a:cs typeface="+mn-cs"/>
            </a:endParaRPr>
          </a:p>
        </p:txBody>
      </p:sp>
      <p:pic>
        <p:nvPicPr>
          <p:cNvPr id="94" name="Image 124">
            <a:extLst>
              <a:ext uri="{FF2B5EF4-FFF2-40B4-BE49-F238E27FC236}">
                <a16:creationId xmlns:a16="http://schemas.microsoft.com/office/drawing/2014/main" id="{62E439F5-0368-4F9B-AC18-CA0AAF9390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6373" y="4641112"/>
            <a:ext cx="1352227" cy="130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Rectangle 100">
            <a:extLst>
              <a:ext uri="{FF2B5EF4-FFF2-40B4-BE49-F238E27FC236}">
                <a16:creationId xmlns:a16="http://schemas.microsoft.com/office/drawing/2014/main" id="{A0601B4F-C4E0-4800-A51A-B2F988AF4268}"/>
              </a:ext>
            </a:extLst>
          </p:cNvPr>
          <p:cNvSpPr/>
          <p:nvPr/>
        </p:nvSpPr>
        <p:spPr bwMode="auto">
          <a:xfrm rot="16200000">
            <a:off x="-611420" y="3732370"/>
            <a:ext cx="1859684" cy="348446"/>
          </a:xfrm>
          <a:prstGeom prst="rect">
            <a:avLst/>
          </a:prstGeom>
          <a:solidFill>
            <a:schemeClr val="bg1"/>
          </a:solidFill>
          <a:ln w="127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lang="en-US" sz="2400" kern="0" dirty="0">
                <a:solidFill>
                  <a:srgbClr val="44546A">
                    <a:lumMod val="50000"/>
                  </a:srgbClr>
                </a:solidFill>
                <a:latin typeface="Arial" panose="020B0604020202020204" pitchFamily="34" charset="0"/>
                <a:cs typeface="Arial" panose="020B0604020202020204" pitchFamily="34" charset="0"/>
              </a:rPr>
              <a:t>Revision</a:t>
            </a:r>
            <a:endParaRPr kumimoji="0" lang="en-US" sz="2400" b="0" i="0" u="none" strike="noStrike" kern="0" cap="none" spc="0" normalizeH="0" baseline="0" dirty="0">
              <a:ln>
                <a:noFill/>
              </a:ln>
              <a:solidFill>
                <a:srgbClr val="44546A">
                  <a:lumMod val="50000"/>
                </a:srgbClr>
              </a:solidFill>
              <a:effectLst/>
              <a:uLnTx/>
              <a:uFillTx/>
              <a:latin typeface="Arial" panose="020B0604020202020204" pitchFamily="34" charset="0"/>
              <a:ea typeface="+mn-ea"/>
              <a:cs typeface="Arial" panose="020B0604020202020204" pitchFamily="34" charset="0"/>
            </a:endParaRPr>
          </a:p>
        </p:txBody>
      </p:sp>
      <p:sp>
        <p:nvSpPr>
          <p:cNvPr id="3" name="Rectangle 2">
            <a:extLst>
              <a:ext uri="{FF2B5EF4-FFF2-40B4-BE49-F238E27FC236}">
                <a16:creationId xmlns:a16="http://schemas.microsoft.com/office/drawing/2014/main" id="{8BA8045C-1F09-48A8-8CE8-256BF11EC496}"/>
              </a:ext>
            </a:extLst>
          </p:cNvPr>
          <p:cNvSpPr/>
          <p:nvPr/>
        </p:nvSpPr>
        <p:spPr>
          <a:xfrm>
            <a:off x="1863431" y="1377202"/>
            <a:ext cx="3030279" cy="9443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F5FF3259-DB43-4AE7-A9C9-5733D2AF0BC3}"/>
              </a:ext>
            </a:extLst>
          </p:cNvPr>
          <p:cNvSpPr txBox="1"/>
          <p:nvPr/>
        </p:nvSpPr>
        <p:spPr>
          <a:xfrm>
            <a:off x="3156570" y="2256743"/>
            <a:ext cx="636713" cy="523220"/>
          </a:xfrm>
          <a:prstGeom prst="rect">
            <a:avLst/>
          </a:prstGeom>
          <a:noFill/>
        </p:spPr>
        <p:txBody>
          <a:bodyPr wrap="none" rtlCol="0">
            <a:spAutoFit/>
          </a:bodyPr>
          <a:lstStyle/>
          <a:p>
            <a:r>
              <a:rPr lang="fr-FR" sz="2800" b="1" dirty="0"/>
              <a:t>. . .</a:t>
            </a:r>
          </a:p>
        </p:txBody>
      </p:sp>
      <p:sp>
        <p:nvSpPr>
          <p:cNvPr id="9" name="Rectangle 8">
            <a:extLst>
              <a:ext uri="{FF2B5EF4-FFF2-40B4-BE49-F238E27FC236}">
                <a16:creationId xmlns:a16="http://schemas.microsoft.com/office/drawing/2014/main" id="{86F248BC-B65A-449F-A1A4-99BA16C5D578}"/>
              </a:ext>
            </a:extLst>
          </p:cNvPr>
          <p:cNvSpPr/>
          <p:nvPr/>
        </p:nvSpPr>
        <p:spPr>
          <a:xfrm>
            <a:off x="1070109" y="1377202"/>
            <a:ext cx="743781" cy="94433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i="1" dirty="0" err="1">
                <a:solidFill>
                  <a:schemeClr val="tx1"/>
                </a:solidFill>
              </a:rPr>
              <a:t>Pow</a:t>
            </a:r>
            <a:r>
              <a:rPr lang="fr-FR" sz="2400" i="1" dirty="0">
                <a:solidFill>
                  <a:schemeClr val="tx1"/>
                </a:solidFill>
              </a:rPr>
              <a:t> 1</a:t>
            </a:r>
          </a:p>
        </p:txBody>
      </p:sp>
      <p:sp>
        <p:nvSpPr>
          <p:cNvPr id="175" name="Freeform 296">
            <a:extLst>
              <a:ext uri="{FF2B5EF4-FFF2-40B4-BE49-F238E27FC236}">
                <a16:creationId xmlns:a16="http://schemas.microsoft.com/office/drawing/2014/main" id="{A00D7812-D824-473F-B0D5-FB5101E45492}"/>
              </a:ext>
            </a:extLst>
          </p:cNvPr>
          <p:cNvSpPr>
            <a:spLocks/>
          </p:cNvSpPr>
          <p:nvPr/>
        </p:nvSpPr>
        <p:spPr bwMode="auto">
          <a:xfrm rot="10800000">
            <a:off x="3519470" y="5478312"/>
            <a:ext cx="5898850" cy="248780"/>
          </a:xfrm>
          <a:custGeom>
            <a:avLst/>
            <a:gdLst>
              <a:gd name="T0" fmla="*/ 3764 w 3773"/>
              <a:gd name="T1" fmla="*/ 185 h 294"/>
              <a:gd name="T2" fmla="*/ 3769 w 3773"/>
              <a:gd name="T3" fmla="*/ 179 h 294"/>
              <a:gd name="T4" fmla="*/ 3773 w 3773"/>
              <a:gd name="T5" fmla="*/ 166 h 294"/>
              <a:gd name="T6" fmla="*/ 3765 w 3773"/>
              <a:gd name="T7" fmla="*/ 146 h 294"/>
              <a:gd name="T8" fmla="*/ 3752 w 3773"/>
              <a:gd name="T9" fmla="*/ 139 h 294"/>
              <a:gd name="T10" fmla="*/ 3756 w 3773"/>
              <a:gd name="T11" fmla="*/ 124 h 294"/>
              <a:gd name="T12" fmla="*/ 3749 w 3773"/>
              <a:gd name="T13" fmla="*/ 93 h 294"/>
              <a:gd name="T14" fmla="*/ 3733 w 3773"/>
              <a:gd name="T15" fmla="*/ 82 h 294"/>
              <a:gd name="T16" fmla="*/ 3686 w 3773"/>
              <a:gd name="T17" fmla="*/ 54 h 294"/>
              <a:gd name="T18" fmla="*/ 3587 w 3773"/>
              <a:gd name="T19" fmla="*/ 14 h 294"/>
              <a:gd name="T20" fmla="*/ 3535 w 3773"/>
              <a:gd name="T21" fmla="*/ 1 h 294"/>
              <a:gd name="T22" fmla="*/ 3523 w 3773"/>
              <a:gd name="T23" fmla="*/ 0 h 294"/>
              <a:gd name="T24" fmla="*/ 3502 w 3773"/>
              <a:gd name="T25" fmla="*/ 4 h 294"/>
              <a:gd name="T26" fmla="*/ 3485 w 3773"/>
              <a:gd name="T27" fmla="*/ 17 h 294"/>
              <a:gd name="T28" fmla="*/ 3475 w 3773"/>
              <a:gd name="T29" fmla="*/ 35 h 294"/>
              <a:gd name="T30" fmla="*/ 3474 w 3773"/>
              <a:gd name="T31" fmla="*/ 47 h 294"/>
              <a:gd name="T32" fmla="*/ 3474 w 3773"/>
              <a:gd name="T33" fmla="*/ 83 h 294"/>
              <a:gd name="T34" fmla="*/ 3474 w 3773"/>
              <a:gd name="T35" fmla="*/ 119 h 294"/>
              <a:gd name="T36" fmla="*/ 3073 w 3773"/>
              <a:gd name="T37" fmla="*/ 113 h 294"/>
              <a:gd name="T38" fmla="*/ 2272 w 3773"/>
              <a:gd name="T39" fmla="*/ 109 h 294"/>
              <a:gd name="T40" fmla="*/ 1870 w 3773"/>
              <a:gd name="T41" fmla="*/ 110 h 294"/>
              <a:gd name="T42" fmla="*/ 1410 w 3773"/>
              <a:gd name="T43" fmla="*/ 109 h 294"/>
              <a:gd name="T44" fmla="*/ 717 w 3773"/>
              <a:gd name="T45" fmla="*/ 114 h 294"/>
              <a:gd name="T46" fmla="*/ 255 w 3773"/>
              <a:gd name="T47" fmla="*/ 134 h 294"/>
              <a:gd name="T48" fmla="*/ 27 w 3773"/>
              <a:gd name="T49" fmla="*/ 153 h 294"/>
              <a:gd name="T50" fmla="*/ 14 w 3773"/>
              <a:gd name="T51" fmla="*/ 156 h 294"/>
              <a:gd name="T52" fmla="*/ 0 w 3773"/>
              <a:gd name="T53" fmla="*/ 172 h 294"/>
              <a:gd name="T54" fmla="*/ 0 w 3773"/>
              <a:gd name="T55" fmla="*/ 193 h 294"/>
              <a:gd name="T56" fmla="*/ 14 w 3773"/>
              <a:gd name="T57" fmla="*/ 210 h 294"/>
              <a:gd name="T58" fmla="*/ 27 w 3773"/>
              <a:gd name="T59" fmla="*/ 211 h 294"/>
              <a:gd name="T60" fmla="*/ 257 w 3773"/>
              <a:gd name="T61" fmla="*/ 219 h 294"/>
              <a:gd name="T62" fmla="*/ 718 w 3773"/>
              <a:gd name="T63" fmla="*/ 219 h 294"/>
              <a:gd name="T64" fmla="*/ 1410 w 3773"/>
              <a:gd name="T65" fmla="*/ 202 h 294"/>
              <a:gd name="T66" fmla="*/ 1870 w 3773"/>
              <a:gd name="T67" fmla="*/ 197 h 294"/>
              <a:gd name="T68" fmla="*/ 2272 w 3773"/>
              <a:gd name="T69" fmla="*/ 196 h 294"/>
              <a:gd name="T70" fmla="*/ 3073 w 3773"/>
              <a:gd name="T71" fmla="*/ 201 h 294"/>
              <a:gd name="T72" fmla="*/ 3475 w 3773"/>
              <a:gd name="T73" fmla="*/ 206 h 294"/>
              <a:gd name="T74" fmla="*/ 3475 w 3773"/>
              <a:gd name="T75" fmla="*/ 248 h 294"/>
              <a:gd name="T76" fmla="*/ 3475 w 3773"/>
              <a:gd name="T77" fmla="*/ 258 h 294"/>
              <a:gd name="T78" fmla="*/ 3485 w 3773"/>
              <a:gd name="T79" fmla="*/ 277 h 294"/>
              <a:gd name="T80" fmla="*/ 3502 w 3773"/>
              <a:gd name="T81" fmla="*/ 290 h 294"/>
              <a:gd name="T82" fmla="*/ 3523 w 3773"/>
              <a:gd name="T83" fmla="*/ 294 h 294"/>
              <a:gd name="T84" fmla="*/ 3533 w 3773"/>
              <a:gd name="T85" fmla="*/ 293 h 294"/>
              <a:gd name="T86" fmla="*/ 3584 w 3773"/>
              <a:gd name="T87" fmla="*/ 276 h 294"/>
              <a:gd name="T88" fmla="*/ 3686 w 3773"/>
              <a:gd name="T89" fmla="*/ 235 h 294"/>
              <a:gd name="T90" fmla="*/ 3733 w 3773"/>
              <a:gd name="T91" fmla="*/ 207 h 294"/>
              <a:gd name="T92" fmla="*/ 3739 w 3773"/>
              <a:gd name="T93" fmla="*/ 204 h 294"/>
              <a:gd name="T94" fmla="*/ 3745 w 3773"/>
              <a:gd name="T95" fmla="*/ 200 h 294"/>
              <a:gd name="T96" fmla="*/ 3754 w 3773"/>
              <a:gd name="T97" fmla="*/ 192 h 294"/>
              <a:gd name="T98" fmla="*/ 3764 w 3773"/>
              <a:gd name="T99" fmla="*/ 185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73" h="294">
                <a:moveTo>
                  <a:pt x="3764" y="185"/>
                </a:moveTo>
                <a:lnTo>
                  <a:pt x="3769" y="179"/>
                </a:lnTo>
                <a:lnTo>
                  <a:pt x="3773" y="166"/>
                </a:lnTo>
                <a:lnTo>
                  <a:pt x="3765" y="146"/>
                </a:lnTo>
                <a:lnTo>
                  <a:pt x="3752" y="139"/>
                </a:lnTo>
                <a:lnTo>
                  <a:pt x="3756" y="124"/>
                </a:lnTo>
                <a:lnTo>
                  <a:pt x="3749" y="93"/>
                </a:lnTo>
                <a:lnTo>
                  <a:pt x="3733" y="82"/>
                </a:lnTo>
                <a:lnTo>
                  <a:pt x="3686" y="54"/>
                </a:lnTo>
                <a:lnTo>
                  <a:pt x="3587" y="14"/>
                </a:lnTo>
                <a:lnTo>
                  <a:pt x="3535" y="1"/>
                </a:lnTo>
                <a:lnTo>
                  <a:pt x="3523" y="0"/>
                </a:lnTo>
                <a:lnTo>
                  <a:pt x="3502" y="4"/>
                </a:lnTo>
                <a:lnTo>
                  <a:pt x="3485" y="17"/>
                </a:lnTo>
                <a:lnTo>
                  <a:pt x="3475" y="35"/>
                </a:lnTo>
                <a:lnTo>
                  <a:pt x="3474" y="47"/>
                </a:lnTo>
                <a:lnTo>
                  <a:pt x="3474" y="83"/>
                </a:lnTo>
                <a:lnTo>
                  <a:pt x="3474" y="119"/>
                </a:lnTo>
                <a:lnTo>
                  <a:pt x="3073" y="113"/>
                </a:lnTo>
                <a:lnTo>
                  <a:pt x="2272" y="109"/>
                </a:lnTo>
                <a:lnTo>
                  <a:pt x="1870" y="110"/>
                </a:lnTo>
                <a:lnTo>
                  <a:pt x="1410" y="109"/>
                </a:lnTo>
                <a:lnTo>
                  <a:pt x="717" y="114"/>
                </a:lnTo>
                <a:lnTo>
                  <a:pt x="255" y="134"/>
                </a:lnTo>
                <a:lnTo>
                  <a:pt x="27" y="153"/>
                </a:lnTo>
                <a:lnTo>
                  <a:pt x="14" y="156"/>
                </a:lnTo>
                <a:lnTo>
                  <a:pt x="0" y="172"/>
                </a:lnTo>
                <a:lnTo>
                  <a:pt x="0" y="193"/>
                </a:lnTo>
                <a:lnTo>
                  <a:pt x="14" y="210"/>
                </a:lnTo>
                <a:lnTo>
                  <a:pt x="27" y="211"/>
                </a:lnTo>
                <a:lnTo>
                  <a:pt x="257" y="219"/>
                </a:lnTo>
                <a:lnTo>
                  <a:pt x="718" y="219"/>
                </a:lnTo>
                <a:lnTo>
                  <a:pt x="1410" y="202"/>
                </a:lnTo>
                <a:lnTo>
                  <a:pt x="1870" y="197"/>
                </a:lnTo>
                <a:lnTo>
                  <a:pt x="2272" y="196"/>
                </a:lnTo>
                <a:lnTo>
                  <a:pt x="3073" y="201"/>
                </a:lnTo>
                <a:lnTo>
                  <a:pt x="3475" y="206"/>
                </a:lnTo>
                <a:lnTo>
                  <a:pt x="3475" y="248"/>
                </a:lnTo>
                <a:lnTo>
                  <a:pt x="3475" y="258"/>
                </a:lnTo>
                <a:lnTo>
                  <a:pt x="3485" y="277"/>
                </a:lnTo>
                <a:lnTo>
                  <a:pt x="3502" y="290"/>
                </a:lnTo>
                <a:lnTo>
                  <a:pt x="3523" y="294"/>
                </a:lnTo>
                <a:lnTo>
                  <a:pt x="3533" y="293"/>
                </a:lnTo>
                <a:lnTo>
                  <a:pt x="3584" y="276"/>
                </a:lnTo>
                <a:lnTo>
                  <a:pt x="3686" y="235"/>
                </a:lnTo>
                <a:lnTo>
                  <a:pt x="3733" y="207"/>
                </a:lnTo>
                <a:lnTo>
                  <a:pt x="3739" y="204"/>
                </a:lnTo>
                <a:lnTo>
                  <a:pt x="3745" y="200"/>
                </a:lnTo>
                <a:lnTo>
                  <a:pt x="3754" y="192"/>
                </a:lnTo>
                <a:lnTo>
                  <a:pt x="3764" y="185"/>
                </a:lnTo>
                <a:close/>
              </a:path>
            </a:pathLst>
          </a:custGeom>
          <a:solidFill>
            <a:schemeClr val="accent3">
              <a:lumMod val="75000"/>
            </a:schemeClr>
          </a:solidFill>
          <a:ln w="9525">
            <a:noFill/>
            <a:round/>
            <a:headEnd/>
            <a:tailEnd/>
          </a:ln>
        </p:spPr>
        <p:txBody>
          <a:bodyPr vert="horz" wrap="square" lIns="68580" tIns="34290" rIns="68580" bIns="3429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dirty="0"/>
          </a:p>
        </p:txBody>
      </p:sp>
      <p:sp>
        <p:nvSpPr>
          <p:cNvPr id="174" name="Shape 166">
            <a:extLst>
              <a:ext uri="{FF2B5EF4-FFF2-40B4-BE49-F238E27FC236}">
                <a16:creationId xmlns:a16="http://schemas.microsoft.com/office/drawing/2014/main" id="{39778545-8949-4F9E-8329-3B0F9E998576}"/>
              </a:ext>
            </a:extLst>
          </p:cNvPr>
          <p:cNvSpPr/>
          <p:nvPr/>
        </p:nvSpPr>
        <p:spPr>
          <a:xfrm>
            <a:off x="5497217" y="5293042"/>
            <a:ext cx="2073042" cy="579323"/>
          </a:xfrm>
          <a:prstGeom prst="rect">
            <a:avLst/>
          </a:prstGeom>
          <a:solidFill>
            <a:schemeClr val="accent3">
              <a:lumMod val="50000"/>
            </a:schemeClr>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400" b="1" i="0" u="none" strike="noStrike" kern="0" cap="none" spc="0" normalizeH="0" baseline="0" noProof="0" dirty="0" err="1">
                <a:ln>
                  <a:noFill/>
                </a:ln>
                <a:solidFill>
                  <a:srgbClr val="FFFFFF"/>
                </a:solidFill>
                <a:effectLst/>
                <a:uLnTx/>
                <a:uFillTx/>
                <a:ea typeface="Calibri"/>
                <a:cs typeface="Calibri"/>
                <a:sym typeface="Calibri"/>
              </a:rPr>
              <a:t>Utterance</a:t>
            </a:r>
            <a:r>
              <a:rPr kumimoji="0" lang="fr-FR" sz="2400" b="1" i="0" u="none" strike="noStrike" kern="0" cap="none" spc="0" normalizeH="0" baseline="-25000" noProof="0" dirty="0" err="1">
                <a:ln>
                  <a:noFill/>
                </a:ln>
                <a:solidFill>
                  <a:srgbClr val="FFFFFF"/>
                </a:solidFill>
                <a:effectLst/>
                <a:uLnTx/>
                <a:uFillTx/>
                <a:ea typeface="Calibri"/>
                <a:cs typeface="Calibri"/>
                <a:sym typeface="Calibri"/>
              </a:rPr>
              <a:t>other</a:t>
            </a:r>
            <a:endParaRPr kumimoji="0" sz="2400" b="1" i="0" u="none" strike="noStrike" kern="0" cap="none" spc="0" normalizeH="0" baseline="-25000" noProof="0" dirty="0">
              <a:ln>
                <a:noFill/>
              </a:ln>
              <a:solidFill>
                <a:srgbClr val="FFFFFF"/>
              </a:solidFill>
              <a:effectLst/>
              <a:uLnTx/>
              <a:uFillTx/>
              <a:ea typeface="Calibri"/>
              <a:cs typeface="Calibri"/>
              <a:sym typeface="Calibri"/>
            </a:endParaRPr>
          </a:p>
        </p:txBody>
      </p:sp>
      <p:sp>
        <p:nvSpPr>
          <p:cNvPr id="177" name="Freeform 287">
            <a:extLst>
              <a:ext uri="{FF2B5EF4-FFF2-40B4-BE49-F238E27FC236}">
                <a16:creationId xmlns:a16="http://schemas.microsoft.com/office/drawing/2014/main" id="{4F346139-ED4D-47FC-83EF-8355A2B5F0AB}"/>
              </a:ext>
            </a:extLst>
          </p:cNvPr>
          <p:cNvSpPr>
            <a:spLocks/>
          </p:cNvSpPr>
          <p:nvPr/>
        </p:nvSpPr>
        <p:spPr bwMode="auto">
          <a:xfrm rot="7711772">
            <a:off x="-130906" y="3337970"/>
            <a:ext cx="1796982" cy="1154806"/>
          </a:xfrm>
          <a:custGeom>
            <a:avLst/>
            <a:gdLst>
              <a:gd name="T0" fmla="*/ 2363 w 2429"/>
              <a:gd name="T1" fmla="*/ 15 h 1818"/>
              <a:gd name="T2" fmla="*/ 2259 w 2429"/>
              <a:gd name="T3" fmla="*/ 163 h 1818"/>
              <a:gd name="T4" fmla="*/ 2092 w 2429"/>
              <a:gd name="T5" fmla="*/ 372 h 1818"/>
              <a:gd name="T6" fmla="*/ 1976 w 2429"/>
              <a:gd name="T7" fmla="*/ 507 h 1818"/>
              <a:gd name="T8" fmla="*/ 1854 w 2429"/>
              <a:gd name="T9" fmla="*/ 636 h 1818"/>
              <a:gd name="T10" fmla="*/ 1725 w 2429"/>
              <a:gd name="T11" fmla="*/ 759 h 1818"/>
              <a:gd name="T12" fmla="*/ 1591 w 2429"/>
              <a:gd name="T13" fmla="*/ 877 h 1818"/>
              <a:gd name="T14" fmla="*/ 1451 w 2429"/>
              <a:gd name="T15" fmla="*/ 989 h 1818"/>
              <a:gd name="T16" fmla="*/ 1378 w 2429"/>
              <a:gd name="T17" fmla="*/ 1042 h 1818"/>
              <a:gd name="T18" fmla="*/ 1261 w 2429"/>
              <a:gd name="T19" fmla="*/ 1124 h 1818"/>
              <a:gd name="T20" fmla="*/ 1018 w 2429"/>
              <a:gd name="T21" fmla="*/ 1270 h 1818"/>
              <a:gd name="T22" fmla="*/ 766 w 2429"/>
              <a:gd name="T23" fmla="*/ 1398 h 1818"/>
              <a:gd name="T24" fmla="*/ 507 w 2429"/>
              <a:gd name="T25" fmla="*/ 1511 h 1818"/>
              <a:gd name="T26" fmla="*/ 375 w 2429"/>
              <a:gd name="T27" fmla="*/ 1560 h 1818"/>
              <a:gd name="T28" fmla="*/ 355 w 2429"/>
              <a:gd name="T29" fmla="*/ 1521 h 1818"/>
              <a:gd name="T30" fmla="*/ 336 w 2429"/>
              <a:gd name="T31" fmla="*/ 1481 h 1818"/>
              <a:gd name="T32" fmla="*/ 327 w 2429"/>
              <a:gd name="T33" fmla="*/ 1467 h 1818"/>
              <a:gd name="T34" fmla="*/ 302 w 2429"/>
              <a:gd name="T35" fmla="*/ 1459 h 1818"/>
              <a:gd name="T36" fmla="*/ 278 w 2429"/>
              <a:gd name="T37" fmla="*/ 1471 h 1818"/>
              <a:gd name="T38" fmla="*/ 263 w 2429"/>
              <a:gd name="T39" fmla="*/ 1494 h 1818"/>
              <a:gd name="T40" fmla="*/ 263 w 2429"/>
              <a:gd name="T41" fmla="*/ 1510 h 1818"/>
              <a:gd name="T42" fmla="*/ 144 w 2429"/>
              <a:gd name="T43" fmla="*/ 1590 h 1818"/>
              <a:gd name="T44" fmla="*/ 20 w 2429"/>
              <a:gd name="T45" fmla="*/ 1663 h 1818"/>
              <a:gd name="T46" fmla="*/ 11 w 2429"/>
              <a:gd name="T47" fmla="*/ 1669 h 1818"/>
              <a:gd name="T48" fmla="*/ 1 w 2429"/>
              <a:gd name="T49" fmla="*/ 1689 h 1818"/>
              <a:gd name="T50" fmla="*/ 0 w 2429"/>
              <a:gd name="T51" fmla="*/ 1709 h 1818"/>
              <a:gd name="T52" fmla="*/ 11 w 2429"/>
              <a:gd name="T53" fmla="*/ 1728 h 1818"/>
              <a:gd name="T54" fmla="*/ 20 w 2429"/>
              <a:gd name="T55" fmla="*/ 1734 h 1818"/>
              <a:gd name="T56" fmla="*/ 69 w 2429"/>
              <a:gd name="T57" fmla="*/ 1755 h 1818"/>
              <a:gd name="T58" fmla="*/ 170 w 2429"/>
              <a:gd name="T59" fmla="*/ 1788 h 1818"/>
              <a:gd name="T60" fmla="*/ 272 w 2429"/>
              <a:gd name="T61" fmla="*/ 1809 h 1818"/>
              <a:gd name="T62" fmla="*/ 377 w 2429"/>
              <a:gd name="T63" fmla="*/ 1818 h 1818"/>
              <a:gd name="T64" fmla="*/ 432 w 2429"/>
              <a:gd name="T65" fmla="*/ 1817 h 1818"/>
              <a:gd name="T66" fmla="*/ 443 w 2429"/>
              <a:gd name="T67" fmla="*/ 1816 h 1818"/>
              <a:gd name="T68" fmla="*/ 460 w 2429"/>
              <a:gd name="T69" fmla="*/ 1805 h 1818"/>
              <a:gd name="T70" fmla="*/ 471 w 2429"/>
              <a:gd name="T71" fmla="*/ 1787 h 1818"/>
              <a:gd name="T72" fmla="*/ 471 w 2429"/>
              <a:gd name="T73" fmla="*/ 1766 h 1818"/>
              <a:gd name="T74" fmla="*/ 467 w 2429"/>
              <a:gd name="T75" fmla="*/ 1756 h 1818"/>
              <a:gd name="T76" fmla="*/ 436 w 2429"/>
              <a:gd name="T77" fmla="*/ 1690 h 1818"/>
              <a:gd name="T78" fmla="*/ 405 w 2429"/>
              <a:gd name="T79" fmla="*/ 1624 h 1818"/>
              <a:gd name="T80" fmla="*/ 481 w 2429"/>
              <a:gd name="T81" fmla="*/ 1599 h 1818"/>
              <a:gd name="T82" fmla="*/ 633 w 2429"/>
              <a:gd name="T83" fmla="*/ 1543 h 1818"/>
              <a:gd name="T84" fmla="*/ 783 w 2429"/>
              <a:gd name="T85" fmla="*/ 1481 h 1818"/>
              <a:gd name="T86" fmla="*/ 931 w 2429"/>
              <a:gd name="T87" fmla="*/ 1410 h 1818"/>
              <a:gd name="T88" fmla="*/ 1076 w 2429"/>
              <a:gd name="T89" fmla="*/ 1334 h 1818"/>
              <a:gd name="T90" fmla="*/ 1217 w 2429"/>
              <a:gd name="T91" fmla="*/ 1249 h 1818"/>
              <a:gd name="T92" fmla="*/ 1356 w 2429"/>
              <a:gd name="T93" fmla="*/ 1160 h 1818"/>
              <a:gd name="T94" fmla="*/ 1491 w 2429"/>
              <a:gd name="T95" fmla="*/ 1064 h 1818"/>
              <a:gd name="T96" fmla="*/ 1620 w 2429"/>
              <a:gd name="T97" fmla="*/ 962 h 1818"/>
              <a:gd name="T98" fmla="*/ 1746 w 2429"/>
              <a:gd name="T99" fmla="*/ 855 h 1818"/>
              <a:gd name="T100" fmla="*/ 1867 w 2429"/>
              <a:gd name="T101" fmla="*/ 744 h 1818"/>
              <a:gd name="T102" fmla="*/ 1982 w 2429"/>
              <a:gd name="T103" fmla="*/ 626 h 1818"/>
              <a:gd name="T104" fmla="*/ 2091 w 2429"/>
              <a:gd name="T105" fmla="*/ 505 h 1818"/>
              <a:gd name="T106" fmla="*/ 2195 w 2429"/>
              <a:gd name="T107" fmla="*/ 380 h 1818"/>
              <a:gd name="T108" fmla="*/ 2290 w 2429"/>
              <a:gd name="T109" fmla="*/ 251 h 1818"/>
              <a:gd name="T110" fmla="*/ 2380 w 2429"/>
              <a:gd name="T111" fmla="*/ 118 h 1818"/>
              <a:gd name="T112" fmla="*/ 2423 w 2429"/>
              <a:gd name="T113" fmla="*/ 50 h 1818"/>
              <a:gd name="T114" fmla="*/ 2429 w 2429"/>
              <a:gd name="T115" fmla="*/ 36 h 1818"/>
              <a:gd name="T116" fmla="*/ 2421 w 2429"/>
              <a:gd name="T117" fmla="*/ 13 h 1818"/>
              <a:gd name="T118" fmla="*/ 2399 w 2429"/>
              <a:gd name="T119" fmla="*/ 0 h 1818"/>
              <a:gd name="T120" fmla="*/ 2373 w 2429"/>
              <a:gd name="T121" fmla="*/ 5 h 1818"/>
              <a:gd name="T122" fmla="*/ 2363 w 2429"/>
              <a:gd name="T123" fmla="*/ 15 h 1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9" h="1818">
                <a:moveTo>
                  <a:pt x="2363" y="15"/>
                </a:moveTo>
                <a:lnTo>
                  <a:pt x="2259" y="163"/>
                </a:lnTo>
                <a:lnTo>
                  <a:pt x="2092" y="372"/>
                </a:lnTo>
                <a:lnTo>
                  <a:pt x="1976" y="507"/>
                </a:lnTo>
                <a:lnTo>
                  <a:pt x="1854" y="636"/>
                </a:lnTo>
                <a:lnTo>
                  <a:pt x="1725" y="759"/>
                </a:lnTo>
                <a:lnTo>
                  <a:pt x="1591" y="877"/>
                </a:lnTo>
                <a:lnTo>
                  <a:pt x="1451" y="989"/>
                </a:lnTo>
                <a:lnTo>
                  <a:pt x="1378" y="1042"/>
                </a:lnTo>
                <a:lnTo>
                  <a:pt x="1261" y="1124"/>
                </a:lnTo>
                <a:lnTo>
                  <a:pt x="1018" y="1270"/>
                </a:lnTo>
                <a:lnTo>
                  <a:pt x="766" y="1398"/>
                </a:lnTo>
                <a:lnTo>
                  <a:pt x="507" y="1511"/>
                </a:lnTo>
                <a:lnTo>
                  <a:pt x="375" y="1560"/>
                </a:lnTo>
                <a:lnTo>
                  <a:pt x="355" y="1521"/>
                </a:lnTo>
                <a:lnTo>
                  <a:pt x="336" y="1481"/>
                </a:lnTo>
                <a:lnTo>
                  <a:pt x="327" y="1467"/>
                </a:lnTo>
                <a:lnTo>
                  <a:pt x="302" y="1459"/>
                </a:lnTo>
                <a:lnTo>
                  <a:pt x="278" y="1471"/>
                </a:lnTo>
                <a:lnTo>
                  <a:pt x="263" y="1494"/>
                </a:lnTo>
                <a:lnTo>
                  <a:pt x="263" y="1510"/>
                </a:lnTo>
                <a:lnTo>
                  <a:pt x="144" y="1590"/>
                </a:lnTo>
                <a:lnTo>
                  <a:pt x="20" y="1663"/>
                </a:lnTo>
                <a:lnTo>
                  <a:pt x="11" y="1669"/>
                </a:lnTo>
                <a:lnTo>
                  <a:pt x="1" y="1689"/>
                </a:lnTo>
                <a:lnTo>
                  <a:pt x="0" y="1709"/>
                </a:lnTo>
                <a:lnTo>
                  <a:pt x="11" y="1728"/>
                </a:lnTo>
                <a:lnTo>
                  <a:pt x="20" y="1734"/>
                </a:lnTo>
                <a:lnTo>
                  <a:pt x="69" y="1755"/>
                </a:lnTo>
                <a:lnTo>
                  <a:pt x="170" y="1788"/>
                </a:lnTo>
                <a:lnTo>
                  <a:pt x="272" y="1809"/>
                </a:lnTo>
                <a:lnTo>
                  <a:pt x="377" y="1818"/>
                </a:lnTo>
                <a:lnTo>
                  <a:pt x="432" y="1817"/>
                </a:lnTo>
                <a:lnTo>
                  <a:pt x="443" y="1816"/>
                </a:lnTo>
                <a:lnTo>
                  <a:pt x="460" y="1805"/>
                </a:lnTo>
                <a:lnTo>
                  <a:pt x="471" y="1787"/>
                </a:lnTo>
                <a:lnTo>
                  <a:pt x="471" y="1766"/>
                </a:lnTo>
                <a:lnTo>
                  <a:pt x="467" y="1756"/>
                </a:lnTo>
                <a:lnTo>
                  <a:pt x="436" y="1690"/>
                </a:lnTo>
                <a:lnTo>
                  <a:pt x="405" y="1624"/>
                </a:lnTo>
                <a:lnTo>
                  <a:pt x="481" y="1599"/>
                </a:lnTo>
                <a:lnTo>
                  <a:pt x="633" y="1543"/>
                </a:lnTo>
                <a:lnTo>
                  <a:pt x="783" y="1481"/>
                </a:lnTo>
                <a:lnTo>
                  <a:pt x="931" y="1410"/>
                </a:lnTo>
                <a:lnTo>
                  <a:pt x="1076" y="1334"/>
                </a:lnTo>
                <a:lnTo>
                  <a:pt x="1217" y="1249"/>
                </a:lnTo>
                <a:lnTo>
                  <a:pt x="1356" y="1160"/>
                </a:lnTo>
                <a:lnTo>
                  <a:pt x="1491" y="1064"/>
                </a:lnTo>
                <a:lnTo>
                  <a:pt x="1620" y="962"/>
                </a:lnTo>
                <a:lnTo>
                  <a:pt x="1746" y="855"/>
                </a:lnTo>
                <a:lnTo>
                  <a:pt x="1867" y="744"/>
                </a:lnTo>
                <a:lnTo>
                  <a:pt x="1982" y="626"/>
                </a:lnTo>
                <a:lnTo>
                  <a:pt x="2091" y="505"/>
                </a:lnTo>
                <a:lnTo>
                  <a:pt x="2195" y="380"/>
                </a:lnTo>
                <a:lnTo>
                  <a:pt x="2290" y="251"/>
                </a:lnTo>
                <a:lnTo>
                  <a:pt x="2380" y="118"/>
                </a:lnTo>
                <a:lnTo>
                  <a:pt x="2423" y="50"/>
                </a:lnTo>
                <a:lnTo>
                  <a:pt x="2429" y="36"/>
                </a:lnTo>
                <a:lnTo>
                  <a:pt x="2421" y="13"/>
                </a:lnTo>
                <a:lnTo>
                  <a:pt x="2399" y="0"/>
                </a:lnTo>
                <a:lnTo>
                  <a:pt x="2373" y="5"/>
                </a:lnTo>
                <a:lnTo>
                  <a:pt x="2363" y="15"/>
                </a:lnTo>
              </a:path>
            </a:pathLst>
          </a:custGeom>
          <a:solidFill>
            <a:schemeClr val="tx2">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1" name="Freeform 295">
            <a:extLst>
              <a:ext uri="{FF2B5EF4-FFF2-40B4-BE49-F238E27FC236}">
                <a16:creationId xmlns:a16="http://schemas.microsoft.com/office/drawing/2014/main" id="{C914529C-AC77-4F88-97E4-88BA3F880423}"/>
              </a:ext>
            </a:extLst>
          </p:cNvPr>
          <p:cNvSpPr>
            <a:spLocks/>
          </p:cNvSpPr>
          <p:nvPr/>
        </p:nvSpPr>
        <p:spPr bwMode="auto">
          <a:xfrm>
            <a:off x="5035833" y="2994512"/>
            <a:ext cx="737973" cy="463444"/>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chemeClr val="accent4">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4" name="Freeform 288">
            <a:extLst>
              <a:ext uri="{FF2B5EF4-FFF2-40B4-BE49-F238E27FC236}">
                <a16:creationId xmlns:a16="http://schemas.microsoft.com/office/drawing/2014/main" id="{0EA86D25-E44F-4EAF-909B-0C0A3DD9E8AF}"/>
              </a:ext>
            </a:extLst>
          </p:cNvPr>
          <p:cNvSpPr>
            <a:spLocks/>
          </p:cNvSpPr>
          <p:nvPr/>
        </p:nvSpPr>
        <p:spPr bwMode="auto">
          <a:xfrm rot="11686673">
            <a:off x="4969746" y="1862829"/>
            <a:ext cx="779762" cy="216965"/>
          </a:xfrm>
          <a:custGeom>
            <a:avLst/>
            <a:gdLst>
              <a:gd name="T0" fmla="*/ 1453 w 1482"/>
              <a:gd name="T1" fmla="*/ 0 h 302"/>
              <a:gd name="T2" fmla="*/ 1285 w 1482"/>
              <a:gd name="T3" fmla="*/ 34 h 302"/>
              <a:gd name="T4" fmla="*/ 1033 w 1482"/>
              <a:gd name="T5" fmla="*/ 85 h 302"/>
              <a:gd name="T6" fmla="*/ 865 w 1482"/>
              <a:gd name="T7" fmla="*/ 114 h 302"/>
              <a:gd name="T8" fmla="*/ 779 w 1482"/>
              <a:gd name="T9" fmla="*/ 124 h 302"/>
              <a:gd name="T10" fmla="*/ 658 w 1482"/>
              <a:gd name="T11" fmla="*/ 136 h 302"/>
              <a:gd name="T12" fmla="*/ 415 w 1482"/>
              <a:gd name="T13" fmla="*/ 144 h 302"/>
              <a:gd name="T14" fmla="*/ 293 w 1482"/>
              <a:gd name="T15" fmla="*/ 146 h 302"/>
              <a:gd name="T16" fmla="*/ 296 w 1482"/>
              <a:gd name="T17" fmla="*/ 115 h 302"/>
              <a:gd name="T18" fmla="*/ 297 w 1482"/>
              <a:gd name="T19" fmla="*/ 84 h 302"/>
              <a:gd name="T20" fmla="*/ 297 w 1482"/>
              <a:gd name="T21" fmla="*/ 74 h 302"/>
              <a:gd name="T22" fmla="*/ 289 w 1482"/>
              <a:gd name="T23" fmla="*/ 58 h 302"/>
              <a:gd name="T24" fmla="*/ 277 w 1482"/>
              <a:gd name="T25" fmla="*/ 49 h 302"/>
              <a:gd name="T26" fmla="*/ 260 w 1482"/>
              <a:gd name="T27" fmla="*/ 46 h 302"/>
              <a:gd name="T28" fmla="*/ 251 w 1482"/>
              <a:gd name="T29" fmla="*/ 48 h 302"/>
              <a:gd name="T30" fmla="*/ 226 w 1482"/>
              <a:gd name="T31" fmla="*/ 48 h 302"/>
              <a:gd name="T32" fmla="*/ 175 w 1482"/>
              <a:gd name="T33" fmla="*/ 61 h 302"/>
              <a:gd name="T34" fmla="*/ 153 w 1482"/>
              <a:gd name="T35" fmla="*/ 69 h 302"/>
              <a:gd name="T36" fmla="*/ 83 w 1482"/>
              <a:gd name="T37" fmla="*/ 91 h 302"/>
              <a:gd name="T38" fmla="*/ 15 w 1482"/>
              <a:gd name="T39" fmla="*/ 119 h 302"/>
              <a:gd name="T40" fmla="*/ 4 w 1482"/>
              <a:gd name="T41" fmla="*/ 127 h 302"/>
              <a:gd name="T42" fmla="*/ 0 w 1482"/>
              <a:gd name="T43" fmla="*/ 149 h 302"/>
              <a:gd name="T44" fmla="*/ 4 w 1482"/>
              <a:gd name="T45" fmla="*/ 159 h 302"/>
              <a:gd name="T46" fmla="*/ 2 w 1482"/>
              <a:gd name="T47" fmla="*/ 168 h 302"/>
              <a:gd name="T48" fmla="*/ 7 w 1482"/>
              <a:gd name="T49" fmla="*/ 185 h 302"/>
              <a:gd name="T50" fmla="*/ 15 w 1482"/>
              <a:gd name="T51" fmla="*/ 192 h 302"/>
              <a:gd name="T52" fmla="*/ 121 w 1482"/>
              <a:gd name="T53" fmla="*/ 245 h 302"/>
              <a:gd name="T54" fmla="*/ 229 w 1482"/>
              <a:gd name="T55" fmla="*/ 297 h 302"/>
              <a:gd name="T56" fmla="*/ 238 w 1482"/>
              <a:gd name="T57" fmla="*/ 302 h 302"/>
              <a:gd name="T58" fmla="*/ 257 w 1482"/>
              <a:gd name="T59" fmla="*/ 301 h 302"/>
              <a:gd name="T60" fmla="*/ 273 w 1482"/>
              <a:gd name="T61" fmla="*/ 291 h 302"/>
              <a:gd name="T62" fmla="*/ 283 w 1482"/>
              <a:gd name="T63" fmla="*/ 275 h 302"/>
              <a:gd name="T64" fmla="*/ 284 w 1482"/>
              <a:gd name="T65" fmla="*/ 264 h 302"/>
              <a:gd name="T66" fmla="*/ 286 w 1482"/>
              <a:gd name="T67" fmla="*/ 250 h 302"/>
              <a:gd name="T68" fmla="*/ 287 w 1482"/>
              <a:gd name="T69" fmla="*/ 234 h 302"/>
              <a:gd name="T70" fmla="*/ 352 w 1482"/>
              <a:gd name="T71" fmla="*/ 236 h 302"/>
              <a:gd name="T72" fmla="*/ 481 w 1482"/>
              <a:gd name="T73" fmla="*/ 233 h 302"/>
              <a:gd name="T74" fmla="*/ 674 w 1482"/>
              <a:gd name="T75" fmla="*/ 218 h 302"/>
              <a:gd name="T76" fmla="*/ 800 w 1482"/>
              <a:gd name="T77" fmla="*/ 203 h 302"/>
              <a:gd name="T78" fmla="*/ 884 w 1482"/>
              <a:gd name="T79" fmla="*/ 192 h 302"/>
              <a:gd name="T80" fmla="*/ 1054 w 1482"/>
              <a:gd name="T81" fmla="*/ 164 h 302"/>
              <a:gd name="T82" fmla="*/ 1223 w 1482"/>
              <a:gd name="T83" fmla="*/ 127 h 302"/>
              <a:gd name="T84" fmla="*/ 1386 w 1482"/>
              <a:gd name="T85" fmla="*/ 76 h 302"/>
              <a:gd name="T86" fmla="*/ 1466 w 1482"/>
              <a:gd name="T87" fmla="*/ 45 h 302"/>
              <a:gd name="T88" fmla="*/ 1475 w 1482"/>
              <a:gd name="T89" fmla="*/ 40 h 302"/>
              <a:gd name="T90" fmla="*/ 1482 w 1482"/>
              <a:gd name="T91" fmla="*/ 24 h 302"/>
              <a:gd name="T92" fmla="*/ 1478 w 1482"/>
              <a:gd name="T93" fmla="*/ 9 h 302"/>
              <a:gd name="T94" fmla="*/ 1464 w 1482"/>
              <a:gd name="T95" fmla="*/ 0 h 302"/>
              <a:gd name="T96" fmla="*/ 1453 w 1482"/>
              <a:gd name="T97"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82" h="302">
                <a:moveTo>
                  <a:pt x="1453" y="0"/>
                </a:moveTo>
                <a:lnTo>
                  <a:pt x="1285" y="34"/>
                </a:lnTo>
                <a:lnTo>
                  <a:pt x="1033" y="85"/>
                </a:lnTo>
                <a:lnTo>
                  <a:pt x="865" y="114"/>
                </a:lnTo>
                <a:lnTo>
                  <a:pt x="779" y="124"/>
                </a:lnTo>
                <a:lnTo>
                  <a:pt x="658" y="136"/>
                </a:lnTo>
                <a:lnTo>
                  <a:pt x="415" y="144"/>
                </a:lnTo>
                <a:lnTo>
                  <a:pt x="293" y="146"/>
                </a:lnTo>
                <a:lnTo>
                  <a:pt x="296" y="115"/>
                </a:lnTo>
                <a:lnTo>
                  <a:pt x="297" y="84"/>
                </a:lnTo>
                <a:lnTo>
                  <a:pt x="297" y="74"/>
                </a:lnTo>
                <a:lnTo>
                  <a:pt x="289" y="58"/>
                </a:lnTo>
                <a:lnTo>
                  <a:pt x="277" y="49"/>
                </a:lnTo>
                <a:lnTo>
                  <a:pt x="260" y="46"/>
                </a:lnTo>
                <a:lnTo>
                  <a:pt x="251" y="48"/>
                </a:lnTo>
                <a:lnTo>
                  <a:pt x="226" y="48"/>
                </a:lnTo>
                <a:lnTo>
                  <a:pt x="175" y="61"/>
                </a:lnTo>
                <a:lnTo>
                  <a:pt x="153" y="69"/>
                </a:lnTo>
                <a:lnTo>
                  <a:pt x="83" y="91"/>
                </a:lnTo>
                <a:lnTo>
                  <a:pt x="15" y="119"/>
                </a:lnTo>
                <a:lnTo>
                  <a:pt x="4" y="127"/>
                </a:lnTo>
                <a:lnTo>
                  <a:pt x="0" y="149"/>
                </a:lnTo>
                <a:lnTo>
                  <a:pt x="4" y="159"/>
                </a:lnTo>
                <a:lnTo>
                  <a:pt x="2" y="168"/>
                </a:lnTo>
                <a:lnTo>
                  <a:pt x="7" y="185"/>
                </a:lnTo>
                <a:lnTo>
                  <a:pt x="15" y="192"/>
                </a:lnTo>
                <a:lnTo>
                  <a:pt x="121" y="245"/>
                </a:lnTo>
                <a:lnTo>
                  <a:pt x="229" y="297"/>
                </a:lnTo>
                <a:lnTo>
                  <a:pt x="238" y="302"/>
                </a:lnTo>
                <a:lnTo>
                  <a:pt x="257" y="301"/>
                </a:lnTo>
                <a:lnTo>
                  <a:pt x="273" y="291"/>
                </a:lnTo>
                <a:lnTo>
                  <a:pt x="283" y="275"/>
                </a:lnTo>
                <a:lnTo>
                  <a:pt x="284" y="264"/>
                </a:lnTo>
                <a:lnTo>
                  <a:pt x="286" y="250"/>
                </a:lnTo>
                <a:lnTo>
                  <a:pt x="287" y="234"/>
                </a:lnTo>
                <a:lnTo>
                  <a:pt x="352" y="236"/>
                </a:lnTo>
                <a:lnTo>
                  <a:pt x="481" y="233"/>
                </a:lnTo>
                <a:lnTo>
                  <a:pt x="674" y="218"/>
                </a:lnTo>
                <a:lnTo>
                  <a:pt x="800" y="203"/>
                </a:lnTo>
                <a:lnTo>
                  <a:pt x="884" y="192"/>
                </a:lnTo>
                <a:lnTo>
                  <a:pt x="1054" y="164"/>
                </a:lnTo>
                <a:lnTo>
                  <a:pt x="1223" y="127"/>
                </a:lnTo>
                <a:lnTo>
                  <a:pt x="1386" y="76"/>
                </a:lnTo>
                <a:lnTo>
                  <a:pt x="1466" y="45"/>
                </a:lnTo>
                <a:lnTo>
                  <a:pt x="1475" y="40"/>
                </a:lnTo>
                <a:lnTo>
                  <a:pt x="1482" y="24"/>
                </a:lnTo>
                <a:lnTo>
                  <a:pt x="1478" y="9"/>
                </a:lnTo>
                <a:lnTo>
                  <a:pt x="1464" y="0"/>
                </a:lnTo>
                <a:lnTo>
                  <a:pt x="1453" y="0"/>
                </a:lnTo>
                <a:close/>
              </a:path>
            </a:pathLst>
          </a:custGeom>
          <a:solidFill>
            <a:schemeClr val="accent4">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91" name="Titre 1">
            <a:extLst>
              <a:ext uri="{FF2B5EF4-FFF2-40B4-BE49-F238E27FC236}">
                <a16:creationId xmlns:a16="http://schemas.microsoft.com/office/drawing/2014/main" id="{4D80D231-7264-4C9F-810A-75AC5EA54E41}"/>
              </a:ext>
            </a:extLst>
          </p:cNvPr>
          <p:cNvSpPr txBox="1">
            <a:spLocks/>
          </p:cNvSpPr>
          <p:nvPr/>
        </p:nvSpPr>
        <p:spPr>
          <a:xfrm>
            <a:off x="346641" y="182561"/>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a:solidFill>
                  <a:srgbClr val="FFC000"/>
                </a:solidFill>
                <a:latin typeface="Open Sans" panose="020B0606030504020204" pitchFamily="34" charset="0"/>
              </a:rPr>
              <a:t>Model of the other: </a:t>
            </a:r>
            <a:r>
              <a:rPr lang="en-US" sz="3200" b="1" cap="all">
                <a:solidFill>
                  <a:schemeClr val="tx2">
                    <a:lumMod val="75000"/>
                  </a:schemeClr>
                </a:solidFill>
                <a:latin typeface="Open Sans" panose="020B0606030504020204" pitchFamily="34" charset="0"/>
              </a:rPr>
              <a:t>Naïve approach</a:t>
            </a:r>
            <a:endParaRPr lang="fr-FR" sz="3200" b="1" cap="all" dirty="0">
              <a:solidFill>
                <a:schemeClr val="tx2">
                  <a:lumMod val="75000"/>
                </a:schemeClr>
              </a:solidFill>
              <a:latin typeface="Open Sans" panose="020B0606030504020204" pitchFamily="34" charset="0"/>
            </a:endParaRPr>
          </a:p>
        </p:txBody>
      </p:sp>
      <p:sp>
        <p:nvSpPr>
          <p:cNvPr id="173" name="ZoneTexte 172">
            <a:extLst>
              <a:ext uri="{FF2B5EF4-FFF2-40B4-BE49-F238E27FC236}">
                <a16:creationId xmlns:a16="http://schemas.microsoft.com/office/drawing/2014/main" id="{ADFAF2AB-F530-4F77-AB98-DE7BB86032E0}"/>
              </a:ext>
            </a:extLst>
          </p:cNvPr>
          <p:cNvSpPr txBox="1"/>
          <p:nvPr/>
        </p:nvSpPr>
        <p:spPr>
          <a:xfrm>
            <a:off x="1149749" y="2247995"/>
            <a:ext cx="636713" cy="523220"/>
          </a:xfrm>
          <a:prstGeom prst="rect">
            <a:avLst/>
          </a:prstGeom>
          <a:noFill/>
        </p:spPr>
        <p:txBody>
          <a:bodyPr wrap="none" rtlCol="0">
            <a:spAutoFit/>
          </a:bodyPr>
          <a:lstStyle/>
          <a:p>
            <a:r>
              <a:rPr lang="fr-FR" sz="2800" b="1" dirty="0"/>
              <a:t>. . .</a:t>
            </a:r>
          </a:p>
        </p:txBody>
      </p:sp>
      <p:sp>
        <p:nvSpPr>
          <p:cNvPr id="176" name="Rectangle 175">
            <a:extLst>
              <a:ext uri="{FF2B5EF4-FFF2-40B4-BE49-F238E27FC236}">
                <a16:creationId xmlns:a16="http://schemas.microsoft.com/office/drawing/2014/main" id="{4F664A1B-0138-418F-935F-51FBC1F4187C}"/>
              </a:ext>
            </a:extLst>
          </p:cNvPr>
          <p:cNvSpPr/>
          <p:nvPr/>
        </p:nvSpPr>
        <p:spPr bwMode="auto">
          <a:xfrm>
            <a:off x="5848285" y="2130769"/>
            <a:ext cx="1460846" cy="1173380"/>
          </a:xfrm>
          <a:prstGeom prst="rect">
            <a:avLst/>
          </a:prstGeom>
          <a:solidFill>
            <a:schemeClr val="accent4"/>
          </a:solidFill>
          <a:ln w="127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fr-FR" sz="2000" b="0" i="0" u="none" strike="noStrike" kern="0" cap="none" spc="0" normalizeH="0" baseline="0" noProof="0" dirty="0">
                <a:ln>
                  <a:noFill/>
                </a:ln>
                <a:solidFill>
                  <a:prstClr val="white"/>
                </a:solidFill>
                <a:effectLst/>
                <a:uLnTx/>
                <a:uFillTx/>
                <a:latin typeface="Calibri"/>
                <a:ea typeface="+mn-ea"/>
                <a:cs typeface="+mn-cs"/>
              </a:rPr>
              <a:t>SELF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fr-FR" sz="2000" b="0" i="0" u="none" strike="noStrike" kern="0" cap="none" spc="0" normalizeH="0" baseline="0" noProof="0" dirty="0">
                <a:ln>
                  <a:noFill/>
                </a:ln>
                <a:solidFill>
                  <a:prstClr val="white"/>
                </a:solidFill>
                <a:effectLst/>
                <a:uLnTx/>
                <a:uFillTx/>
                <a:latin typeface="Calibri"/>
                <a:ea typeface="+mn-ea"/>
                <a:cs typeface="+mn-cs"/>
              </a:rPr>
              <a:t>DECISIONAL MODEL</a:t>
            </a:r>
          </a:p>
        </p:txBody>
      </p:sp>
      <p:sp>
        <p:nvSpPr>
          <p:cNvPr id="179" name="Freeform 295">
            <a:extLst>
              <a:ext uri="{FF2B5EF4-FFF2-40B4-BE49-F238E27FC236}">
                <a16:creationId xmlns:a16="http://schemas.microsoft.com/office/drawing/2014/main" id="{CEF1E0D5-4719-4E11-A949-B952A5BB6F40}"/>
              </a:ext>
            </a:extLst>
          </p:cNvPr>
          <p:cNvSpPr>
            <a:spLocks/>
          </p:cNvSpPr>
          <p:nvPr/>
        </p:nvSpPr>
        <p:spPr bwMode="auto">
          <a:xfrm rot="20040970" flipV="1">
            <a:off x="7453998" y="2474571"/>
            <a:ext cx="809081" cy="405966"/>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chemeClr val="accent4">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0" name="Rectangle 179">
            <a:extLst>
              <a:ext uri="{FF2B5EF4-FFF2-40B4-BE49-F238E27FC236}">
                <a16:creationId xmlns:a16="http://schemas.microsoft.com/office/drawing/2014/main" id="{0C0D8612-2130-4CE5-9BDD-1FA3204B1809}"/>
              </a:ext>
            </a:extLst>
          </p:cNvPr>
          <p:cNvSpPr/>
          <p:nvPr/>
        </p:nvSpPr>
        <p:spPr>
          <a:xfrm>
            <a:off x="8444435" y="1748951"/>
            <a:ext cx="1240152" cy="73380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i="1" dirty="0">
                <a:solidFill>
                  <a:schemeClr val="tx1"/>
                </a:solidFill>
              </a:rPr>
              <a:t>Utterance</a:t>
            </a:r>
            <a:r>
              <a:rPr lang="fr-FR" i="1" baseline="-25000" dirty="0">
                <a:solidFill>
                  <a:schemeClr val="tx1"/>
                </a:solidFill>
              </a:rPr>
              <a:t>1</a:t>
            </a:r>
            <a:endParaRPr lang="fr-FR" i="1" dirty="0">
              <a:solidFill>
                <a:schemeClr val="tx1"/>
              </a:solidFill>
            </a:endParaRPr>
          </a:p>
        </p:txBody>
      </p:sp>
      <p:sp>
        <p:nvSpPr>
          <p:cNvPr id="182" name="ZoneTexte 181">
            <a:extLst>
              <a:ext uri="{FF2B5EF4-FFF2-40B4-BE49-F238E27FC236}">
                <a16:creationId xmlns:a16="http://schemas.microsoft.com/office/drawing/2014/main" id="{5CE2E5D8-A2D8-4B59-A6C5-DB42C5557995}"/>
              </a:ext>
            </a:extLst>
          </p:cNvPr>
          <p:cNvSpPr txBox="1"/>
          <p:nvPr/>
        </p:nvSpPr>
        <p:spPr>
          <a:xfrm>
            <a:off x="8720294" y="2433044"/>
            <a:ext cx="636713" cy="523220"/>
          </a:xfrm>
          <a:prstGeom prst="rect">
            <a:avLst/>
          </a:prstGeom>
          <a:noFill/>
        </p:spPr>
        <p:txBody>
          <a:bodyPr wrap="none" rtlCol="0">
            <a:spAutoFit/>
          </a:bodyPr>
          <a:lstStyle/>
          <a:p>
            <a:r>
              <a:rPr lang="fr-FR" sz="2800" b="1" dirty="0"/>
              <a:t>. . .</a:t>
            </a:r>
          </a:p>
        </p:txBody>
      </p:sp>
      <p:sp>
        <p:nvSpPr>
          <p:cNvPr id="183" name="Rectangle 182">
            <a:extLst>
              <a:ext uri="{FF2B5EF4-FFF2-40B4-BE49-F238E27FC236}">
                <a16:creationId xmlns:a16="http://schemas.microsoft.com/office/drawing/2014/main" id="{4D162B4F-5447-4338-A8D1-CE2AF59F6E43}"/>
              </a:ext>
            </a:extLst>
          </p:cNvPr>
          <p:cNvSpPr/>
          <p:nvPr/>
        </p:nvSpPr>
        <p:spPr>
          <a:xfrm>
            <a:off x="8423229" y="2960544"/>
            <a:ext cx="1253177" cy="708153"/>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i="1" dirty="0" err="1">
                <a:solidFill>
                  <a:schemeClr val="tx1"/>
                </a:solidFill>
              </a:rPr>
              <a:t>Utterance</a:t>
            </a:r>
            <a:r>
              <a:rPr lang="fr-FR" i="1" baseline="-25000" dirty="0" err="1">
                <a:solidFill>
                  <a:schemeClr val="tx1"/>
                </a:solidFill>
              </a:rPr>
              <a:t>N</a:t>
            </a:r>
            <a:endParaRPr lang="fr-FR" i="1" dirty="0">
              <a:solidFill>
                <a:schemeClr val="tx1"/>
              </a:solidFill>
            </a:endParaRPr>
          </a:p>
        </p:txBody>
      </p:sp>
      <p:sp>
        <p:nvSpPr>
          <p:cNvPr id="188" name="Freeform 295">
            <a:extLst>
              <a:ext uri="{FF2B5EF4-FFF2-40B4-BE49-F238E27FC236}">
                <a16:creationId xmlns:a16="http://schemas.microsoft.com/office/drawing/2014/main" id="{D1F0372C-FFB0-4DD3-9DD7-79BB53B5E6E1}"/>
              </a:ext>
            </a:extLst>
          </p:cNvPr>
          <p:cNvSpPr>
            <a:spLocks/>
          </p:cNvSpPr>
          <p:nvPr/>
        </p:nvSpPr>
        <p:spPr bwMode="auto">
          <a:xfrm rot="19665857" flipV="1">
            <a:off x="9829485" y="2476902"/>
            <a:ext cx="729891" cy="442114"/>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chemeClr val="accent4">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grpSp>
        <p:nvGrpSpPr>
          <p:cNvPr id="192" name="Groupe 191">
            <a:extLst>
              <a:ext uri="{FF2B5EF4-FFF2-40B4-BE49-F238E27FC236}">
                <a16:creationId xmlns:a16="http://schemas.microsoft.com/office/drawing/2014/main" id="{65848367-01B2-4515-A820-38ABD0CA0040}"/>
              </a:ext>
            </a:extLst>
          </p:cNvPr>
          <p:cNvGrpSpPr/>
          <p:nvPr/>
        </p:nvGrpSpPr>
        <p:grpSpPr>
          <a:xfrm>
            <a:off x="10686930" y="2301683"/>
            <a:ext cx="1250892" cy="924551"/>
            <a:chOff x="10902798" y="1599044"/>
            <a:chExt cx="1250892" cy="924551"/>
          </a:xfrm>
        </p:grpSpPr>
        <p:sp>
          <p:nvSpPr>
            <p:cNvPr id="193" name="Rectangle 192">
              <a:extLst>
                <a:ext uri="{FF2B5EF4-FFF2-40B4-BE49-F238E27FC236}">
                  <a16:creationId xmlns:a16="http://schemas.microsoft.com/office/drawing/2014/main" id="{71619233-FEDD-4840-AF0B-33F2B63C4344}"/>
                </a:ext>
              </a:extLst>
            </p:cNvPr>
            <p:cNvSpPr/>
            <p:nvPr/>
          </p:nvSpPr>
          <p:spPr>
            <a:xfrm>
              <a:off x="10902798" y="1599044"/>
              <a:ext cx="1088884" cy="73380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b="1" i="1" dirty="0">
                <a:solidFill>
                  <a:schemeClr val="tx1"/>
                </a:solidFill>
              </a:endParaRPr>
            </a:p>
          </p:txBody>
        </p:sp>
        <p:sp>
          <p:nvSpPr>
            <p:cNvPr id="194" name="Rectangle 193">
              <a:extLst>
                <a:ext uri="{FF2B5EF4-FFF2-40B4-BE49-F238E27FC236}">
                  <a16:creationId xmlns:a16="http://schemas.microsoft.com/office/drawing/2014/main" id="{8608CBF9-289F-4867-BCDC-FB6E4E999DAC}"/>
                </a:ext>
              </a:extLst>
            </p:cNvPr>
            <p:cNvSpPr/>
            <p:nvPr/>
          </p:nvSpPr>
          <p:spPr>
            <a:xfrm>
              <a:off x="10983802" y="1702245"/>
              <a:ext cx="1088884" cy="73380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b="1" i="1" dirty="0">
                <a:solidFill>
                  <a:schemeClr val="tx1"/>
                </a:solidFill>
              </a:endParaRPr>
            </a:p>
          </p:txBody>
        </p:sp>
        <p:sp>
          <p:nvSpPr>
            <p:cNvPr id="195" name="Rectangle 194">
              <a:extLst>
                <a:ext uri="{FF2B5EF4-FFF2-40B4-BE49-F238E27FC236}">
                  <a16:creationId xmlns:a16="http://schemas.microsoft.com/office/drawing/2014/main" id="{191E14AA-7039-4EA7-97FE-DF66EB2FDA01}"/>
                </a:ext>
              </a:extLst>
            </p:cNvPr>
            <p:cNvSpPr/>
            <p:nvPr/>
          </p:nvSpPr>
          <p:spPr>
            <a:xfrm>
              <a:off x="11064806" y="1789795"/>
              <a:ext cx="1088884" cy="733800"/>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i="1" dirty="0">
                  <a:solidFill>
                    <a:schemeClr val="tx1"/>
                  </a:solidFill>
                </a:rPr>
                <a:t>Possible</a:t>
              </a:r>
            </a:p>
            <a:p>
              <a:pPr algn="ctr"/>
              <a:r>
                <a:rPr lang="fr-FR" sz="2000" b="1" i="1" dirty="0" err="1">
                  <a:solidFill>
                    <a:schemeClr val="tx1"/>
                  </a:solidFill>
                </a:rPr>
                <a:t>pow</a:t>
              </a:r>
              <a:r>
                <a:rPr lang="fr-FR" sz="2000" b="1" i="1" baseline="-25000" dirty="0" err="1">
                  <a:solidFill>
                    <a:schemeClr val="tx1"/>
                  </a:solidFill>
                </a:rPr>
                <a:t>i</a:t>
              </a:r>
              <a:endParaRPr lang="fr-FR" sz="2000" b="1" i="1" dirty="0">
                <a:solidFill>
                  <a:schemeClr val="tx1"/>
                </a:solidFill>
              </a:endParaRPr>
            </a:p>
          </p:txBody>
        </p:sp>
      </p:grpSp>
      <p:pic>
        <p:nvPicPr>
          <p:cNvPr id="197" name="Image 132">
            <a:extLst>
              <a:ext uri="{FF2B5EF4-FFF2-40B4-BE49-F238E27FC236}">
                <a16:creationId xmlns:a16="http://schemas.microsoft.com/office/drawing/2014/main" id="{23B9257B-906D-44E7-A49E-D43B6439162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53292" y="3344458"/>
            <a:ext cx="934148" cy="682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 name="Freeform 287">
            <a:extLst>
              <a:ext uri="{FF2B5EF4-FFF2-40B4-BE49-F238E27FC236}">
                <a16:creationId xmlns:a16="http://schemas.microsoft.com/office/drawing/2014/main" id="{E98FCDBB-1F2B-40CB-9608-6710EC791799}"/>
              </a:ext>
            </a:extLst>
          </p:cNvPr>
          <p:cNvSpPr>
            <a:spLocks/>
          </p:cNvSpPr>
          <p:nvPr/>
        </p:nvSpPr>
        <p:spPr bwMode="auto">
          <a:xfrm rot="20277183">
            <a:off x="7413595" y="3839538"/>
            <a:ext cx="1796982" cy="1154806"/>
          </a:xfrm>
          <a:custGeom>
            <a:avLst/>
            <a:gdLst>
              <a:gd name="T0" fmla="*/ 2363 w 2429"/>
              <a:gd name="T1" fmla="*/ 15 h 1818"/>
              <a:gd name="T2" fmla="*/ 2259 w 2429"/>
              <a:gd name="T3" fmla="*/ 163 h 1818"/>
              <a:gd name="T4" fmla="*/ 2092 w 2429"/>
              <a:gd name="T5" fmla="*/ 372 h 1818"/>
              <a:gd name="T6" fmla="*/ 1976 w 2429"/>
              <a:gd name="T7" fmla="*/ 507 h 1818"/>
              <a:gd name="T8" fmla="*/ 1854 w 2429"/>
              <a:gd name="T9" fmla="*/ 636 h 1818"/>
              <a:gd name="T10" fmla="*/ 1725 w 2429"/>
              <a:gd name="T11" fmla="*/ 759 h 1818"/>
              <a:gd name="T12" fmla="*/ 1591 w 2429"/>
              <a:gd name="T13" fmla="*/ 877 h 1818"/>
              <a:gd name="T14" fmla="*/ 1451 w 2429"/>
              <a:gd name="T15" fmla="*/ 989 h 1818"/>
              <a:gd name="T16" fmla="*/ 1378 w 2429"/>
              <a:gd name="T17" fmla="*/ 1042 h 1818"/>
              <a:gd name="T18" fmla="*/ 1261 w 2429"/>
              <a:gd name="T19" fmla="*/ 1124 h 1818"/>
              <a:gd name="T20" fmla="*/ 1018 w 2429"/>
              <a:gd name="T21" fmla="*/ 1270 h 1818"/>
              <a:gd name="T22" fmla="*/ 766 w 2429"/>
              <a:gd name="T23" fmla="*/ 1398 h 1818"/>
              <a:gd name="T24" fmla="*/ 507 w 2429"/>
              <a:gd name="T25" fmla="*/ 1511 h 1818"/>
              <a:gd name="T26" fmla="*/ 375 w 2429"/>
              <a:gd name="T27" fmla="*/ 1560 h 1818"/>
              <a:gd name="T28" fmla="*/ 355 w 2429"/>
              <a:gd name="T29" fmla="*/ 1521 h 1818"/>
              <a:gd name="T30" fmla="*/ 336 w 2429"/>
              <a:gd name="T31" fmla="*/ 1481 h 1818"/>
              <a:gd name="T32" fmla="*/ 327 w 2429"/>
              <a:gd name="T33" fmla="*/ 1467 h 1818"/>
              <a:gd name="T34" fmla="*/ 302 w 2429"/>
              <a:gd name="T35" fmla="*/ 1459 h 1818"/>
              <a:gd name="T36" fmla="*/ 278 w 2429"/>
              <a:gd name="T37" fmla="*/ 1471 h 1818"/>
              <a:gd name="T38" fmla="*/ 263 w 2429"/>
              <a:gd name="T39" fmla="*/ 1494 h 1818"/>
              <a:gd name="T40" fmla="*/ 263 w 2429"/>
              <a:gd name="T41" fmla="*/ 1510 h 1818"/>
              <a:gd name="T42" fmla="*/ 144 w 2429"/>
              <a:gd name="T43" fmla="*/ 1590 h 1818"/>
              <a:gd name="T44" fmla="*/ 20 w 2429"/>
              <a:gd name="T45" fmla="*/ 1663 h 1818"/>
              <a:gd name="T46" fmla="*/ 11 w 2429"/>
              <a:gd name="T47" fmla="*/ 1669 h 1818"/>
              <a:gd name="T48" fmla="*/ 1 w 2429"/>
              <a:gd name="T49" fmla="*/ 1689 h 1818"/>
              <a:gd name="T50" fmla="*/ 0 w 2429"/>
              <a:gd name="T51" fmla="*/ 1709 h 1818"/>
              <a:gd name="T52" fmla="*/ 11 w 2429"/>
              <a:gd name="T53" fmla="*/ 1728 h 1818"/>
              <a:gd name="T54" fmla="*/ 20 w 2429"/>
              <a:gd name="T55" fmla="*/ 1734 h 1818"/>
              <a:gd name="T56" fmla="*/ 69 w 2429"/>
              <a:gd name="T57" fmla="*/ 1755 h 1818"/>
              <a:gd name="T58" fmla="*/ 170 w 2429"/>
              <a:gd name="T59" fmla="*/ 1788 h 1818"/>
              <a:gd name="T60" fmla="*/ 272 w 2429"/>
              <a:gd name="T61" fmla="*/ 1809 h 1818"/>
              <a:gd name="T62" fmla="*/ 377 w 2429"/>
              <a:gd name="T63" fmla="*/ 1818 h 1818"/>
              <a:gd name="T64" fmla="*/ 432 w 2429"/>
              <a:gd name="T65" fmla="*/ 1817 h 1818"/>
              <a:gd name="T66" fmla="*/ 443 w 2429"/>
              <a:gd name="T67" fmla="*/ 1816 h 1818"/>
              <a:gd name="T68" fmla="*/ 460 w 2429"/>
              <a:gd name="T69" fmla="*/ 1805 h 1818"/>
              <a:gd name="T70" fmla="*/ 471 w 2429"/>
              <a:gd name="T71" fmla="*/ 1787 h 1818"/>
              <a:gd name="T72" fmla="*/ 471 w 2429"/>
              <a:gd name="T73" fmla="*/ 1766 h 1818"/>
              <a:gd name="T74" fmla="*/ 467 w 2429"/>
              <a:gd name="T75" fmla="*/ 1756 h 1818"/>
              <a:gd name="T76" fmla="*/ 436 w 2429"/>
              <a:gd name="T77" fmla="*/ 1690 h 1818"/>
              <a:gd name="T78" fmla="*/ 405 w 2429"/>
              <a:gd name="T79" fmla="*/ 1624 h 1818"/>
              <a:gd name="T80" fmla="*/ 481 w 2429"/>
              <a:gd name="T81" fmla="*/ 1599 h 1818"/>
              <a:gd name="T82" fmla="*/ 633 w 2429"/>
              <a:gd name="T83" fmla="*/ 1543 h 1818"/>
              <a:gd name="T84" fmla="*/ 783 w 2429"/>
              <a:gd name="T85" fmla="*/ 1481 h 1818"/>
              <a:gd name="T86" fmla="*/ 931 w 2429"/>
              <a:gd name="T87" fmla="*/ 1410 h 1818"/>
              <a:gd name="T88" fmla="*/ 1076 w 2429"/>
              <a:gd name="T89" fmla="*/ 1334 h 1818"/>
              <a:gd name="T90" fmla="*/ 1217 w 2429"/>
              <a:gd name="T91" fmla="*/ 1249 h 1818"/>
              <a:gd name="T92" fmla="*/ 1356 w 2429"/>
              <a:gd name="T93" fmla="*/ 1160 h 1818"/>
              <a:gd name="T94" fmla="*/ 1491 w 2429"/>
              <a:gd name="T95" fmla="*/ 1064 h 1818"/>
              <a:gd name="T96" fmla="*/ 1620 w 2429"/>
              <a:gd name="T97" fmla="*/ 962 h 1818"/>
              <a:gd name="T98" fmla="*/ 1746 w 2429"/>
              <a:gd name="T99" fmla="*/ 855 h 1818"/>
              <a:gd name="T100" fmla="*/ 1867 w 2429"/>
              <a:gd name="T101" fmla="*/ 744 h 1818"/>
              <a:gd name="T102" fmla="*/ 1982 w 2429"/>
              <a:gd name="T103" fmla="*/ 626 h 1818"/>
              <a:gd name="T104" fmla="*/ 2091 w 2429"/>
              <a:gd name="T105" fmla="*/ 505 h 1818"/>
              <a:gd name="T106" fmla="*/ 2195 w 2429"/>
              <a:gd name="T107" fmla="*/ 380 h 1818"/>
              <a:gd name="T108" fmla="*/ 2290 w 2429"/>
              <a:gd name="T109" fmla="*/ 251 h 1818"/>
              <a:gd name="T110" fmla="*/ 2380 w 2429"/>
              <a:gd name="T111" fmla="*/ 118 h 1818"/>
              <a:gd name="T112" fmla="*/ 2423 w 2429"/>
              <a:gd name="T113" fmla="*/ 50 h 1818"/>
              <a:gd name="T114" fmla="*/ 2429 w 2429"/>
              <a:gd name="T115" fmla="*/ 36 h 1818"/>
              <a:gd name="T116" fmla="*/ 2421 w 2429"/>
              <a:gd name="T117" fmla="*/ 13 h 1818"/>
              <a:gd name="T118" fmla="*/ 2399 w 2429"/>
              <a:gd name="T119" fmla="*/ 0 h 1818"/>
              <a:gd name="T120" fmla="*/ 2373 w 2429"/>
              <a:gd name="T121" fmla="*/ 5 h 1818"/>
              <a:gd name="T122" fmla="*/ 2363 w 2429"/>
              <a:gd name="T123" fmla="*/ 15 h 1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9" h="1818">
                <a:moveTo>
                  <a:pt x="2363" y="15"/>
                </a:moveTo>
                <a:lnTo>
                  <a:pt x="2259" y="163"/>
                </a:lnTo>
                <a:lnTo>
                  <a:pt x="2092" y="372"/>
                </a:lnTo>
                <a:lnTo>
                  <a:pt x="1976" y="507"/>
                </a:lnTo>
                <a:lnTo>
                  <a:pt x="1854" y="636"/>
                </a:lnTo>
                <a:lnTo>
                  <a:pt x="1725" y="759"/>
                </a:lnTo>
                <a:lnTo>
                  <a:pt x="1591" y="877"/>
                </a:lnTo>
                <a:lnTo>
                  <a:pt x="1451" y="989"/>
                </a:lnTo>
                <a:lnTo>
                  <a:pt x="1378" y="1042"/>
                </a:lnTo>
                <a:lnTo>
                  <a:pt x="1261" y="1124"/>
                </a:lnTo>
                <a:lnTo>
                  <a:pt x="1018" y="1270"/>
                </a:lnTo>
                <a:lnTo>
                  <a:pt x="766" y="1398"/>
                </a:lnTo>
                <a:lnTo>
                  <a:pt x="507" y="1511"/>
                </a:lnTo>
                <a:lnTo>
                  <a:pt x="375" y="1560"/>
                </a:lnTo>
                <a:lnTo>
                  <a:pt x="355" y="1521"/>
                </a:lnTo>
                <a:lnTo>
                  <a:pt x="336" y="1481"/>
                </a:lnTo>
                <a:lnTo>
                  <a:pt x="327" y="1467"/>
                </a:lnTo>
                <a:lnTo>
                  <a:pt x="302" y="1459"/>
                </a:lnTo>
                <a:lnTo>
                  <a:pt x="278" y="1471"/>
                </a:lnTo>
                <a:lnTo>
                  <a:pt x="263" y="1494"/>
                </a:lnTo>
                <a:lnTo>
                  <a:pt x="263" y="1510"/>
                </a:lnTo>
                <a:lnTo>
                  <a:pt x="144" y="1590"/>
                </a:lnTo>
                <a:lnTo>
                  <a:pt x="20" y="1663"/>
                </a:lnTo>
                <a:lnTo>
                  <a:pt x="11" y="1669"/>
                </a:lnTo>
                <a:lnTo>
                  <a:pt x="1" y="1689"/>
                </a:lnTo>
                <a:lnTo>
                  <a:pt x="0" y="1709"/>
                </a:lnTo>
                <a:lnTo>
                  <a:pt x="11" y="1728"/>
                </a:lnTo>
                <a:lnTo>
                  <a:pt x="20" y="1734"/>
                </a:lnTo>
                <a:lnTo>
                  <a:pt x="69" y="1755"/>
                </a:lnTo>
                <a:lnTo>
                  <a:pt x="170" y="1788"/>
                </a:lnTo>
                <a:lnTo>
                  <a:pt x="272" y="1809"/>
                </a:lnTo>
                <a:lnTo>
                  <a:pt x="377" y="1818"/>
                </a:lnTo>
                <a:lnTo>
                  <a:pt x="432" y="1817"/>
                </a:lnTo>
                <a:lnTo>
                  <a:pt x="443" y="1816"/>
                </a:lnTo>
                <a:lnTo>
                  <a:pt x="460" y="1805"/>
                </a:lnTo>
                <a:lnTo>
                  <a:pt x="471" y="1787"/>
                </a:lnTo>
                <a:lnTo>
                  <a:pt x="471" y="1766"/>
                </a:lnTo>
                <a:lnTo>
                  <a:pt x="467" y="1756"/>
                </a:lnTo>
                <a:lnTo>
                  <a:pt x="436" y="1690"/>
                </a:lnTo>
                <a:lnTo>
                  <a:pt x="405" y="1624"/>
                </a:lnTo>
                <a:lnTo>
                  <a:pt x="481" y="1599"/>
                </a:lnTo>
                <a:lnTo>
                  <a:pt x="633" y="1543"/>
                </a:lnTo>
                <a:lnTo>
                  <a:pt x="783" y="1481"/>
                </a:lnTo>
                <a:lnTo>
                  <a:pt x="931" y="1410"/>
                </a:lnTo>
                <a:lnTo>
                  <a:pt x="1076" y="1334"/>
                </a:lnTo>
                <a:lnTo>
                  <a:pt x="1217" y="1249"/>
                </a:lnTo>
                <a:lnTo>
                  <a:pt x="1356" y="1160"/>
                </a:lnTo>
                <a:lnTo>
                  <a:pt x="1491" y="1064"/>
                </a:lnTo>
                <a:lnTo>
                  <a:pt x="1620" y="962"/>
                </a:lnTo>
                <a:lnTo>
                  <a:pt x="1746" y="855"/>
                </a:lnTo>
                <a:lnTo>
                  <a:pt x="1867" y="744"/>
                </a:lnTo>
                <a:lnTo>
                  <a:pt x="1982" y="626"/>
                </a:lnTo>
                <a:lnTo>
                  <a:pt x="2091" y="505"/>
                </a:lnTo>
                <a:lnTo>
                  <a:pt x="2195" y="380"/>
                </a:lnTo>
                <a:lnTo>
                  <a:pt x="2290" y="251"/>
                </a:lnTo>
                <a:lnTo>
                  <a:pt x="2380" y="118"/>
                </a:lnTo>
                <a:lnTo>
                  <a:pt x="2423" y="50"/>
                </a:lnTo>
                <a:lnTo>
                  <a:pt x="2429" y="36"/>
                </a:lnTo>
                <a:lnTo>
                  <a:pt x="2421" y="13"/>
                </a:lnTo>
                <a:lnTo>
                  <a:pt x="2399" y="0"/>
                </a:lnTo>
                <a:lnTo>
                  <a:pt x="2373" y="5"/>
                </a:lnTo>
                <a:lnTo>
                  <a:pt x="2363" y="15"/>
                </a:lnTo>
              </a:path>
            </a:pathLst>
          </a:custGeom>
          <a:solidFill>
            <a:schemeClr val="tx2">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7" name="Rectangle 186">
            <a:extLst>
              <a:ext uri="{FF2B5EF4-FFF2-40B4-BE49-F238E27FC236}">
                <a16:creationId xmlns:a16="http://schemas.microsoft.com/office/drawing/2014/main" id="{A26F47BE-651A-4F51-9672-1A720BAB8550}"/>
              </a:ext>
            </a:extLst>
          </p:cNvPr>
          <p:cNvSpPr/>
          <p:nvPr/>
        </p:nvSpPr>
        <p:spPr bwMode="auto">
          <a:xfrm>
            <a:off x="7570259" y="4242718"/>
            <a:ext cx="1859684" cy="348446"/>
          </a:xfrm>
          <a:prstGeom prst="rect">
            <a:avLst/>
          </a:prstGeom>
          <a:solidFill>
            <a:schemeClr val="bg1"/>
          </a:solidFill>
          <a:ln w="127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lang="en-US" sz="2400" kern="0" dirty="0">
                <a:solidFill>
                  <a:srgbClr val="44546A">
                    <a:lumMod val="50000"/>
                  </a:srgbClr>
                </a:solidFill>
                <a:latin typeface="Arial" panose="020B0604020202020204" pitchFamily="34" charset="0"/>
                <a:cs typeface="Arial" panose="020B0604020202020204" pitchFamily="34" charset="0"/>
              </a:rPr>
              <a:t>Compare</a:t>
            </a:r>
            <a:endParaRPr kumimoji="0" lang="en-US" sz="2400" b="0" i="0" u="none" strike="noStrike" kern="0" cap="none" spc="0" normalizeH="0" baseline="0" dirty="0">
              <a:ln>
                <a:noFill/>
              </a:ln>
              <a:solidFill>
                <a:srgbClr val="44546A">
                  <a:lumMod val="50000"/>
                </a:srgbClr>
              </a:solidFill>
              <a:effectLst/>
              <a:uLnTx/>
              <a:uFillTx/>
              <a:latin typeface="Arial" panose="020B0604020202020204" pitchFamily="34" charset="0"/>
              <a:ea typeface="+mn-ea"/>
              <a:cs typeface="Arial" panose="020B0604020202020204" pitchFamily="34" charset="0"/>
            </a:endParaRPr>
          </a:p>
        </p:txBody>
      </p:sp>
      <p:grpSp>
        <p:nvGrpSpPr>
          <p:cNvPr id="185" name="Groupe 184">
            <a:extLst>
              <a:ext uri="{FF2B5EF4-FFF2-40B4-BE49-F238E27FC236}">
                <a16:creationId xmlns:a16="http://schemas.microsoft.com/office/drawing/2014/main" id="{BC9AE3D2-BF4F-4465-9B16-8630EE09D0F5}"/>
              </a:ext>
            </a:extLst>
          </p:cNvPr>
          <p:cNvGrpSpPr/>
          <p:nvPr/>
        </p:nvGrpSpPr>
        <p:grpSpPr>
          <a:xfrm>
            <a:off x="2271445" y="1457687"/>
            <a:ext cx="210621" cy="819088"/>
            <a:chOff x="1533767" y="2696891"/>
            <a:chExt cx="383574" cy="1497498"/>
          </a:xfrm>
        </p:grpSpPr>
        <p:sp>
          <p:nvSpPr>
            <p:cNvPr id="189" name="Oval 18">
              <a:extLst>
                <a:ext uri="{FF2B5EF4-FFF2-40B4-BE49-F238E27FC236}">
                  <a16:creationId xmlns:a16="http://schemas.microsoft.com/office/drawing/2014/main" id="{6C88D506-3B57-48C8-A2C1-9722C7429B15}"/>
                </a:ext>
              </a:extLst>
            </p:cNvPr>
            <p:cNvSpPr/>
            <p:nvPr/>
          </p:nvSpPr>
          <p:spPr>
            <a:xfrm>
              <a:off x="1533767" y="3464483"/>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90" name="Oval 18">
              <a:extLst>
                <a:ext uri="{FF2B5EF4-FFF2-40B4-BE49-F238E27FC236}">
                  <a16:creationId xmlns:a16="http://schemas.microsoft.com/office/drawing/2014/main" id="{5A826C7D-94B5-4F0D-BE56-8D1517B5E104}"/>
                </a:ext>
              </a:extLst>
            </p:cNvPr>
            <p:cNvSpPr/>
            <p:nvPr/>
          </p:nvSpPr>
          <p:spPr>
            <a:xfrm>
              <a:off x="1533767" y="3848279"/>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98" name="Oval 18">
              <a:extLst>
                <a:ext uri="{FF2B5EF4-FFF2-40B4-BE49-F238E27FC236}">
                  <a16:creationId xmlns:a16="http://schemas.microsoft.com/office/drawing/2014/main" id="{DB0F6963-9AC8-4B51-A549-89CF73196BEB}"/>
                </a:ext>
              </a:extLst>
            </p:cNvPr>
            <p:cNvSpPr/>
            <p:nvPr/>
          </p:nvSpPr>
          <p:spPr>
            <a:xfrm>
              <a:off x="1533767" y="3080687"/>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99" name="Oval 18">
              <a:extLst>
                <a:ext uri="{FF2B5EF4-FFF2-40B4-BE49-F238E27FC236}">
                  <a16:creationId xmlns:a16="http://schemas.microsoft.com/office/drawing/2014/main" id="{46D27679-7471-4963-A43E-89B6AFF1C579}"/>
                </a:ext>
              </a:extLst>
            </p:cNvPr>
            <p:cNvSpPr/>
            <p:nvPr/>
          </p:nvSpPr>
          <p:spPr>
            <a:xfrm>
              <a:off x="1533767" y="2696891"/>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10" name="Groupe 209">
            <a:extLst>
              <a:ext uri="{FF2B5EF4-FFF2-40B4-BE49-F238E27FC236}">
                <a16:creationId xmlns:a16="http://schemas.microsoft.com/office/drawing/2014/main" id="{AD4F173C-66FB-484B-82B8-F7ABDD71074A}"/>
              </a:ext>
            </a:extLst>
          </p:cNvPr>
          <p:cNvGrpSpPr/>
          <p:nvPr/>
        </p:nvGrpSpPr>
        <p:grpSpPr>
          <a:xfrm>
            <a:off x="2994794" y="1442342"/>
            <a:ext cx="210621" cy="803820"/>
            <a:chOff x="1533767" y="2696891"/>
            <a:chExt cx="383574" cy="1497498"/>
          </a:xfrm>
        </p:grpSpPr>
        <p:sp>
          <p:nvSpPr>
            <p:cNvPr id="211" name="Oval 18">
              <a:extLst>
                <a:ext uri="{FF2B5EF4-FFF2-40B4-BE49-F238E27FC236}">
                  <a16:creationId xmlns:a16="http://schemas.microsoft.com/office/drawing/2014/main" id="{960DC691-602B-4DDD-9016-167325DD269C}"/>
                </a:ext>
              </a:extLst>
            </p:cNvPr>
            <p:cNvSpPr/>
            <p:nvPr/>
          </p:nvSpPr>
          <p:spPr>
            <a:xfrm>
              <a:off x="1533767" y="3464483"/>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12" name="Oval 18">
              <a:extLst>
                <a:ext uri="{FF2B5EF4-FFF2-40B4-BE49-F238E27FC236}">
                  <a16:creationId xmlns:a16="http://schemas.microsoft.com/office/drawing/2014/main" id="{80CB9CE5-21F2-44A0-A9E2-8708CE5FD928}"/>
                </a:ext>
              </a:extLst>
            </p:cNvPr>
            <p:cNvSpPr/>
            <p:nvPr/>
          </p:nvSpPr>
          <p:spPr>
            <a:xfrm>
              <a:off x="1533767" y="3848279"/>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13" name="Oval 18">
              <a:extLst>
                <a:ext uri="{FF2B5EF4-FFF2-40B4-BE49-F238E27FC236}">
                  <a16:creationId xmlns:a16="http://schemas.microsoft.com/office/drawing/2014/main" id="{3AF04A73-7CB7-4F3D-A5EE-B0FC181718C8}"/>
                </a:ext>
              </a:extLst>
            </p:cNvPr>
            <p:cNvSpPr/>
            <p:nvPr/>
          </p:nvSpPr>
          <p:spPr>
            <a:xfrm>
              <a:off x="1533767" y="3080687"/>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14" name="Oval 18">
              <a:extLst>
                <a:ext uri="{FF2B5EF4-FFF2-40B4-BE49-F238E27FC236}">
                  <a16:creationId xmlns:a16="http://schemas.microsoft.com/office/drawing/2014/main" id="{6AD2D93B-7201-435E-A7DB-49A6E9726B63}"/>
                </a:ext>
              </a:extLst>
            </p:cNvPr>
            <p:cNvSpPr/>
            <p:nvPr/>
          </p:nvSpPr>
          <p:spPr>
            <a:xfrm>
              <a:off x="1533767" y="2696891"/>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25" name="Groupe 224">
            <a:extLst>
              <a:ext uri="{FF2B5EF4-FFF2-40B4-BE49-F238E27FC236}">
                <a16:creationId xmlns:a16="http://schemas.microsoft.com/office/drawing/2014/main" id="{D14ED982-ACCF-4609-BE25-FD25D52C411B}"/>
              </a:ext>
            </a:extLst>
          </p:cNvPr>
          <p:cNvGrpSpPr/>
          <p:nvPr/>
        </p:nvGrpSpPr>
        <p:grpSpPr>
          <a:xfrm>
            <a:off x="3666078" y="1457687"/>
            <a:ext cx="210621" cy="803820"/>
            <a:chOff x="1533767" y="2696891"/>
            <a:chExt cx="383574" cy="1497498"/>
          </a:xfrm>
        </p:grpSpPr>
        <p:sp>
          <p:nvSpPr>
            <p:cNvPr id="226" name="Oval 18">
              <a:extLst>
                <a:ext uri="{FF2B5EF4-FFF2-40B4-BE49-F238E27FC236}">
                  <a16:creationId xmlns:a16="http://schemas.microsoft.com/office/drawing/2014/main" id="{847DA5CB-FADC-442B-B389-5273771C402E}"/>
                </a:ext>
              </a:extLst>
            </p:cNvPr>
            <p:cNvSpPr/>
            <p:nvPr/>
          </p:nvSpPr>
          <p:spPr>
            <a:xfrm>
              <a:off x="1533767" y="3464483"/>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27" name="Oval 18">
              <a:extLst>
                <a:ext uri="{FF2B5EF4-FFF2-40B4-BE49-F238E27FC236}">
                  <a16:creationId xmlns:a16="http://schemas.microsoft.com/office/drawing/2014/main" id="{34506AAC-955B-470D-A888-85AAC15C095F}"/>
                </a:ext>
              </a:extLst>
            </p:cNvPr>
            <p:cNvSpPr/>
            <p:nvPr/>
          </p:nvSpPr>
          <p:spPr>
            <a:xfrm>
              <a:off x="1533767" y="3848279"/>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28" name="Oval 18">
              <a:extLst>
                <a:ext uri="{FF2B5EF4-FFF2-40B4-BE49-F238E27FC236}">
                  <a16:creationId xmlns:a16="http://schemas.microsoft.com/office/drawing/2014/main" id="{36C36AD9-6828-42DF-9ACC-C503354B3425}"/>
                </a:ext>
              </a:extLst>
            </p:cNvPr>
            <p:cNvSpPr/>
            <p:nvPr/>
          </p:nvSpPr>
          <p:spPr>
            <a:xfrm>
              <a:off x="1533767" y="3080687"/>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29" name="Oval 18">
              <a:extLst>
                <a:ext uri="{FF2B5EF4-FFF2-40B4-BE49-F238E27FC236}">
                  <a16:creationId xmlns:a16="http://schemas.microsoft.com/office/drawing/2014/main" id="{BF0FF612-FD9D-4F1F-9939-B8B4FCBCB338}"/>
                </a:ext>
              </a:extLst>
            </p:cNvPr>
            <p:cNvSpPr/>
            <p:nvPr/>
          </p:nvSpPr>
          <p:spPr>
            <a:xfrm>
              <a:off x="1533767" y="2696891"/>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30" name="Groupe 229">
            <a:extLst>
              <a:ext uri="{FF2B5EF4-FFF2-40B4-BE49-F238E27FC236}">
                <a16:creationId xmlns:a16="http://schemas.microsoft.com/office/drawing/2014/main" id="{8FE8D0D5-D08C-4971-9930-94757F1C14D0}"/>
              </a:ext>
            </a:extLst>
          </p:cNvPr>
          <p:cNvGrpSpPr/>
          <p:nvPr/>
        </p:nvGrpSpPr>
        <p:grpSpPr>
          <a:xfrm>
            <a:off x="4403640" y="1446767"/>
            <a:ext cx="210621" cy="803820"/>
            <a:chOff x="1533767" y="2696891"/>
            <a:chExt cx="383574" cy="1497498"/>
          </a:xfrm>
        </p:grpSpPr>
        <p:sp>
          <p:nvSpPr>
            <p:cNvPr id="231" name="Oval 18">
              <a:extLst>
                <a:ext uri="{FF2B5EF4-FFF2-40B4-BE49-F238E27FC236}">
                  <a16:creationId xmlns:a16="http://schemas.microsoft.com/office/drawing/2014/main" id="{D415D0D0-D702-4D99-8CAA-3321794BB4F5}"/>
                </a:ext>
              </a:extLst>
            </p:cNvPr>
            <p:cNvSpPr/>
            <p:nvPr/>
          </p:nvSpPr>
          <p:spPr>
            <a:xfrm>
              <a:off x="1533767" y="3464483"/>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32" name="Oval 18">
              <a:extLst>
                <a:ext uri="{FF2B5EF4-FFF2-40B4-BE49-F238E27FC236}">
                  <a16:creationId xmlns:a16="http://schemas.microsoft.com/office/drawing/2014/main" id="{0933B547-919F-403A-8862-42E2732B3970}"/>
                </a:ext>
              </a:extLst>
            </p:cNvPr>
            <p:cNvSpPr/>
            <p:nvPr/>
          </p:nvSpPr>
          <p:spPr>
            <a:xfrm>
              <a:off x="1533767" y="3848279"/>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33" name="Oval 18">
              <a:extLst>
                <a:ext uri="{FF2B5EF4-FFF2-40B4-BE49-F238E27FC236}">
                  <a16:creationId xmlns:a16="http://schemas.microsoft.com/office/drawing/2014/main" id="{9F90BF5E-BFE0-49A9-A4A9-BE1085F9ADA2}"/>
                </a:ext>
              </a:extLst>
            </p:cNvPr>
            <p:cNvSpPr/>
            <p:nvPr/>
          </p:nvSpPr>
          <p:spPr>
            <a:xfrm>
              <a:off x="1533767" y="3080687"/>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34" name="Oval 18">
              <a:extLst>
                <a:ext uri="{FF2B5EF4-FFF2-40B4-BE49-F238E27FC236}">
                  <a16:creationId xmlns:a16="http://schemas.microsoft.com/office/drawing/2014/main" id="{E35E7FD4-715C-45CC-80B8-26B65369F6EA}"/>
                </a:ext>
              </a:extLst>
            </p:cNvPr>
            <p:cNvSpPr/>
            <p:nvPr/>
          </p:nvSpPr>
          <p:spPr>
            <a:xfrm>
              <a:off x="1533767" y="2696891"/>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sp>
        <p:nvSpPr>
          <p:cNvPr id="235" name="Rectangle 234">
            <a:extLst>
              <a:ext uri="{FF2B5EF4-FFF2-40B4-BE49-F238E27FC236}">
                <a16:creationId xmlns:a16="http://schemas.microsoft.com/office/drawing/2014/main" id="{A403D0EA-7B09-4A00-ACFA-EE045D3D188F}"/>
              </a:ext>
            </a:extLst>
          </p:cNvPr>
          <p:cNvSpPr/>
          <p:nvPr/>
        </p:nvSpPr>
        <p:spPr>
          <a:xfrm>
            <a:off x="1868725" y="2915228"/>
            <a:ext cx="3030279" cy="9443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6" name="Rectangle 235">
            <a:extLst>
              <a:ext uri="{FF2B5EF4-FFF2-40B4-BE49-F238E27FC236}">
                <a16:creationId xmlns:a16="http://schemas.microsoft.com/office/drawing/2014/main" id="{73B9ABA4-06FE-48FD-B3A0-7B19692D8EFA}"/>
              </a:ext>
            </a:extLst>
          </p:cNvPr>
          <p:cNvSpPr/>
          <p:nvPr/>
        </p:nvSpPr>
        <p:spPr>
          <a:xfrm>
            <a:off x="1075403" y="2915228"/>
            <a:ext cx="743781" cy="94433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i="1" dirty="0" err="1">
                <a:solidFill>
                  <a:schemeClr val="tx1"/>
                </a:solidFill>
              </a:rPr>
              <a:t>Pow</a:t>
            </a:r>
            <a:r>
              <a:rPr lang="fr-FR" sz="2400" i="1" dirty="0">
                <a:solidFill>
                  <a:schemeClr val="tx1"/>
                </a:solidFill>
              </a:rPr>
              <a:t> N</a:t>
            </a:r>
          </a:p>
        </p:txBody>
      </p:sp>
      <p:grpSp>
        <p:nvGrpSpPr>
          <p:cNvPr id="237" name="Groupe 236">
            <a:extLst>
              <a:ext uri="{FF2B5EF4-FFF2-40B4-BE49-F238E27FC236}">
                <a16:creationId xmlns:a16="http://schemas.microsoft.com/office/drawing/2014/main" id="{E93CF6F3-F57E-46CC-B034-7F3CDFF30899}"/>
              </a:ext>
            </a:extLst>
          </p:cNvPr>
          <p:cNvGrpSpPr/>
          <p:nvPr/>
        </p:nvGrpSpPr>
        <p:grpSpPr>
          <a:xfrm>
            <a:off x="2276739" y="2995713"/>
            <a:ext cx="210621" cy="819088"/>
            <a:chOff x="1533767" y="2696891"/>
            <a:chExt cx="383574" cy="1497498"/>
          </a:xfrm>
        </p:grpSpPr>
        <p:sp>
          <p:nvSpPr>
            <p:cNvPr id="238" name="Oval 18">
              <a:extLst>
                <a:ext uri="{FF2B5EF4-FFF2-40B4-BE49-F238E27FC236}">
                  <a16:creationId xmlns:a16="http://schemas.microsoft.com/office/drawing/2014/main" id="{5086B412-FC6A-4F74-89A4-8B00B1E16E36}"/>
                </a:ext>
              </a:extLst>
            </p:cNvPr>
            <p:cNvSpPr/>
            <p:nvPr/>
          </p:nvSpPr>
          <p:spPr>
            <a:xfrm>
              <a:off x="1533767" y="3464483"/>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39" name="Oval 18">
              <a:extLst>
                <a:ext uri="{FF2B5EF4-FFF2-40B4-BE49-F238E27FC236}">
                  <a16:creationId xmlns:a16="http://schemas.microsoft.com/office/drawing/2014/main" id="{27CCDC0B-36DA-4D3D-99B9-F0F50A59BC40}"/>
                </a:ext>
              </a:extLst>
            </p:cNvPr>
            <p:cNvSpPr/>
            <p:nvPr/>
          </p:nvSpPr>
          <p:spPr>
            <a:xfrm>
              <a:off x="1533767" y="3848279"/>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0" name="Oval 18">
              <a:extLst>
                <a:ext uri="{FF2B5EF4-FFF2-40B4-BE49-F238E27FC236}">
                  <a16:creationId xmlns:a16="http://schemas.microsoft.com/office/drawing/2014/main" id="{802D7AA4-7037-456A-8FD4-0BB16D05D262}"/>
                </a:ext>
              </a:extLst>
            </p:cNvPr>
            <p:cNvSpPr/>
            <p:nvPr/>
          </p:nvSpPr>
          <p:spPr>
            <a:xfrm>
              <a:off x="1533767" y="3080687"/>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1" name="Oval 18">
              <a:extLst>
                <a:ext uri="{FF2B5EF4-FFF2-40B4-BE49-F238E27FC236}">
                  <a16:creationId xmlns:a16="http://schemas.microsoft.com/office/drawing/2014/main" id="{B835D4ED-B97F-4CBB-BC8A-F5F976712721}"/>
                </a:ext>
              </a:extLst>
            </p:cNvPr>
            <p:cNvSpPr/>
            <p:nvPr/>
          </p:nvSpPr>
          <p:spPr>
            <a:xfrm>
              <a:off x="1533767" y="2696891"/>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42" name="Groupe 241">
            <a:extLst>
              <a:ext uri="{FF2B5EF4-FFF2-40B4-BE49-F238E27FC236}">
                <a16:creationId xmlns:a16="http://schemas.microsoft.com/office/drawing/2014/main" id="{981F8122-139D-4EAA-8035-21EFFC8008F0}"/>
              </a:ext>
            </a:extLst>
          </p:cNvPr>
          <p:cNvGrpSpPr/>
          <p:nvPr/>
        </p:nvGrpSpPr>
        <p:grpSpPr>
          <a:xfrm>
            <a:off x="3000088" y="2980368"/>
            <a:ext cx="210621" cy="803820"/>
            <a:chOff x="1533767" y="2696891"/>
            <a:chExt cx="383574" cy="1497498"/>
          </a:xfrm>
        </p:grpSpPr>
        <p:sp>
          <p:nvSpPr>
            <p:cNvPr id="243" name="Oval 18">
              <a:extLst>
                <a:ext uri="{FF2B5EF4-FFF2-40B4-BE49-F238E27FC236}">
                  <a16:creationId xmlns:a16="http://schemas.microsoft.com/office/drawing/2014/main" id="{A8275EEA-ECF4-486F-B72D-D4E3D5059045}"/>
                </a:ext>
              </a:extLst>
            </p:cNvPr>
            <p:cNvSpPr/>
            <p:nvPr/>
          </p:nvSpPr>
          <p:spPr>
            <a:xfrm>
              <a:off x="1533767" y="3464483"/>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4" name="Oval 18">
              <a:extLst>
                <a:ext uri="{FF2B5EF4-FFF2-40B4-BE49-F238E27FC236}">
                  <a16:creationId xmlns:a16="http://schemas.microsoft.com/office/drawing/2014/main" id="{F60D80A9-2DB7-4815-B952-980153C6D861}"/>
                </a:ext>
              </a:extLst>
            </p:cNvPr>
            <p:cNvSpPr/>
            <p:nvPr/>
          </p:nvSpPr>
          <p:spPr>
            <a:xfrm>
              <a:off x="1533767" y="3848279"/>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5" name="Oval 18">
              <a:extLst>
                <a:ext uri="{FF2B5EF4-FFF2-40B4-BE49-F238E27FC236}">
                  <a16:creationId xmlns:a16="http://schemas.microsoft.com/office/drawing/2014/main" id="{3880F7B4-6619-4990-A77E-52D737D0ACE4}"/>
                </a:ext>
              </a:extLst>
            </p:cNvPr>
            <p:cNvSpPr/>
            <p:nvPr/>
          </p:nvSpPr>
          <p:spPr>
            <a:xfrm>
              <a:off x="1533767" y="3080687"/>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6" name="Oval 18">
              <a:extLst>
                <a:ext uri="{FF2B5EF4-FFF2-40B4-BE49-F238E27FC236}">
                  <a16:creationId xmlns:a16="http://schemas.microsoft.com/office/drawing/2014/main" id="{F6052CE2-2D2B-4FCD-A491-A64F38D3C88D}"/>
                </a:ext>
              </a:extLst>
            </p:cNvPr>
            <p:cNvSpPr/>
            <p:nvPr/>
          </p:nvSpPr>
          <p:spPr>
            <a:xfrm>
              <a:off x="1533767" y="2696891"/>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47" name="Groupe 246">
            <a:extLst>
              <a:ext uri="{FF2B5EF4-FFF2-40B4-BE49-F238E27FC236}">
                <a16:creationId xmlns:a16="http://schemas.microsoft.com/office/drawing/2014/main" id="{9CBD06FF-FC15-4192-934E-7BC2D06A01B4}"/>
              </a:ext>
            </a:extLst>
          </p:cNvPr>
          <p:cNvGrpSpPr/>
          <p:nvPr/>
        </p:nvGrpSpPr>
        <p:grpSpPr>
          <a:xfrm>
            <a:off x="3671372" y="2995713"/>
            <a:ext cx="210621" cy="803820"/>
            <a:chOff x="1533767" y="2696891"/>
            <a:chExt cx="383574" cy="1497498"/>
          </a:xfrm>
        </p:grpSpPr>
        <p:sp>
          <p:nvSpPr>
            <p:cNvPr id="248" name="Oval 18">
              <a:extLst>
                <a:ext uri="{FF2B5EF4-FFF2-40B4-BE49-F238E27FC236}">
                  <a16:creationId xmlns:a16="http://schemas.microsoft.com/office/drawing/2014/main" id="{FE865BFF-BE0A-4794-BD97-50BE6E215DE0}"/>
                </a:ext>
              </a:extLst>
            </p:cNvPr>
            <p:cNvSpPr/>
            <p:nvPr/>
          </p:nvSpPr>
          <p:spPr>
            <a:xfrm>
              <a:off x="1533767" y="3464483"/>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9" name="Oval 18">
              <a:extLst>
                <a:ext uri="{FF2B5EF4-FFF2-40B4-BE49-F238E27FC236}">
                  <a16:creationId xmlns:a16="http://schemas.microsoft.com/office/drawing/2014/main" id="{B8026B1D-B508-4C1A-B4DF-0886A0BF3FA9}"/>
                </a:ext>
              </a:extLst>
            </p:cNvPr>
            <p:cNvSpPr/>
            <p:nvPr/>
          </p:nvSpPr>
          <p:spPr>
            <a:xfrm>
              <a:off x="1533767" y="3848279"/>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0" name="Oval 18">
              <a:extLst>
                <a:ext uri="{FF2B5EF4-FFF2-40B4-BE49-F238E27FC236}">
                  <a16:creationId xmlns:a16="http://schemas.microsoft.com/office/drawing/2014/main" id="{2C51D57F-4ADD-4FD8-98B0-E70B54BEF78F}"/>
                </a:ext>
              </a:extLst>
            </p:cNvPr>
            <p:cNvSpPr/>
            <p:nvPr/>
          </p:nvSpPr>
          <p:spPr>
            <a:xfrm>
              <a:off x="1533767" y="3080687"/>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1" name="Oval 18">
              <a:extLst>
                <a:ext uri="{FF2B5EF4-FFF2-40B4-BE49-F238E27FC236}">
                  <a16:creationId xmlns:a16="http://schemas.microsoft.com/office/drawing/2014/main" id="{C1717392-620B-4C93-AFEB-17BD8590904A}"/>
                </a:ext>
              </a:extLst>
            </p:cNvPr>
            <p:cNvSpPr/>
            <p:nvPr/>
          </p:nvSpPr>
          <p:spPr>
            <a:xfrm>
              <a:off x="1533767" y="2696891"/>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52" name="Groupe 251">
            <a:extLst>
              <a:ext uri="{FF2B5EF4-FFF2-40B4-BE49-F238E27FC236}">
                <a16:creationId xmlns:a16="http://schemas.microsoft.com/office/drawing/2014/main" id="{A2D1B3CC-633F-403A-A1D3-447A70945168}"/>
              </a:ext>
            </a:extLst>
          </p:cNvPr>
          <p:cNvGrpSpPr/>
          <p:nvPr/>
        </p:nvGrpSpPr>
        <p:grpSpPr>
          <a:xfrm>
            <a:off x="4408934" y="2984793"/>
            <a:ext cx="210621" cy="803820"/>
            <a:chOff x="1533767" y="2696891"/>
            <a:chExt cx="383574" cy="1497498"/>
          </a:xfrm>
        </p:grpSpPr>
        <p:sp>
          <p:nvSpPr>
            <p:cNvPr id="253" name="Oval 18">
              <a:extLst>
                <a:ext uri="{FF2B5EF4-FFF2-40B4-BE49-F238E27FC236}">
                  <a16:creationId xmlns:a16="http://schemas.microsoft.com/office/drawing/2014/main" id="{523A507C-E573-45FD-B133-AC1973C8BAE3}"/>
                </a:ext>
              </a:extLst>
            </p:cNvPr>
            <p:cNvSpPr/>
            <p:nvPr/>
          </p:nvSpPr>
          <p:spPr>
            <a:xfrm>
              <a:off x="1533767" y="3464483"/>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4" name="Oval 18">
              <a:extLst>
                <a:ext uri="{FF2B5EF4-FFF2-40B4-BE49-F238E27FC236}">
                  <a16:creationId xmlns:a16="http://schemas.microsoft.com/office/drawing/2014/main" id="{24825F3F-EBC3-4D4B-BC3C-70B188F9764A}"/>
                </a:ext>
              </a:extLst>
            </p:cNvPr>
            <p:cNvSpPr/>
            <p:nvPr/>
          </p:nvSpPr>
          <p:spPr>
            <a:xfrm>
              <a:off x="1533767" y="3848279"/>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5" name="Oval 18">
              <a:extLst>
                <a:ext uri="{FF2B5EF4-FFF2-40B4-BE49-F238E27FC236}">
                  <a16:creationId xmlns:a16="http://schemas.microsoft.com/office/drawing/2014/main" id="{EDEBD7DC-78CD-4FEB-8E0D-67588F058DB0}"/>
                </a:ext>
              </a:extLst>
            </p:cNvPr>
            <p:cNvSpPr/>
            <p:nvPr/>
          </p:nvSpPr>
          <p:spPr>
            <a:xfrm>
              <a:off x="1533767" y="3080687"/>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6" name="Oval 18">
              <a:extLst>
                <a:ext uri="{FF2B5EF4-FFF2-40B4-BE49-F238E27FC236}">
                  <a16:creationId xmlns:a16="http://schemas.microsoft.com/office/drawing/2014/main" id="{167E4094-8A2D-4110-88D9-5AD0CC03BA77}"/>
                </a:ext>
              </a:extLst>
            </p:cNvPr>
            <p:cNvSpPr/>
            <p:nvPr/>
          </p:nvSpPr>
          <p:spPr>
            <a:xfrm>
              <a:off x="1533767" y="2696891"/>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sp>
        <p:nvSpPr>
          <p:cNvPr id="196" name="ZoneTexte 195">
            <a:extLst>
              <a:ext uri="{FF2B5EF4-FFF2-40B4-BE49-F238E27FC236}">
                <a16:creationId xmlns:a16="http://schemas.microsoft.com/office/drawing/2014/main" id="{0C1D4028-99A5-4623-9EDA-C2D351B0B417}"/>
              </a:ext>
            </a:extLst>
          </p:cNvPr>
          <p:cNvSpPr txBox="1"/>
          <p:nvPr/>
        </p:nvSpPr>
        <p:spPr>
          <a:xfrm>
            <a:off x="4111335" y="1292105"/>
            <a:ext cx="813005" cy="1200329"/>
          </a:xfrm>
          <a:prstGeom prst="rect">
            <a:avLst/>
          </a:prstGeom>
          <a:noFill/>
        </p:spPr>
        <p:txBody>
          <a:bodyPr wrap="square" rtlCol="0">
            <a:spAutoFit/>
          </a:bodyPr>
          <a:lstStyle/>
          <a:p>
            <a:r>
              <a:rPr lang="fr-FR" sz="7200" b="1" dirty="0">
                <a:solidFill>
                  <a:srgbClr val="FF0000"/>
                </a:solidFill>
                <a:latin typeface="Bradley Hand ITC" panose="03070402050302030203" pitchFamily="66" charset="0"/>
              </a:rPr>
              <a:t>X</a:t>
            </a:r>
          </a:p>
        </p:txBody>
      </p:sp>
      <p:sp>
        <p:nvSpPr>
          <p:cNvPr id="2" name="ZoneTexte 1">
            <a:extLst>
              <a:ext uri="{FF2B5EF4-FFF2-40B4-BE49-F238E27FC236}">
                <a16:creationId xmlns:a16="http://schemas.microsoft.com/office/drawing/2014/main" id="{934EDE78-77B0-4280-9901-2C13A9BBE5C5}"/>
              </a:ext>
            </a:extLst>
          </p:cNvPr>
          <p:cNvSpPr txBox="1"/>
          <p:nvPr/>
        </p:nvSpPr>
        <p:spPr>
          <a:xfrm>
            <a:off x="3413098" y="2849499"/>
            <a:ext cx="813005" cy="1200329"/>
          </a:xfrm>
          <a:prstGeom prst="rect">
            <a:avLst/>
          </a:prstGeom>
          <a:noFill/>
        </p:spPr>
        <p:txBody>
          <a:bodyPr wrap="square" rtlCol="0">
            <a:spAutoFit/>
          </a:bodyPr>
          <a:lstStyle/>
          <a:p>
            <a:r>
              <a:rPr lang="fr-FR" sz="7200" b="1" dirty="0">
                <a:solidFill>
                  <a:srgbClr val="FF0000"/>
                </a:solidFill>
                <a:latin typeface="Bradley Hand ITC" panose="03070402050302030203" pitchFamily="66" charset="0"/>
              </a:rPr>
              <a:t>X</a:t>
            </a:r>
          </a:p>
        </p:txBody>
      </p:sp>
      <p:sp>
        <p:nvSpPr>
          <p:cNvPr id="257" name="ZoneTexte 256">
            <a:extLst>
              <a:ext uri="{FF2B5EF4-FFF2-40B4-BE49-F238E27FC236}">
                <a16:creationId xmlns:a16="http://schemas.microsoft.com/office/drawing/2014/main" id="{1B818BEC-37A6-4BCC-A11E-58B2A40415CB}"/>
              </a:ext>
            </a:extLst>
          </p:cNvPr>
          <p:cNvSpPr txBox="1"/>
          <p:nvPr/>
        </p:nvSpPr>
        <p:spPr>
          <a:xfrm>
            <a:off x="1984598" y="1269304"/>
            <a:ext cx="813005" cy="1200329"/>
          </a:xfrm>
          <a:prstGeom prst="rect">
            <a:avLst/>
          </a:prstGeom>
          <a:noFill/>
        </p:spPr>
        <p:txBody>
          <a:bodyPr wrap="square" rtlCol="0">
            <a:spAutoFit/>
          </a:bodyPr>
          <a:lstStyle/>
          <a:p>
            <a:r>
              <a:rPr lang="fr-FR" sz="7200" b="1" dirty="0">
                <a:solidFill>
                  <a:srgbClr val="FF0000"/>
                </a:solidFill>
                <a:latin typeface="Bradley Hand ITC" panose="03070402050302030203" pitchFamily="66" charset="0"/>
              </a:rPr>
              <a:t>X</a:t>
            </a:r>
          </a:p>
        </p:txBody>
      </p:sp>
      <p:sp>
        <p:nvSpPr>
          <p:cNvPr id="5" name="Espace réservé du numéro de diapositive 4">
            <a:extLst>
              <a:ext uri="{FF2B5EF4-FFF2-40B4-BE49-F238E27FC236}">
                <a16:creationId xmlns:a16="http://schemas.microsoft.com/office/drawing/2014/main" id="{62070E8C-2E7B-45B2-B812-F6CF734740C9}"/>
              </a:ext>
            </a:extLst>
          </p:cNvPr>
          <p:cNvSpPr>
            <a:spLocks noGrp="1"/>
          </p:cNvSpPr>
          <p:nvPr>
            <p:ph type="sldNum" sz="quarter" idx="12"/>
          </p:nvPr>
        </p:nvSpPr>
        <p:spPr/>
        <p:txBody>
          <a:bodyPr/>
          <a:lstStyle/>
          <a:p>
            <a:fld id="{EAE346B8-B207-44B2-9593-768E5DB0BF9F}" type="slidenum">
              <a:rPr lang="fr-FR" smtClean="0"/>
              <a:pPr/>
              <a:t>43</a:t>
            </a:fld>
            <a:endParaRPr lang="fr-FR" dirty="0"/>
          </a:p>
        </p:txBody>
      </p:sp>
    </p:spTree>
    <p:extLst>
      <p:ext uri="{BB962C8B-B14F-4D97-AF65-F5344CB8AC3E}">
        <p14:creationId xmlns:p14="http://schemas.microsoft.com/office/powerpoint/2010/main" val="426797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0"/>
      <p:bldP spid="2" grpId="0"/>
      <p:bldP spid="25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Image 119">
            <a:extLst>
              <a:ext uri="{FF2B5EF4-FFF2-40B4-BE49-F238E27FC236}">
                <a16:creationId xmlns:a16="http://schemas.microsoft.com/office/drawing/2014/main" id="{C7406F84-908E-491F-A2FB-7FC8C8C37D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5110" y="4641112"/>
            <a:ext cx="1156884" cy="130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Rectangle 92">
            <a:extLst>
              <a:ext uri="{FF2B5EF4-FFF2-40B4-BE49-F238E27FC236}">
                <a16:creationId xmlns:a16="http://schemas.microsoft.com/office/drawing/2014/main" id="{A3A3DF8C-F8CB-4949-8167-4B213E87A230}"/>
              </a:ext>
            </a:extLst>
          </p:cNvPr>
          <p:cNvSpPr/>
          <p:nvPr/>
        </p:nvSpPr>
        <p:spPr bwMode="auto">
          <a:xfrm>
            <a:off x="307663" y="6014378"/>
            <a:ext cx="2931777" cy="526416"/>
          </a:xfrm>
          <a:prstGeom prst="rect">
            <a:avLst/>
          </a:prstGeom>
          <a:solidFill>
            <a:srgbClr val="E7E6E6"/>
          </a:solidFill>
          <a:ln w="127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fr-FR" sz="2400" b="1" i="0" u="none" strike="noStrike" kern="0" cap="none" spc="0" normalizeH="0" baseline="0" noProof="0" dirty="0">
                <a:ln>
                  <a:noFill/>
                </a:ln>
                <a:solidFill>
                  <a:srgbClr val="44546A"/>
                </a:solidFill>
                <a:effectLst/>
                <a:uLnTx/>
                <a:uFillTx/>
                <a:latin typeface="Calibri"/>
                <a:ea typeface="+mn-ea"/>
                <a:cs typeface="+mn-cs"/>
              </a:rPr>
              <a:t>SIMULATION THEORY</a:t>
            </a:r>
            <a:endParaRPr kumimoji="0" lang="fr-FR" sz="1600" b="1" i="0" u="none" strike="noStrike" kern="0" cap="none" spc="0" normalizeH="0" baseline="0" noProof="0" dirty="0">
              <a:ln>
                <a:noFill/>
              </a:ln>
              <a:solidFill>
                <a:srgbClr val="44546A"/>
              </a:solidFill>
              <a:effectLst/>
              <a:uLnTx/>
              <a:uFillTx/>
              <a:latin typeface="Calibri"/>
              <a:ea typeface="+mn-ea"/>
              <a:cs typeface="+mn-cs"/>
            </a:endParaRPr>
          </a:p>
        </p:txBody>
      </p:sp>
      <p:pic>
        <p:nvPicPr>
          <p:cNvPr id="94" name="Image 124">
            <a:extLst>
              <a:ext uri="{FF2B5EF4-FFF2-40B4-BE49-F238E27FC236}">
                <a16:creationId xmlns:a16="http://schemas.microsoft.com/office/drawing/2014/main" id="{62E439F5-0368-4F9B-AC18-CA0AAF9390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6373" y="4641112"/>
            <a:ext cx="1352227" cy="130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Rectangle 100">
            <a:extLst>
              <a:ext uri="{FF2B5EF4-FFF2-40B4-BE49-F238E27FC236}">
                <a16:creationId xmlns:a16="http://schemas.microsoft.com/office/drawing/2014/main" id="{A0601B4F-C4E0-4800-A51A-B2F988AF4268}"/>
              </a:ext>
            </a:extLst>
          </p:cNvPr>
          <p:cNvSpPr/>
          <p:nvPr/>
        </p:nvSpPr>
        <p:spPr bwMode="auto">
          <a:xfrm rot="16200000">
            <a:off x="-611420" y="3732370"/>
            <a:ext cx="1859684" cy="348446"/>
          </a:xfrm>
          <a:prstGeom prst="rect">
            <a:avLst/>
          </a:prstGeom>
          <a:solidFill>
            <a:schemeClr val="bg1"/>
          </a:solidFill>
          <a:ln w="127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lang="en-US" sz="2400" kern="0" dirty="0">
                <a:solidFill>
                  <a:srgbClr val="44546A">
                    <a:lumMod val="50000"/>
                  </a:srgbClr>
                </a:solidFill>
                <a:latin typeface="Arial" panose="020B0604020202020204" pitchFamily="34" charset="0"/>
                <a:cs typeface="Arial" panose="020B0604020202020204" pitchFamily="34" charset="0"/>
              </a:rPr>
              <a:t>Revision</a:t>
            </a:r>
            <a:endParaRPr kumimoji="0" lang="en-US" sz="2400" b="0" i="0" u="none" strike="noStrike" kern="0" cap="none" spc="0" normalizeH="0" baseline="0" dirty="0">
              <a:ln>
                <a:noFill/>
              </a:ln>
              <a:solidFill>
                <a:srgbClr val="44546A">
                  <a:lumMod val="50000"/>
                </a:srgbClr>
              </a:solidFill>
              <a:effectLst/>
              <a:uLnTx/>
              <a:uFillTx/>
              <a:latin typeface="Arial" panose="020B0604020202020204" pitchFamily="34" charset="0"/>
              <a:ea typeface="+mn-ea"/>
              <a:cs typeface="Arial" panose="020B0604020202020204" pitchFamily="34" charset="0"/>
            </a:endParaRPr>
          </a:p>
        </p:txBody>
      </p:sp>
      <p:sp>
        <p:nvSpPr>
          <p:cNvPr id="3" name="Rectangle 2">
            <a:extLst>
              <a:ext uri="{FF2B5EF4-FFF2-40B4-BE49-F238E27FC236}">
                <a16:creationId xmlns:a16="http://schemas.microsoft.com/office/drawing/2014/main" id="{8BA8045C-1F09-48A8-8CE8-256BF11EC496}"/>
              </a:ext>
            </a:extLst>
          </p:cNvPr>
          <p:cNvSpPr/>
          <p:nvPr/>
        </p:nvSpPr>
        <p:spPr>
          <a:xfrm>
            <a:off x="1863431" y="1377202"/>
            <a:ext cx="3030279" cy="9443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F5FF3259-DB43-4AE7-A9C9-5733D2AF0BC3}"/>
              </a:ext>
            </a:extLst>
          </p:cNvPr>
          <p:cNvSpPr txBox="1"/>
          <p:nvPr/>
        </p:nvSpPr>
        <p:spPr>
          <a:xfrm>
            <a:off x="3156570" y="2256743"/>
            <a:ext cx="636713" cy="523220"/>
          </a:xfrm>
          <a:prstGeom prst="rect">
            <a:avLst/>
          </a:prstGeom>
          <a:noFill/>
        </p:spPr>
        <p:txBody>
          <a:bodyPr wrap="none" rtlCol="0">
            <a:spAutoFit/>
          </a:bodyPr>
          <a:lstStyle/>
          <a:p>
            <a:r>
              <a:rPr lang="fr-FR" sz="2800" b="1" dirty="0"/>
              <a:t>. . .</a:t>
            </a:r>
          </a:p>
        </p:txBody>
      </p:sp>
      <p:sp>
        <p:nvSpPr>
          <p:cNvPr id="9" name="Rectangle 8">
            <a:extLst>
              <a:ext uri="{FF2B5EF4-FFF2-40B4-BE49-F238E27FC236}">
                <a16:creationId xmlns:a16="http://schemas.microsoft.com/office/drawing/2014/main" id="{86F248BC-B65A-449F-A1A4-99BA16C5D578}"/>
              </a:ext>
            </a:extLst>
          </p:cNvPr>
          <p:cNvSpPr/>
          <p:nvPr/>
        </p:nvSpPr>
        <p:spPr>
          <a:xfrm>
            <a:off x="1070109" y="1377202"/>
            <a:ext cx="743781" cy="94433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i="1" dirty="0" err="1">
                <a:solidFill>
                  <a:schemeClr val="tx1"/>
                </a:solidFill>
              </a:rPr>
              <a:t>Pow</a:t>
            </a:r>
            <a:r>
              <a:rPr lang="fr-FR" sz="2400" i="1" dirty="0">
                <a:solidFill>
                  <a:schemeClr val="tx1"/>
                </a:solidFill>
              </a:rPr>
              <a:t> 1</a:t>
            </a:r>
          </a:p>
        </p:txBody>
      </p:sp>
      <p:sp>
        <p:nvSpPr>
          <p:cNvPr id="175" name="Freeform 296">
            <a:extLst>
              <a:ext uri="{FF2B5EF4-FFF2-40B4-BE49-F238E27FC236}">
                <a16:creationId xmlns:a16="http://schemas.microsoft.com/office/drawing/2014/main" id="{A00D7812-D824-473F-B0D5-FB5101E45492}"/>
              </a:ext>
            </a:extLst>
          </p:cNvPr>
          <p:cNvSpPr>
            <a:spLocks/>
          </p:cNvSpPr>
          <p:nvPr/>
        </p:nvSpPr>
        <p:spPr bwMode="auto">
          <a:xfrm rot="10800000">
            <a:off x="3519470" y="5478312"/>
            <a:ext cx="5898850" cy="248780"/>
          </a:xfrm>
          <a:custGeom>
            <a:avLst/>
            <a:gdLst>
              <a:gd name="T0" fmla="*/ 3764 w 3773"/>
              <a:gd name="T1" fmla="*/ 185 h 294"/>
              <a:gd name="T2" fmla="*/ 3769 w 3773"/>
              <a:gd name="T3" fmla="*/ 179 h 294"/>
              <a:gd name="T4" fmla="*/ 3773 w 3773"/>
              <a:gd name="T5" fmla="*/ 166 h 294"/>
              <a:gd name="T6" fmla="*/ 3765 w 3773"/>
              <a:gd name="T7" fmla="*/ 146 h 294"/>
              <a:gd name="T8" fmla="*/ 3752 w 3773"/>
              <a:gd name="T9" fmla="*/ 139 h 294"/>
              <a:gd name="T10" fmla="*/ 3756 w 3773"/>
              <a:gd name="T11" fmla="*/ 124 h 294"/>
              <a:gd name="T12" fmla="*/ 3749 w 3773"/>
              <a:gd name="T13" fmla="*/ 93 h 294"/>
              <a:gd name="T14" fmla="*/ 3733 w 3773"/>
              <a:gd name="T15" fmla="*/ 82 h 294"/>
              <a:gd name="T16" fmla="*/ 3686 w 3773"/>
              <a:gd name="T17" fmla="*/ 54 h 294"/>
              <a:gd name="T18" fmla="*/ 3587 w 3773"/>
              <a:gd name="T19" fmla="*/ 14 h 294"/>
              <a:gd name="T20" fmla="*/ 3535 w 3773"/>
              <a:gd name="T21" fmla="*/ 1 h 294"/>
              <a:gd name="T22" fmla="*/ 3523 w 3773"/>
              <a:gd name="T23" fmla="*/ 0 h 294"/>
              <a:gd name="T24" fmla="*/ 3502 w 3773"/>
              <a:gd name="T25" fmla="*/ 4 h 294"/>
              <a:gd name="T26" fmla="*/ 3485 w 3773"/>
              <a:gd name="T27" fmla="*/ 17 h 294"/>
              <a:gd name="T28" fmla="*/ 3475 w 3773"/>
              <a:gd name="T29" fmla="*/ 35 h 294"/>
              <a:gd name="T30" fmla="*/ 3474 w 3773"/>
              <a:gd name="T31" fmla="*/ 47 h 294"/>
              <a:gd name="T32" fmla="*/ 3474 w 3773"/>
              <a:gd name="T33" fmla="*/ 83 h 294"/>
              <a:gd name="T34" fmla="*/ 3474 w 3773"/>
              <a:gd name="T35" fmla="*/ 119 h 294"/>
              <a:gd name="T36" fmla="*/ 3073 w 3773"/>
              <a:gd name="T37" fmla="*/ 113 h 294"/>
              <a:gd name="T38" fmla="*/ 2272 w 3773"/>
              <a:gd name="T39" fmla="*/ 109 h 294"/>
              <a:gd name="T40" fmla="*/ 1870 w 3773"/>
              <a:gd name="T41" fmla="*/ 110 h 294"/>
              <a:gd name="T42" fmla="*/ 1410 w 3773"/>
              <a:gd name="T43" fmla="*/ 109 h 294"/>
              <a:gd name="T44" fmla="*/ 717 w 3773"/>
              <a:gd name="T45" fmla="*/ 114 h 294"/>
              <a:gd name="T46" fmla="*/ 255 w 3773"/>
              <a:gd name="T47" fmla="*/ 134 h 294"/>
              <a:gd name="T48" fmla="*/ 27 w 3773"/>
              <a:gd name="T49" fmla="*/ 153 h 294"/>
              <a:gd name="T50" fmla="*/ 14 w 3773"/>
              <a:gd name="T51" fmla="*/ 156 h 294"/>
              <a:gd name="T52" fmla="*/ 0 w 3773"/>
              <a:gd name="T53" fmla="*/ 172 h 294"/>
              <a:gd name="T54" fmla="*/ 0 w 3773"/>
              <a:gd name="T55" fmla="*/ 193 h 294"/>
              <a:gd name="T56" fmla="*/ 14 w 3773"/>
              <a:gd name="T57" fmla="*/ 210 h 294"/>
              <a:gd name="T58" fmla="*/ 27 w 3773"/>
              <a:gd name="T59" fmla="*/ 211 h 294"/>
              <a:gd name="T60" fmla="*/ 257 w 3773"/>
              <a:gd name="T61" fmla="*/ 219 h 294"/>
              <a:gd name="T62" fmla="*/ 718 w 3773"/>
              <a:gd name="T63" fmla="*/ 219 h 294"/>
              <a:gd name="T64" fmla="*/ 1410 w 3773"/>
              <a:gd name="T65" fmla="*/ 202 h 294"/>
              <a:gd name="T66" fmla="*/ 1870 w 3773"/>
              <a:gd name="T67" fmla="*/ 197 h 294"/>
              <a:gd name="T68" fmla="*/ 2272 w 3773"/>
              <a:gd name="T69" fmla="*/ 196 h 294"/>
              <a:gd name="T70" fmla="*/ 3073 w 3773"/>
              <a:gd name="T71" fmla="*/ 201 h 294"/>
              <a:gd name="T72" fmla="*/ 3475 w 3773"/>
              <a:gd name="T73" fmla="*/ 206 h 294"/>
              <a:gd name="T74" fmla="*/ 3475 w 3773"/>
              <a:gd name="T75" fmla="*/ 248 h 294"/>
              <a:gd name="T76" fmla="*/ 3475 w 3773"/>
              <a:gd name="T77" fmla="*/ 258 h 294"/>
              <a:gd name="T78" fmla="*/ 3485 w 3773"/>
              <a:gd name="T79" fmla="*/ 277 h 294"/>
              <a:gd name="T80" fmla="*/ 3502 w 3773"/>
              <a:gd name="T81" fmla="*/ 290 h 294"/>
              <a:gd name="T82" fmla="*/ 3523 w 3773"/>
              <a:gd name="T83" fmla="*/ 294 h 294"/>
              <a:gd name="T84" fmla="*/ 3533 w 3773"/>
              <a:gd name="T85" fmla="*/ 293 h 294"/>
              <a:gd name="T86" fmla="*/ 3584 w 3773"/>
              <a:gd name="T87" fmla="*/ 276 h 294"/>
              <a:gd name="T88" fmla="*/ 3686 w 3773"/>
              <a:gd name="T89" fmla="*/ 235 h 294"/>
              <a:gd name="T90" fmla="*/ 3733 w 3773"/>
              <a:gd name="T91" fmla="*/ 207 h 294"/>
              <a:gd name="T92" fmla="*/ 3739 w 3773"/>
              <a:gd name="T93" fmla="*/ 204 h 294"/>
              <a:gd name="T94" fmla="*/ 3745 w 3773"/>
              <a:gd name="T95" fmla="*/ 200 h 294"/>
              <a:gd name="T96" fmla="*/ 3754 w 3773"/>
              <a:gd name="T97" fmla="*/ 192 h 294"/>
              <a:gd name="T98" fmla="*/ 3764 w 3773"/>
              <a:gd name="T99" fmla="*/ 185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73" h="294">
                <a:moveTo>
                  <a:pt x="3764" y="185"/>
                </a:moveTo>
                <a:lnTo>
                  <a:pt x="3769" y="179"/>
                </a:lnTo>
                <a:lnTo>
                  <a:pt x="3773" y="166"/>
                </a:lnTo>
                <a:lnTo>
                  <a:pt x="3765" y="146"/>
                </a:lnTo>
                <a:lnTo>
                  <a:pt x="3752" y="139"/>
                </a:lnTo>
                <a:lnTo>
                  <a:pt x="3756" y="124"/>
                </a:lnTo>
                <a:lnTo>
                  <a:pt x="3749" y="93"/>
                </a:lnTo>
                <a:lnTo>
                  <a:pt x="3733" y="82"/>
                </a:lnTo>
                <a:lnTo>
                  <a:pt x="3686" y="54"/>
                </a:lnTo>
                <a:lnTo>
                  <a:pt x="3587" y="14"/>
                </a:lnTo>
                <a:lnTo>
                  <a:pt x="3535" y="1"/>
                </a:lnTo>
                <a:lnTo>
                  <a:pt x="3523" y="0"/>
                </a:lnTo>
                <a:lnTo>
                  <a:pt x="3502" y="4"/>
                </a:lnTo>
                <a:lnTo>
                  <a:pt x="3485" y="17"/>
                </a:lnTo>
                <a:lnTo>
                  <a:pt x="3475" y="35"/>
                </a:lnTo>
                <a:lnTo>
                  <a:pt x="3474" y="47"/>
                </a:lnTo>
                <a:lnTo>
                  <a:pt x="3474" y="83"/>
                </a:lnTo>
                <a:lnTo>
                  <a:pt x="3474" y="119"/>
                </a:lnTo>
                <a:lnTo>
                  <a:pt x="3073" y="113"/>
                </a:lnTo>
                <a:lnTo>
                  <a:pt x="2272" y="109"/>
                </a:lnTo>
                <a:lnTo>
                  <a:pt x="1870" y="110"/>
                </a:lnTo>
                <a:lnTo>
                  <a:pt x="1410" y="109"/>
                </a:lnTo>
                <a:lnTo>
                  <a:pt x="717" y="114"/>
                </a:lnTo>
                <a:lnTo>
                  <a:pt x="255" y="134"/>
                </a:lnTo>
                <a:lnTo>
                  <a:pt x="27" y="153"/>
                </a:lnTo>
                <a:lnTo>
                  <a:pt x="14" y="156"/>
                </a:lnTo>
                <a:lnTo>
                  <a:pt x="0" y="172"/>
                </a:lnTo>
                <a:lnTo>
                  <a:pt x="0" y="193"/>
                </a:lnTo>
                <a:lnTo>
                  <a:pt x="14" y="210"/>
                </a:lnTo>
                <a:lnTo>
                  <a:pt x="27" y="211"/>
                </a:lnTo>
                <a:lnTo>
                  <a:pt x="257" y="219"/>
                </a:lnTo>
                <a:lnTo>
                  <a:pt x="718" y="219"/>
                </a:lnTo>
                <a:lnTo>
                  <a:pt x="1410" y="202"/>
                </a:lnTo>
                <a:lnTo>
                  <a:pt x="1870" y="197"/>
                </a:lnTo>
                <a:lnTo>
                  <a:pt x="2272" y="196"/>
                </a:lnTo>
                <a:lnTo>
                  <a:pt x="3073" y="201"/>
                </a:lnTo>
                <a:lnTo>
                  <a:pt x="3475" y="206"/>
                </a:lnTo>
                <a:lnTo>
                  <a:pt x="3475" y="248"/>
                </a:lnTo>
                <a:lnTo>
                  <a:pt x="3475" y="258"/>
                </a:lnTo>
                <a:lnTo>
                  <a:pt x="3485" y="277"/>
                </a:lnTo>
                <a:lnTo>
                  <a:pt x="3502" y="290"/>
                </a:lnTo>
                <a:lnTo>
                  <a:pt x="3523" y="294"/>
                </a:lnTo>
                <a:lnTo>
                  <a:pt x="3533" y="293"/>
                </a:lnTo>
                <a:lnTo>
                  <a:pt x="3584" y="276"/>
                </a:lnTo>
                <a:lnTo>
                  <a:pt x="3686" y="235"/>
                </a:lnTo>
                <a:lnTo>
                  <a:pt x="3733" y="207"/>
                </a:lnTo>
                <a:lnTo>
                  <a:pt x="3739" y="204"/>
                </a:lnTo>
                <a:lnTo>
                  <a:pt x="3745" y="200"/>
                </a:lnTo>
                <a:lnTo>
                  <a:pt x="3754" y="192"/>
                </a:lnTo>
                <a:lnTo>
                  <a:pt x="3764" y="185"/>
                </a:lnTo>
                <a:close/>
              </a:path>
            </a:pathLst>
          </a:custGeom>
          <a:solidFill>
            <a:schemeClr val="accent3">
              <a:lumMod val="75000"/>
            </a:schemeClr>
          </a:solidFill>
          <a:ln w="9525">
            <a:noFill/>
            <a:round/>
            <a:headEnd/>
            <a:tailEnd/>
          </a:ln>
        </p:spPr>
        <p:txBody>
          <a:bodyPr vert="horz" wrap="square" lIns="68580" tIns="34290" rIns="68580" bIns="3429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dirty="0"/>
          </a:p>
        </p:txBody>
      </p:sp>
      <p:sp>
        <p:nvSpPr>
          <p:cNvPr id="174" name="Shape 166">
            <a:extLst>
              <a:ext uri="{FF2B5EF4-FFF2-40B4-BE49-F238E27FC236}">
                <a16:creationId xmlns:a16="http://schemas.microsoft.com/office/drawing/2014/main" id="{39778545-8949-4F9E-8329-3B0F9E998576}"/>
              </a:ext>
            </a:extLst>
          </p:cNvPr>
          <p:cNvSpPr/>
          <p:nvPr/>
        </p:nvSpPr>
        <p:spPr>
          <a:xfrm>
            <a:off x="5497217" y="5293042"/>
            <a:ext cx="2073042" cy="579323"/>
          </a:xfrm>
          <a:prstGeom prst="rect">
            <a:avLst/>
          </a:prstGeom>
          <a:solidFill>
            <a:schemeClr val="accent3">
              <a:lumMod val="50000"/>
            </a:schemeClr>
          </a:solidFill>
          <a:ln w="19050" cap="flat" cmpd="sng">
            <a:solidFill>
              <a:srgbClr val="A5A5A5"/>
            </a:solid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400" b="1" i="0" u="none" strike="noStrike" kern="0" cap="none" spc="0" normalizeH="0" baseline="0" noProof="0" dirty="0" err="1">
                <a:ln>
                  <a:noFill/>
                </a:ln>
                <a:solidFill>
                  <a:srgbClr val="FFFFFF"/>
                </a:solidFill>
                <a:effectLst/>
                <a:uLnTx/>
                <a:uFillTx/>
                <a:ea typeface="Calibri"/>
                <a:cs typeface="Calibri"/>
                <a:sym typeface="Calibri"/>
              </a:rPr>
              <a:t>Utterance</a:t>
            </a:r>
            <a:r>
              <a:rPr kumimoji="0" lang="fr-FR" sz="2400" b="1" i="0" u="none" strike="noStrike" kern="0" cap="none" spc="0" normalizeH="0" baseline="-25000" noProof="0" dirty="0" err="1">
                <a:ln>
                  <a:noFill/>
                </a:ln>
                <a:solidFill>
                  <a:srgbClr val="FFFFFF"/>
                </a:solidFill>
                <a:effectLst/>
                <a:uLnTx/>
                <a:uFillTx/>
                <a:ea typeface="Calibri"/>
                <a:cs typeface="Calibri"/>
                <a:sym typeface="Calibri"/>
              </a:rPr>
              <a:t>other</a:t>
            </a:r>
            <a:endParaRPr kumimoji="0" sz="2400" b="1" i="0" u="none" strike="noStrike" kern="0" cap="none" spc="0" normalizeH="0" baseline="-25000" noProof="0" dirty="0">
              <a:ln>
                <a:noFill/>
              </a:ln>
              <a:solidFill>
                <a:srgbClr val="FFFFFF"/>
              </a:solidFill>
              <a:effectLst/>
              <a:uLnTx/>
              <a:uFillTx/>
              <a:ea typeface="Calibri"/>
              <a:cs typeface="Calibri"/>
              <a:sym typeface="Calibri"/>
            </a:endParaRPr>
          </a:p>
        </p:txBody>
      </p:sp>
      <p:sp>
        <p:nvSpPr>
          <p:cNvPr id="177" name="Freeform 287">
            <a:extLst>
              <a:ext uri="{FF2B5EF4-FFF2-40B4-BE49-F238E27FC236}">
                <a16:creationId xmlns:a16="http://schemas.microsoft.com/office/drawing/2014/main" id="{4F346139-ED4D-47FC-83EF-8355A2B5F0AB}"/>
              </a:ext>
            </a:extLst>
          </p:cNvPr>
          <p:cNvSpPr>
            <a:spLocks/>
          </p:cNvSpPr>
          <p:nvPr/>
        </p:nvSpPr>
        <p:spPr bwMode="auto">
          <a:xfrm rot="7711772">
            <a:off x="-130906" y="3337970"/>
            <a:ext cx="1796982" cy="1154806"/>
          </a:xfrm>
          <a:custGeom>
            <a:avLst/>
            <a:gdLst>
              <a:gd name="T0" fmla="*/ 2363 w 2429"/>
              <a:gd name="T1" fmla="*/ 15 h 1818"/>
              <a:gd name="T2" fmla="*/ 2259 w 2429"/>
              <a:gd name="T3" fmla="*/ 163 h 1818"/>
              <a:gd name="T4" fmla="*/ 2092 w 2429"/>
              <a:gd name="T5" fmla="*/ 372 h 1818"/>
              <a:gd name="T6" fmla="*/ 1976 w 2429"/>
              <a:gd name="T7" fmla="*/ 507 h 1818"/>
              <a:gd name="T8" fmla="*/ 1854 w 2429"/>
              <a:gd name="T9" fmla="*/ 636 h 1818"/>
              <a:gd name="T10" fmla="*/ 1725 w 2429"/>
              <a:gd name="T11" fmla="*/ 759 h 1818"/>
              <a:gd name="T12" fmla="*/ 1591 w 2429"/>
              <a:gd name="T13" fmla="*/ 877 h 1818"/>
              <a:gd name="T14" fmla="*/ 1451 w 2429"/>
              <a:gd name="T15" fmla="*/ 989 h 1818"/>
              <a:gd name="T16" fmla="*/ 1378 w 2429"/>
              <a:gd name="T17" fmla="*/ 1042 h 1818"/>
              <a:gd name="T18" fmla="*/ 1261 w 2429"/>
              <a:gd name="T19" fmla="*/ 1124 h 1818"/>
              <a:gd name="T20" fmla="*/ 1018 w 2429"/>
              <a:gd name="T21" fmla="*/ 1270 h 1818"/>
              <a:gd name="T22" fmla="*/ 766 w 2429"/>
              <a:gd name="T23" fmla="*/ 1398 h 1818"/>
              <a:gd name="T24" fmla="*/ 507 w 2429"/>
              <a:gd name="T25" fmla="*/ 1511 h 1818"/>
              <a:gd name="T26" fmla="*/ 375 w 2429"/>
              <a:gd name="T27" fmla="*/ 1560 h 1818"/>
              <a:gd name="T28" fmla="*/ 355 w 2429"/>
              <a:gd name="T29" fmla="*/ 1521 h 1818"/>
              <a:gd name="T30" fmla="*/ 336 w 2429"/>
              <a:gd name="T31" fmla="*/ 1481 h 1818"/>
              <a:gd name="T32" fmla="*/ 327 w 2429"/>
              <a:gd name="T33" fmla="*/ 1467 h 1818"/>
              <a:gd name="T34" fmla="*/ 302 w 2429"/>
              <a:gd name="T35" fmla="*/ 1459 h 1818"/>
              <a:gd name="T36" fmla="*/ 278 w 2429"/>
              <a:gd name="T37" fmla="*/ 1471 h 1818"/>
              <a:gd name="T38" fmla="*/ 263 w 2429"/>
              <a:gd name="T39" fmla="*/ 1494 h 1818"/>
              <a:gd name="T40" fmla="*/ 263 w 2429"/>
              <a:gd name="T41" fmla="*/ 1510 h 1818"/>
              <a:gd name="T42" fmla="*/ 144 w 2429"/>
              <a:gd name="T43" fmla="*/ 1590 h 1818"/>
              <a:gd name="T44" fmla="*/ 20 w 2429"/>
              <a:gd name="T45" fmla="*/ 1663 h 1818"/>
              <a:gd name="T46" fmla="*/ 11 w 2429"/>
              <a:gd name="T47" fmla="*/ 1669 h 1818"/>
              <a:gd name="T48" fmla="*/ 1 w 2429"/>
              <a:gd name="T49" fmla="*/ 1689 h 1818"/>
              <a:gd name="T50" fmla="*/ 0 w 2429"/>
              <a:gd name="T51" fmla="*/ 1709 h 1818"/>
              <a:gd name="T52" fmla="*/ 11 w 2429"/>
              <a:gd name="T53" fmla="*/ 1728 h 1818"/>
              <a:gd name="T54" fmla="*/ 20 w 2429"/>
              <a:gd name="T55" fmla="*/ 1734 h 1818"/>
              <a:gd name="T56" fmla="*/ 69 w 2429"/>
              <a:gd name="T57" fmla="*/ 1755 h 1818"/>
              <a:gd name="T58" fmla="*/ 170 w 2429"/>
              <a:gd name="T59" fmla="*/ 1788 h 1818"/>
              <a:gd name="T60" fmla="*/ 272 w 2429"/>
              <a:gd name="T61" fmla="*/ 1809 h 1818"/>
              <a:gd name="T62" fmla="*/ 377 w 2429"/>
              <a:gd name="T63" fmla="*/ 1818 h 1818"/>
              <a:gd name="T64" fmla="*/ 432 w 2429"/>
              <a:gd name="T65" fmla="*/ 1817 h 1818"/>
              <a:gd name="T66" fmla="*/ 443 w 2429"/>
              <a:gd name="T67" fmla="*/ 1816 h 1818"/>
              <a:gd name="T68" fmla="*/ 460 w 2429"/>
              <a:gd name="T69" fmla="*/ 1805 h 1818"/>
              <a:gd name="T70" fmla="*/ 471 w 2429"/>
              <a:gd name="T71" fmla="*/ 1787 h 1818"/>
              <a:gd name="T72" fmla="*/ 471 w 2429"/>
              <a:gd name="T73" fmla="*/ 1766 h 1818"/>
              <a:gd name="T74" fmla="*/ 467 w 2429"/>
              <a:gd name="T75" fmla="*/ 1756 h 1818"/>
              <a:gd name="T76" fmla="*/ 436 w 2429"/>
              <a:gd name="T77" fmla="*/ 1690 h 1818"/>
              <a:gd name="T78" fmla="*/ 405 w 2429"/>
              <a:gd name="T79" fmla="*/ 1624 h 1818"/>
              <a:gd name="T80" fmla="*/ 481 w 2429"/>
              <a:gd name="T81" fmla="*/ 1599 h 1818"/>
              <a:gd name="T82" fmla="*/ 633 w 2429"/>
              <a:gd name="T83" fmla="*/ 1543 h 1818"/>
              <a:gd name="T84" fmla="*/ 783 w 2429"/>
              <a:gd name="T85" fmla="*/ 1481 h 1818"/>
              <a:gd name="T86" fmla="*/ 931 w 2429"/>
              <a:gd name="T87" fmla="*/ 1410 h 1818"/>
              <a:gd name="T88" fmla="*/ 1076 w 2429"/>
              <a:gd name="T89" fmla="*/ 1334 h 1818"/>
              <a:gd name="T90" fmla="*/ 1217 w 2429"/>
              <a:gd name="T91" fmla="*/ 1249 h 1818"/>
              <a:gd name="T92" fmla="*/ 1356 w 2429"/>
              <a:gd name="T93" fmla="*/ 1160 h 1818"/>
              <a:gd name="T94" fmla="*/ 1491 w 2429"/>
              <a:gd name="T95" fmla="*/ 1064 h 1818"/>
              <a:gd name="T96" fmla="*/ 1620 w 2429"/>
              <a:gd name="T97" fmla="*/ 962 h 1818"/>
              <a:gd name="T98" fmla="*/ 1746 w 2429"/>
              <a:gd name="T99" fmla="*/ 855 h 1818"/>
              <a:gd name="T100" fmla="*/ 1867 w 2429"/>
              <a:gd name="T101" fmla="*/ 744 h 1818"/>
              <a:gd name="T102" fmla="*/ 1982 w 2429"/>
              <a:gd name="T103" fmla="*/ 626 h 1818"/>
              <a:gd name="T104" fmla="*/ 2091 w 2429"/>
              <a:gd name="T105" fmla="*/ 505 h 1818"/>
              <a:gd name="T106" fmla="*/ 2195 w 2429"/>
              <a:gd name="T107" fmla="*/ 380 h 1818"/>
              <a:gd name="T108" fmla="*/ 2290 w 2429"/>
              <a:gd name="T109" fmla="*/ 251 h 1818"/>
              <a:gd name="T110" fmla="*/ 2380 w 2429"/>
              <a:gd name="T111" fmla="*/ 118 h 1818"/>
              <a:gd name="T112" fmla="*/ 2423 w 2429"/>
              <a:gd name="T113" fmla="*/ 50 h 1818"/>
              <a:gd name="T114" fmla="*/ 2429 w 2429"/>
              <a:gd name="T115" fmla="*/ 36 h 1818"/>
              <a:gd name="T116" fmla="*/ 2421 w 2429"/>
              <a:gd name="T117" fmla="*/ 13 h 1818"/>
              <a:gd name="T118" fmla="*/ 2399 w 2429"/>
              <a:gd name="T119" fmla="*/ 0 h 1818"/>
              <a:gd name="T120" fmla="*/ 2373 w 2429"/>
              <a:gd name="T121" fmla="*/ 5 h 1818"/>
              <a:gd name="T122" fmla="*/ 2363 w 2429"/>
              <a:gd name="T123" fmla="*/ 15 h 1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9" h="1818">
                <a:moveTo>
                  <a:pt x="2363" y="15"/>
                </a:moveTo>
                <a:lnTo>
                  <a:pt x="2259" y="163"/>
                </a:lnTo>
                <a:lnTo>
                  <a:pt x="2092" y="372"/>
                </a:lnTo>
                <a:lnTo>
                  <a:pt x="1976" y="507"/>
                </a:lnTo>
                <a:lnTo>
                  <a:pt x="1854" y="636"/>
                </a:lnTo>
                <a:lnTo>
                  <a:pt x="1725" y="759"/>
                </a:lnTo>
                <a:lnTo>
                  <a:pt x="1591" y="877"/>
                </a:lnTo>
                <a:lnTo>
                  <a:pt x="1451" y="989"/>
                </a:lnTo>
                <a:lnTo>
                  <a:pt x="1378" y="1042"/>
                </a:lnTo>
                <a:lnTo>
                  <a:pt x="1261" y="1124"/>
                </a:lnTo>
                <a:lnTo>
                  <a:pt x="1018" y="1270"/>
                </a:lnTo>
                <a:lnTo>
                  <a:pt x="766" y="1398"/>
                </a:lnTo>
                <a:lnTo>
                  <a:pt x="507" y="1511"/>
                </a:lnTo>
                <a:lnTo>
                  <a:pt x="375" y="1560"/>
                </a:lnTo>
                <a:lnTo>
                  <a:pt x="355" y="1521"/>
                </a:lnTo>
                <a:lnTo>
                  <a:pt x="336" y="1481"/>
                </a:lnTo>
                <a:lnTo>
                  <a:pt x="327" y="1467"/>
                </a:lnTo>
                <a:lnTo>
                  <a:pt x="302" y="1459"/>
                </a:lnTo>
                <a:lnTo>
                  <a:pt x="278" y="1471"/>
                </a:lnTo>
                <a:lnTo>
                  <a:pt x="263" y="1494"/>
                </a:lnTo>
                <a:lnTo>
                  <a:pt x="263" y="1510"/>
                </a:lnTo>
                <a:lnTo>
                  <a:pt x="144" y="1590"/>
                </a:lnTo>
                <a:lnTo>
                  <a:pt x="20" y="1663"/>
                </a:lnTo>
                <a:lnTo>
                  <a:pt x="11" y="1669"/>
                </a:lnTo>
                <a:lnTo>
                  <a:pt x="1" y="1689"/>
                </a:lnTo>
                <a:lnTo>
                  <a:pt x="0" y="1709"/>
                </a:lnTo>
                <a:lnTo>
                  <a:pt x="11" y="1728"/>
                </a:lnTo>
                <a:lnTo>
                  <a:pt x="20" y="1734"/>
                </a:lnTo>
                <a:lnTo>
                  <a:pt x="69" y="1755"/>
                </a:lnTo>
                <a:lnTo>
                  <a:pt x="170" y="1788"/>
                </a:lnTo>
                <a:lnTo>
                  <a:pt x="272" y="1809"/>
                </a:lnTo>
                <a:lnTo>
                  <a:pt x="377" y="1818"/>
                </a:lnTo>
                <a:lnTo>
                  <a:pt x="432" y="1817"/>
                </a:lnTo>
                <a:lnTo>
                  <a:pt x="443" y="1816"/>
                </a:lnTo>
                <a:lnTo>
                  <a:pt x="460" y="1805"/>
                </a:lnTo>
                <a:lnTo>
                  <a:pt x="471" y="1787"/>
                </a:lnTo>
                <a:lnTo>
                  <a:pt x="471" y="1766"/>
                </a:lnTo>
                <a:lnTo>
                  <a:pt x="467" y="1756"/>
                </a:lnTo>
                <a:lnTo>
                  <a:pt x="436" y="1690"/>
                </a:lnTo>
                <a:lnTo>
                  <a:pt x="405" y="1624"/>
                </a:lnTo>
                <a:lnTo>
                  <a:pt x="481" y="1599"/>
                </a:lnTo>
                <a:lnTo>
                  <a:pt x="633" y="1543"/>
                </a:lnTo>
                <a:lnTo>
                  <a:pt x="783" y="1481"/>
                </a:lnTo>
                <a:lnTo>
                  <a:pt x="931" y="1410"/>
                </a:lnTo>
                <a:lnTo>
                  <a:pt x="1076" y="1334"/>
                </a:lnTo>
                <a:lnTo>
                  <a:pt x="1217" y="1249"/>
                </a:lnTo>
                <a:lnTo>
                  <a:pt x="1356" y="1160"/>
                </a:lnTo>
                <a:lnTo>
                  <a:pt x="1491" y="1064"/>
                </a:lnTo>
                <a:lnTo>
                  <a:pt x="1620" y="962"/>
                </a:lnTo>
                <a:lnTo>
                  <a:pt x="1746" y="855"/>
                </a:lnTo>
                <a:lnTo>
                  <a:pt x="1867" y="744"/>
                </a:lnTo>
                <a:lnTo>
                  <a:pt x="1982" y="626"/>
                </a:lnTo>
                <a:lnTo>
                  <a:pt x="2091" y="505"/>
                </a:lnTo>
                <a:lnTo>
                  <a:pt x="2195" y="380"/>
                </a:lnTo>
                <a:lnTo>
                  <a:pt x="2290" y="251"/>
                </a:lnTo>
                <a:lnTo>
                  <a:pt x="2380" y="118"/>
                </a:lnTo>
                <a:lnTo>
                  <a:pt x="2423" y="50"/>
                </a:lnTo>
                <a:lnTo>
                  <a:pt x="2429" y="36"/>
                </a:lnTo>
                <a:lnTo>
                  <a:pt x="2421" y="13"/>
                </a:lnTo>
                <a:lnTo>
                  <a:pt x="2399" y="0"/>
                </a:lnTo>
                <a:lnTo>
                  <a:pt x="2373" y="5"/>
                </a:lnTo>
                <a:lnTo>
                  <a:pt x="2363" y="15"/>
                </a:lnTo>
              </a:path>
            </a:pathLst>
          </a:custGeom>
          <a:solidFill>
            <a:schemeClr val="tx2">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1" name="Freeform 295">
            <a:extLst>
              <a:ext uri="{FF2B5EF4-FFF2-40B4-BE49-F238E27FC236}">
                <a16:creationId xmlns:a16="http://schemas.microsoft.com/office/drawing/2014/main" id="{C914529C-AC77-4F88-97E4-88BA3F880423}"/>
              </a:ext>
            </a:extLst>
          </p:cNvPr>
          <p:cNvSpPr>
            <a:spLocks/>
          </p:cNvSpPr>
          <p:nvPr/>
        </p:nvSpPr>
        <p:spPr bwMode="auto">
          <a:xfrm>
            <a:off x="5035833" y="2994512"/>
            <a:ext cx="737973" cy="463444"/>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rgbClr val="FF0000"/>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4" name="Freeform 288">
            <a:extLst>
              <a:ext uri="{FF2B5EF4-FFF2-40B4-BE49-F238E27FC236}">
                <a16:creationId xmlns:a16="http://schemas.microsoft.com/office/drawing/2014/main" id="{0EA86D25-E44F-4EAF-909B-0C0A3DD9E8AF}"/>
              </a:ext>
            </a:extLst>
          </p:cNvPr>
          <p:cNvSpPr>
            <a:spLocks/>
          </p:cNvSpPr>
          <p:nvPr/>
        </p:nvSpPr>
        <p:spPr bwMode="auto">
          <a:xfrm rot="11686673">
            <a:off x="4969746" y="1862829"/>
            <a:ext cx="779762" cy="216965"/>
          </a:xfrm>
          <a:custGeom>
            <a:avLst/>
            <a:gdLst>
              <a:gd name="T0" fmla="*/ 1453 w 1482"/>
              <a:gd name="T1" fmla="*/ 0 h 302"/>
              <a:gd name="T2" fmla="*/ 1285 w 1482"/>
              <a:gd name="T3" fmla="*/ 34 h 302"/>
              <a:gd name="T4" fmla="*/ 1033 w 1482"/>
              <a:gd name="T5" fmla="*/ 85 h 302"/>
              <a:gd name="T6" fmla="*/ 865 w 1482"/>
              <a:gd name="T7" fmla="*/ 114 h 302"/>
              <a:gd name="T8" fmla="*/ 779 w 1482"/>
              <a:gd name="T9" fmla="*/ 124 h 302"/>
              <a:gd name="T10" fmla="*/ 658 w 1482"/>
              <a:gd name="T11" fmla="*/ 136 h 302"/>
              <a:gd name="T12" fmla="*/ 415 w 1482"/>
              <a:gd name="T13" fmla="*/ 144 h 302"/>
              <a:gd name="T14" fmla="*/ 293 w 1482"/>
              <a:gd name="T15" fmla="*/ 146 h 302"/>
              <a:gd name="T16" fmla="*/ 296 w 1482"/>
              <a:gd name="T17" fmla="*/ 115 h 302"/>
              <a:gd name="T18" fmla="*/ 297 w 1482"/>
              <a:gd name="T19" fmla="*/ 84 h 302"/>
              <a:gd name="T20" fmla="*/ 297 w 1482"/>
              <a:gd name="T21" fmla="*/ 74 h 302"/>
              <a:gd name="T22" fmla="*/ 289 w 1482"/>
              <a:gd name="T23" fmla="*/ 58 h 302"/>
              <a:gd name="T24" fmla="*/ 277 w 1482"/>
              <a:gd name="T25" fmla="*/ 49 h 302"/>
              <a:gd name="T26" fmla="*/ 260 w 1482"/>
              <a:gd name="T27" fmla="*/ 46 h 302"/>
              <a:gd name="T28" fmla="*/ 251 w 1482"/>
              <a:gd name="T29" fmla="*/ 48 h 302"/>
              <a:gd name="T30" fmla="*/ 226 w 1482"/>
              <a:gd name="T31" fmla="*/ 48 h 302"/>
              <a:gd name="T32" fmla="*/ 175 w 1482"/>
              <a:gd name="T33" fmla="*/ 61 h 302"/>
              <a:gd name="T34" fmla="*/ 153 w 1482"/>
              <a:gd name="T35" fmla="*/ 69 h 302"/>
              <a:gd name="T36" fmla="*/ 83 w 1482"/>
              <a:gd name="T37" fmla="*/ 91 h 302"/>
              <a:gd name="T38" fmla="*/ 15 w 1482"/>
              <a:gd name="T39" fmla="*/ 119 h 302"/>
              <a:gd name="T40" fmla="*/ 4 w 1482"/>
              <a:gd name="T41" fmla="*/ 127 h 302"/>
              <a:gd name="T42" fmla="*/ 0 w 1482"/>
              <a:gd name="T43" fmla="*/ 149 h 302"/>
              <a:gd name="T44" fmla="*/ 4 w 1482"/>
              <a:gd name="T45" fmla="*/ 159 h 302"/>
              <a:gd name="T46" fmla="*/ 2 w 1482"/>
              <a:gd name="T47" fmla="*/ 168 h 302"/>
              <a:gd name="T48" fmla="*/ 7 w 1482"/>
              <a:gd name="T49" fmla="*/ 185 h 302"/>
              <a:gd name="T50" fmla="*/ 15 w 1482"/>
              <a:gd name="T51" fmla="*/ 192 h 302"/>
              <a:gd name="T52" fmla="*/ 121 w 1482"/>
              <a:gd name="T53" fmla="*/ 245 h 302"/>
              <a:gd name="T54" fmla="*/ 229 w 1482"/>
              <a:gd name="T55" fmla="*/ 297 h 302"/>
              <a:gd name="T56" fmla="*/ 238 w 1482"/>
              <a:gd name="T57" fmla="*/ 302 h 302"/>
              <a:gd name="T58" fmla="*/ 257 w 1482"/>
              <a:gd name="T59" fmla="*/ 301 h 302"/>
              <a:gd name="T60" fmla="*/ 273 w 1482"/>
              <a:gd name="T61" fmla="*/ 291 h 302"/>
              <a:gd name="T62" fmla="*/ 283 w 1482"/>
              <a:gd name="T63" fmla="*/ 275 h 302"/>
              <a:gd name="T64" fmla="*/ 284 w 1482"/>
              <a:gd name="T65" fmla="*/ 264 h 302"/>
              <a:gd name="T66" fmla="*/ 286 w 1482"/>
              <a:gd name="T67" fmla="*/ 250 h 302"/>
              <a:gd name="T68" fmla="*/ 287 w 1482"/>
              <a:gd name="T69" fmla="*/ 234 h 302"/>
              <a:gd name="T70" fmla="*/ 352 w 1482"/>
              <a:gd name="T71" fmla="*/ 236 h 302"/>
              <a:gd name="T72" fmla="*/ 481 w 1482"/>
              <a:gd name="T73" fmla="*/ 233 h 302"/>
              <a:gd name="T74" fmla="*/ 674 w 1482"/>
              <a:gd name="T75" fmla="*/ 218 h 302"/>
              <a:gd name="T76" fmla="*/ 800 w 1482"/>
              <a:gd name="T77" fmla="*/ 203 h 302"/>
              <a:gd name="T78" fmla="*/ 884 w 1482"/>
              <a:gd name="T79" fmla="*/ 192 h 302"/>
              <a:gd name="T80" fmla="*/ 1054 w 1482"/>
              <a:gd name="T81" fmla="*/ 164 h 302"/>
              <a:gd name="T82" fmla="*/ 1223 w 1482"/>
              <a:gd name="T83" fmla="*/ 127 h 302"/>
              <a:gd name="T84" fmla="*/ 1386 w 1482"/>
              <a:gd name="T85" fmla="*/ 76 h 302"/>
              <a:gd name="T86" fmla="*/ 1466 w 1482"/>
              <a:gd name="T87" fmla="*/ 45 h 302"/>
              <a:gd name="T88" fmla="*/ 1475 w 1482"/>
              <a:gd name="T89" fmla="*/ 40 h 302"/>
              <a:gd name="T90" fmla="*/ 1482 w 1482"/>
              <a:gd name="T91" fmla="*/ 24 h 302"/>
              <a:gd name="T92" fmla="*/ 1478 w 1482"/>
              <a:gd name="T93" fmla="*/ 9 h 302"/>
              <a:gd name="T94" fmla="*/ 1464 w 1482"/>
              <a:gd name="T95" fmla="*/ 0 h 302"/>
              <a:gd name="T96" fmla="*/ 1453 w 1482"/>
              <a:gd name="T97"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82" h="302">
                <a:moveTo>
                  <a:pt x="1453" y="0"/>
                </a:moveTo>
                <a:lnTo>
                  <a:pt x="1285" y="34"/>
                </a:lnTo>
                <a:lnTo>
                  <a:pt x="1033" y="85"/>
                </a:lnTo>
                <a:lnTo>
                  <a:pt x="865" y="114"/>
                </a:lnTo>
                <a:lnTo>
                  <a:pt x="779" y="124"/>
                </a:lnTo>
                <a:lnTo>
                  <a:pt x="658" y="136"/>
                </a:lnTo>
                <a:lnTo>
                  <a:pt x="415" y="144"/>
                </a:lnTo>
                <a:lnTo>
                  <a:pt x="293" y="146"/>
                </a:lnTo>
                <a:lnTo>
                  <a:pt x="296" y="115"/>
                </a:lnTo>
                <a:lnTo>
                  <a:pt x="297" y="84"/>
                </a:lnTo>
                <a:lnTo>
                  <a:pt x="297" y="74"/>
                </a:lnTo>
                <a:lnTo>
                  <a:pt x="289" y="58"/>
                </a:lnTo>
                <a:lnTo>
                  <a:pt x="277" y="49"/>
                </a:lnTo>
                <a:lnTo>
                  <a:pt x="260" y="46"/>
                </a:lnTo>
                <a:lnTo>
                  <a:pt x="251" y="48"/>
                </a:lnTo>
                <a:lnTo>
                  <a:pt x="226" y="48"/>
                </a:lnTo>
                <a:lnTo>
                  <a:pt x="175" y="61"/>
                </a:lnTo>
                <a:lnTo>
                  <a:pt x="153" y="69"/>
                </a:lnTo>
                <a:lnTo>
                  <a:pt x="83" y="91"/>
                </a:lnTo>
                <a:lnTo>
                  <a:pt x="15" y="119"/>
                </a:lnTo>
                <a:lnTo>
                  <a:pt x="4" y="127"/>
                </a:lnTo>
                <a:lnTo>
                  <a:pt x="0" y="149"/>
                </a:lnTo>
                <a:lnTo>
                  <a:pt x="4" y="159"/>
                </a:lnTo>
                <a:lnTo>
                  <a:pt x="2" y="168"/>
                </a:lnTo>
                <a:lnTo>
                  <a:pt x="7" y="185"/>
                </a:lnTo>
                <a:lnTo>
                  <a:pt x="15" y="192"/>
                </a:lnTo>
                <a:lnTo>
                  <a:pt x="121" y="245"/>
                </a:lnTo>
                <a:lnTo>
                  <a:pt x="229" y="297"/>
                </a:lnTo>
                <a:lnTo>
                  <a:pt x="238" y="302"/>
                </a:lnTo>
                <a:lnTo>
                  <a:pt x="257" y="301"/>
                </a:lnTo>
                <a:lnTo>
                  <a:pt x="273" y="291"/>
                </a:lnTo>
                <a:lnTo>
                  <a:pt x="283" y="275"/>
                </a:lnTo>
                <a:lnTo>
                  <a:pt x="284" y="264"/>
                </a:lnTo>
                <a:lnTo>
                  <a:pt x="286" y="250"/>
                </a:lnTo>
                <a:lnTo>
                  <a:pt x="287" y="234"/>
                </a:lnTo>
                <a:lnTo>
                  <a:pt x="352" y="236"/>
                </a:lnTo>
                <a:lnTo>
                  <a:pt x="481" y="233"/>
                </a:lnTo>
                <a:lnTo>
                  <a:pt x="674" y="218"/>
                </a:lnTo>
                <a:lnTo>
                  <a:pt x="800" y="203"/>
                </a:lnTo>
                <a:lnTo>
                  <a:pt x="884" y="192"/>
                </a:lnTo>
                <a:lnTo>
                  <a:pt x="1054" y="164"/>
                </a:lnTo>
                <a:lnTo>
                  <a:pt x="1223" y="127"/>
                </a:lnTo>
                <a:lnTo>
                  <a:pt x="1386" y="76"/>
                </a:lnTo>
                <a:lnTo>
                  <a:pt x="1466" y="45"/>
                </a:lnTo>
                <a:lnTo>
                  <a:pt x="1475" y="40"/>
                </a:lnTo>
                <a:lnTo>
                  <a:pt x="1482" y="24"/>
                </a:lnTo>
                <a:lnTo>
                  <a:pt x="1478" y="9"/>
                </a:lnTo>
                <a:lnTo>
                  <a:pt x="1464" y="0"/>
                </a:lnTo>
                <a:lnTo>
                  <a:pt x="1453" y="0"/>
                </a:lnTo>
                <a:close/>
              </a:path>
            </a:pathLst>
          </a:custGeom>
          <a:solidFill>
            <a:srgbClr val="FF0000"/>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91" name="Titre 1">
            <a:extLst>
              <a:ext uri="{FF2B5EF4-FFF2-40B4-BE49-F238E27FC236}">
                <a16:creationId xmlns:a16="http://schemas.microsoft.com/office/drawing/2014/main" id="{4D80D231-7264-4C9F-810A-75AC5EA54E41}"/>
              </a:ext>
            </a:extLst>
          </p:cNvPr>
          <p:cNvSpPr txBox="1">
            <a:spLocks/>
          </p:cNvSpPr>
          <p:nvPr/>
        </p:nvSpPr>
        <p:spPr>
          <a:xfrm>
            <a:off x="346641" y="182561"/>
            <a:ext cx="10515600" cy="106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cap="all">
                <a:solidFill>
                  <a:srgbClr val="FFC000"/>
                </a:solidFill>
                <a:latin typeface="Open Sans" panose="020B0606030504020204" pitchFamily="34" charset="0"/>
              </a:rPr>
              <a:t>Model of the other: </a:t>
            </a:r>
            <a:r>
              <a:rPr lang="en-US" sz="3200" b="1" cap="all">
                <a:solidFill>
                  <a:schemeClr val="tx2">
                    <a:lumMod val="75000"/>
                  </a:schemeClr>
                </a:solidFill>
                <a:latin typeface="Open Sans" panose="020B0606030504020204" pitchFamily="34" charset="0"/>
              </a:rPr>
              <a:t>Naïve approach</a:t>
            </a:r>
            <a:endParaRPr lang="fr-FR" sz="3200" b="1" cap="all" dirty="0">
              <a:solidFill>
                <a:schemeClr val="tx2">
                  <a:lumMod val="75000"/>
                </a:schemeClr>
              </a:solidFill>
              <a:latin typeface="Open Sans" panose="020B0606030504020204" pitchFamily="34" charset="0"/>
            </a:endParaRPr>
          </a:p>
        </p:txBody>
      </p:sp>
      <p:sp>
        <p:nvSpPr>
          <p:cNvPr id="173" name="ZoneTexte 172">
            <a:extLst>
              <a:ext uri="{FF2B5EF4-FFF2-40B4-BE49-F238E27FC236}">
                <a16:creationId xmlns:a16="http://schemas.microsoft.com/office/drawing/2014/main" id="{ADFAF2AB-F530-4F77-AB98-DE7BB86032E0}"/>
              </a:ext>
            </a:extLst>
          </p:cNvPr>
          <p:cNvSpPr txBox="1"/>
          <p:nvPr/>
        </p:nvSpPr>
        <p:spPr>
          <a:xfrm>
            <a:off x="1149749" y="2247995"/>
            <a:ext cx="636713" cy="523220"/>
          </a:xfrm>
          <a:prstGeom prst="rect">
            <a:avLst/>
          </a:prstGeom>
          <a:noFill/>
        </p:spPr>
        <p:txBody>
          <a:bodyPr wrap="none" rtlCol="0">
            <a:spAutoFit/>
          </a:bodyPr>
          <a:lstStyle/>
          <a:p>
            <a:r>
              <a:rPr lang="fr-FR" sz="2800" b="1" dirty="0"/>
              <a:t>. . .</a:t>
            </a:r>
          </a:p>
        </p:txBody>
      </p:sp>
      <p:sp>
        <p:nvSpPr>
          <p:cNvPr id="176" name="Rectangle 175">
            <a:extLst>
              <a:ext uri="{FF2B5EF4-FFF2-40B4-BE49-F238E27FC236}">
                <a16:creationId xmlns:a16="http://schemas.microsoft.com/office/drawing/2014/main" id="{4F664A1B-0138-418F-935F-51FBC1F4187C}"/>
              </a:ext>
            </a:extLst>
          </p:cNvPr>
          <p:cNvSpPr/>
          <p:nvPr/>
        </p:nvSpPr>
        <p:spPr bwMode="auto">
          <a:xfrm>
            <a:off x="5848285" y="2130769"/>
            <a:ext cx="1460846" cy="1173380"/>
          </a:xfrm>
          <a:prstGeom prst="rect">
            <a:avLst/>
          </a:prstGeom>
          <a:solidFill>
            <a:schemeClr val="accent4"/>
          </a:solidFill>
          <a:ln w="127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fr-FR" sz="2000" b="0" i="0" u="none" strike="noStrike" kern="0" cap="none" spc="0" normalizeH="0" baseline="0" noProof="0" dirty="0">
                <a:ln>
                  <a:noFill/>
                </a:ln>
                <a:solidFill>
                  <a:prstClr val="white"/>
                </a:solidFill>
                <a:effectLst/>
                <a:uLnTx/>
                <a:uFillTx/>
                <a:latin typeface="Calibri"/>
                <a:ea typeface="+mn-ea"/>
                <a:cs typeface="+mn-cs"/>
              </a:rPr>
              <a:t>SELF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fr-FR" sz="2000" b="0" i="0" u="none" strike="noStrike" kern="0" cap="none" spc="0" normalizeH="0" baseline="0" noProof="0" dirty="0">
                <a:ln>
                  <a:noFill/>
                </a:ln>
                <a:solidFill>
                  <a:prstClr val="white"/>
                </a:solidFill>
                <a:effectLst/>
                <a:uLnTx/>
                <a:uFillTx/>
                <a:latin typeface="Calibri"/>
                <a:ea typeface="+mn-ea"/>
                <a:cs typeface="+mn-cs"/>
              </a:rPr>
              <a:t>DECISIONAL MODEL</a:t>
            </a:r>
          </a:p>
        </p:txBody>
      </p:sp>
      <p:sp>
        <p:nvSpPr>
          <p:cNvPr id="179" name="Freeform 295">
            <a:extLst>
              <a:ext uri="{FF2B5EF4-FFF2-40B4-BE49-F238E27FC236}">
                <a16:creationId xmlns:a16="http://schemas.microsoft.com/office/drawing/2014/main" id="{CEF1E0D5-4719-4E11-A949-B952A5BB6F40}"/>
              </a:ext>
            </a:extLst>
          </p:cNvPr>
          <p:cNvSpPr>
            <a:spLocks/>
          </p:cNvSpPr>
          <p:nvPr/>
        </p:nvSpPr>
        <p:spPr bwMode="auto">
          <a:xfrm rot="20040970" flipV="1">
            <a:off x="7453998" y="2474571"/>
            <a:ext cx="809081" cy="405966"/>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rgbClr val="FF0000"/>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0" name="Rectangle 179">
            <a:extLst>
              <a:ext uri="{FF2B5EF4-FFF2-40B4-BE49-F238E27FC236}">
                <a16:creationId xmlns:a16="http://schemas.microsoft.com/office/drawing/2014/main" id="{0C0D8612-2130-4CE5-9BDD-1FA3204B1809}"/>
              </a:ext>
            </a:extLst>
          </p:cNvPr>
          <p:cNvSpPr/>
          <p:nvPr/>
        </p:nvSpPr>
        <p:spPr>
          <a:xfrm>
            <a:off x="8444435" y="1748951"/>
            <a:ext cx="1240152" cy="73380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i="1" dirty="0">
                <a:solidFill>
                  <a:schemeClr val="tx1"/>
                </a:solidFill>
              </a:rPr>
              <a:t>Utterance</a:t>
            </a:r>
            <a:r>
              <a:rPr lang="fr-FR" i="1" baseline="-25000" dirty="0">
                <a:solidFill>
                  <a:schemeClr val="tx1"/>
                </a:solidFill>
              </a:rPr>
              <a:t>1</a:t>
            </a:r>
            <a:endParaRPr lang="fr-FR" i="1" dirty="0">
              <a:solidFill>
                <a:schemeClr val="tx1"/>
              </a:solidFill>
            </a:endParaRPr>
          </a:p>
        </p:txBody>
      </p:sp>
      <p:sp>
        <p:nvSpPr>
          <p:cNvPr id="182" name="ZoneTexte 181">
            <a:extLst>
              <a:ext uri="{FF2B5EF4-FFF2-40B4-BE49-F238E27FC236}">
                <a16:creationId xmlns:a16="http://schemas.microsoft.com/office/drawing/2014/main" id="{5CE2E5D8-A2D8-4B59-A6C5-DB42C5557995}"/>
              </a:ext>
            </a:extLst>
          </p:cNvPr>
          <p:cNvSpPr txBox="1"/>
          <p:nvPr/>
        </p:nvSpPr>
        <p:spPr>
          <a:xfrm>
            <a:off x="8720294" y="2433044"/>
            <a:ext cx="636713" cy="523220"/>
          </a:xfrm>
          <a:prstGeom prst="rect">
            <a:avLst/>
          </a:prstGeom>
          <a:noFill/>
        </p:spPr>
        <p:txBody>
          <a:bodyPr wrap="none" rtlCol="0">
            <a:spAutoFit/>
          </a:bodyPr>
          <a:lstStyle/>
          <a:p>
            <a:r>
              <a:rPr lang="fr-FR" sz="2800" b="1" dirty="0"/>
              <a:t>. . .</a:t>
            </a:r>
          </a:p>
        </p:txBody>
      </p:sp>
      <p:sp>
        <p:nvSpPr>
          <p:cNvPr id="183" name="Rectangle 182">
            <a:extLst>
              <a:ext uri="{FF2B5EF4-FFF2-40B4-BE49-F238E27FC236}">
                <a16:creationId xmlns:a16="http://schemas.microsoft.com/office/drawing/2014/main" id="{4D162B4F-5447-4338-A8D1-CE2AF59F6E43}"/>
              </a:ext>
            </a:extLst>
          </p:cNvPr>
          <p:cNvSpPr/>
          <p:nvPr/>
        </p:nvSpPr>
        <p:spPr>
          <a:xfrm>
            <a:off x="8423229" y="2960544"/>
            <a:ext cx="1253177" cy="708153"/>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i="1" dirty="0" err="1">
                <a:solidFill>
                  <a:schemeClr val="tx1"/>
                </a:solidFill>
              </a:rPr>
              <a:t>Utterance</a:t>
            </a:r>
            <a:r>
              <a:rPr lang="fr-FR" i="1" baseline="-25000" dirty="0" err="1">
                <a:solidFill>
                  <a:schemeClr val="tx1"/>
                </a:solidFill>
              </a:rPr>
              <a:t>N</a:t>
            </a:r>
            <a:endParaRPr lang="fr-FR" i="1" dirty="0">
              <a:solidFill>
                <a:schemeClr val="tx1"/>
              </a:solidFill>
            </a:endParaRPr>
          </a:p>
        </p:txBody>
      </p:sp>
      <p:sp>
        <p:nvSpPr>
          <p:cNvPr id="188" name="Freeform 295">
            <a:extLst>
              <a:ext uri="{FF2B5EF4-FFF2-40B4-BE49-F238E27FC236}">
                <a16:creationId xmlns:a16="http://schemas.microsoft.com/office/drawing/2014/main" id="{D1F0372C-FFB0-4DD3-9DD7-79BB53B5E6E1}"/>
              </a:ext>
            </a:extLst>
          </p:cNvPr>
          <p:cNvSpPr>
            <a:spLocks/>
          </p:cNvSpPr>
          <p:nvPr/>
        </p:nvSpPr>
        <p:spPr bwMode="auto">
          <a:xfrm rot="19665857" flipV="1">
            <a:off x="9829485" y="2476902"/>
            <a:ext cx="729891" cy="442114"/>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rgbClr val="FF0000"/>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grpSp>
        <p:nvGrpSpPr>
          <p:cNvPr id="192" name="Groupe 191">
            <a:extLst>
              <a:ext uri="{FF2B5EF4-FFF2-40B4-BE49-F238E27FC236}">
                <a16:creationId xmlns:a16="http://schemas.microsoft.com/office/drawing/2014/main" id="{65848367-01B2-4515-A820-38ABD0CA0040}"/>
              </a:ext>
            </a:extLst>
          </p:cNvPr>
          <p:cNvGrpSpPr/>
          <p:nvPr/>
        </p:nvGrpSpPr>
        <p:grpSpPr>
          <a:xfrm>
            <a:off x="10686930" y="2301683"/>
            <a:ext cx="1250892" cy="924551"/>
            <a:chOff x="10902798" y="1599044"/>
            <a:chExt cx="1250892" cy="924551"/>
          </a:xfrm>
        </p:grpSpPr>
        <p:sp>
          <p:nvSpPr>
            <p:cNvPr id="193" name="Rectangle 192">
              <a:extLst>
                <a:ext uri="{FF2B5EF4-FFF2-40B4-BE49-F238E27FC236}">
                  <a16:creationId xmlns:a16="http://schemas.microsoft.com/office/drawing/2014/main" id="{71619233-FEDD-4840-AF0B-33F2B63C4344}"/>
                </a:ext>
              </a:extLst>
            </p:cNvPr>
            <p:cNvSpPr/>
            <p:nvPr/>
          </p:nvSpPr>
          <p:spPr>
            <a:xfrm>
              <a:off x="10902798" y="1599044"/>
              <a:ext cx="1088884" cy="73380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b="1" i="1" dirty="0">
                <a:solidFill>
                  <a:schemeClr val="tx1"/>
                </a:solidFill>
              </a:endParaRPr>
            </a:p>
          </p:txBody>
        </p:sp>
        <p:sp>
          <p:nvSpPr>
            <p:cNvPr id="194" name="Rectangle 193">
              <a:extLst>
                <a:ext uri="{FF2B5EF4-FFF2-40B4-BE49-F238E27FC236}">
                  <a16:creationId xmlns:a16="http://schemas.microsoft.com/office/drawing/2014/main" id="{8608CBF9-289F-4867-BCDC-FB6E4E999DAC}"/>
                </a:ext>
              </a:extLst>
            </p:cNvPr>
            <p:cNvSpPr/>
            <p:nvPr/>
          </p:nvSpPr>
          <p:spPr>
            <a:xfrm>
              <a:off x="10983802" y="1702245"/>
              <a:ext cx="1088884" cy="73380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b="1" i="1" dirty="0">
                <a:solidFill>
                  <a:schemeClr val="tx1"/>
                </a:solidFill>
              </a:endParaRPr>
            </a:p>
          </p:txBody>
        </p:sp>
        <p:sp>
          <p:nvSpPr>
            <p:cNvPr id="195" name="Rectangle 194">
              <a:extLst>
                <a:ext uri="{FF2B5EF4-FFF2-40B4-BE49-F238E27FC236}">
                  <a16:creationId xmlns:a16="http://schemas.microsoft.com/office/drawing/2014/main" id="{191E14AA-7039-4EA7-97FE-DF66EB2FDA01}"/>
                </a:ext>
              </a:extLst>
            </p:cNvPr>
            <p:cNvSpPr/>
            <p:nvPr/>
          </p:nvSpPr>
          <p:spPr>
            <a:xfrm>
              <a:off x="11064806" y="1789795"/>
              <a:ext cx="1088884" cy="733800"/>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i="1" dirty="0">
                  <a:solidFill>
                    <a:schemeClr val="tx1"/>
                  </a:solidFill>
                </a:rPr>
                <a:t>Possible</a:t>
              </a:r>
            </a:p>
            <a:p>
              <a:pPr algn="ctr"/>
              <a:r>
                <a:rPr lang="fr-FR" sz="2000" b="1" i="1" dirty="0" err="1">
                  <a:solidFill>
                    <a:schemeClr val="tx1"/>
                  </a:solidFill>
                </a:rPr>
                <a:t>pow</a:t>
              </a:r>
              <a:r>
                <a:rPr lang="fr-FR" sz="2000" b="1" i="1" baseline="-25000" dirty="0" err="1">
                  <a:solidFill>
                    <a:schemeClr val="tx1"/>
                  </a:solidFill>
                </a:rPr>
                <a:t>i</a:t>
              </a:r>
              <a:endParaRPr lang="fr-FR" sz="2000" b="1" i="1" dirty="0">
                <a:solidFill>
                  <a:schemeClr val="tx1"/>
                </a:solidFill>
              </a:endParaRPr>
            </a:p>
          </p:txBody>
        </p:sp>
      </p:grpSp>
      <p:pic>
        <p:nvPicPr>
          <p:cNvPr id="197" name="Image 132">
            <a:extLst>
              <a:ext uri="{FF2B5EF4-FFF2-40B4-BE49-F238E27FC236}">
                <a16:creationId xmlns:a16="http://schemas.microsoft.com/office/drawing/2014/main" id="{23B9257B-906D-44E7-A49E-D43B6439162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53292" y="3344458"/>
            <a:ext cx="934148" cy="682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 name="Freeform 287">
            <a:extLst>
              <a:ext uri="{FF2B5EF4-FFF2-40B4-BE49-F238E27FC236}">
                <a16:creationId xmlns:a16="http://schemas.microsoft.com/office/drawing/2014/main" id="{E98FCDBB-1F2B-40CB-9608-6710EC791799}"/>
              </a:ext>
            </a:extLst>
          </p:cNvPr>
          <p:cNvSpPr>
            <a:spLocks/>
          </p:cNvSpPr>
          <p:nvPr/>
        </p:nvSpPr>
        <p:spPr bwMode="auto">
          <a:xfrm rot="20277183">
            <a:off x="7413595" y="3839538"/>
            <a:ext cx="1796982" cy="1154806"/>
          </a:xfrm>
          <a:custGeom>
            <a:avLst/>
            <a:gdLst>
              <a:gd name="T0" fmla="*/ 2363 w 2429"/>
              <a:gd name="T1" fmla="*/ 15 h 1818"/>
              <a:gd name="T2" fmla="*/ 2259 w 2429"/>
              <a:gd name="T3" fmla="*/ 163 h 1818"/>
              <a:gd name="T4" fmla="*/ 2092 w 2429"/>
              <a:gd name="T5" fmla="*/ 372 h 1818"/>
              <a:gd name="T6" fmla="*/ 1976 w 2429"/>
              <a:gd name="T7" fmla="*/ 507 h 1818"/>
              <a:gd name="T8" fmla="*/ 1854 w 2429"/>
              <a:gd name="T9" fmla="*/ 636 h 1818"/>
              <a:gd name="T10" fmla="*/ 1725 w 2429"/>
              <a:gd name="T11" fmla="*/ 759 h 1818"/>
              <a:gd name="T12" fmla="*/ 1591 w 2429"/>
              <a:gd name="T13" fmla="*/ 877 h 1818"/>
              <a:gd name="T14" fmla="*/ 1451 w 2429"/>
              <a:gd name="T15" fmla="*/ 989 h 1818"/>
              <a:gd name="T16" fmla="*/ 1378 w 2429"/>
              <a:gd name="T17" fmla="*/ 1042 h 1818"/>
              <a:gd name="T18" fmla="*/ 1261 w 2429"/>
              <a:gd name="T19" fmla="*/ 1124 h 1818"/>
              <a:gd name="T20" fmla="*/ 1018 w 2429"/>
              <a:gd name="T21" fmla="*/ 1270 h 1818"/>
              <a:gd name="T22" fmla="*/ 766 w 2429"/>
              <a:gd name="T23" fmla="*/ 1398 h 1818"/>
              <a:gd name="T24" fmla="*/ 507 w 2429"/>
              <a:gd name="T25" fmla="*/ 1511 h 1818"/>
              <a:gd name="T26" fmla="*/ 375 w 2429"/>
              <a:gd name="T27" fmla="*/ 1560 h 1818"/>
              <a:gd name="T28" fmla="*/ 355 w 2429"/>
              <a:gd name="T29" fmla="*/ 1521 h 1818"/>
              <a:gd name="T30" fmla="*/ 336 w 2429"/>
              <a:gd name="T31" fmla="*/ 1481 h 1818"/>
              <a:gd name="T32" fmla="*/ 327 w 2429"/>
              <a:gd name="T33" fmla="*/ 1467 h 1818"/>
              <a:gd name="T34" fmla="*/ 302 w 2429"/>
              <a:gd name="T35" fmla="*/ 1459 h 1818"/>
              <a:gd name="T36" fmla="*/ 278 w 2429"/>
              <a:gd name="T37" fmla="*/ 1471 h 1818"/>
              <a:gd name="T38" fmla="*/ 263 w 2429"/>
              <a:gd name="T39" fmla="*/ 1494 h 1818"/>
              <a:gd name="T40" fmla="*/ 263 w 2429"/>
              <a:gd name="T41" fmla="*/ 1510 h 1818"/>
              <a:gd name="T42" fmla="*/ 144 w 2429"/>
              <a:gd name="T43" fmla="*/ 1590 h 1818"/>
              <a:gd name="T44" fmla="*/ 20 w 2429"/>
              <a:gd name="T45" fmla="*/ 1663 h 1818"/>
              <a:gd name="T46" fmla="*/ 11 w 2429"/>
              <a:gd name="T47" fmla="*/ 1669 h 1818"/>
              <a:gd name="T48" fmla="*/ 1 w 2429"/>
              <a:gd name="T49" fmla="*/ 1689 h 1818"/>
              <a:gd name="T50" fmla="*/ 0 w 2429"/>
              <a:gd name="T51" fmla="*/ 1709 h 1818"/>
              <a:gd name="T52" fmla="*/ 11 w 2429"/>
              <a:gd name="T53" fmla="*/ 1728 h 1818"/>
              <a:gd name="T54" fmla="*/ 20 w 2429"/>
              <a:gd name="T55" fmla="*/ 1734 h 1818"/>
              <a:gd name="T56" fmla="*/ 69 w 2429"/>
              <a:gd name="T57" fmla="*/ 1755 h 1818"/>
              <a:gd name="T58" fmla="*/ 170 w 2429"/>
              <a:gd name="T59" fmla="*/ 1788 h 1818"/>
              <a:gd name="T60" fmla="*/ 272 w 2429"/>
              <a:gd name="T61" fmla="*/ 1809 h 1818"/>
              <a:gd name="T62" fmla="*/ 377 w 2429"/>
              <a:gd name="T63" fmla="*/ 1818 h 1818"/>
              <a:gd name="T64" fmla="*/ 432 w 2429"/>
              <a:gd name="T65" fmla="*/ 1817 h 1818"/>
              <a:gd name="T66" fmla="*/ 443 w 2429"/>
              <a:gd name="T67" fmla="*/ 1816 h 1818"/>
              <a:gd name="T68" fmla="*/ 460 w 2429"/>
              <a:gd name="T69" fmla="*/ 1805 h 1818"/>
              <a:gd name="T70" fmla="*/ 471 w 2429"/>
              <a:gd name="T71" fmla="*/ 1787 h 1818"/>
              <a:gd name="T72" fmla="*/ 471 w 2429"/>
              <a:gd name="T73" fmla="*/ 1766 h 1818"/>
              <a:gd name="T74" fmla="*/ 467 w 2429"/>
              <a:gd name="T75" fmla="*/ 1756 h 1818"/>
              <a:gd name="T76" fmla="*/ 436 w 2429"/>
              <a:gd name="T77" fmla="*/ 1690 h 1818"/>
              <a:gd name="T78" fmla="*/ 405 w 2429"/>
              <a:gd name="T79" fmla="*/ 1624 h 1818"/>
              <a:gd name="T80" fmla="*/ 481 w 2429"/>
              <a:gd name="T81" fmla="*/ 1599 h 1818"/>
              <a:gd name="T82" fmla="*/ 633 w 2429"/>
              <a:gd name="T83" fmla="*/ 1543 h 1818"/>
              <a:gd name="T84" fmla="*/ 783 w 2429"/>
              <a:gd name="T85" fmla="*/ 1481 h 1818"/>
              <a:gd name="T86" fmla="*/ 931 w 2429"/>
              <a:gd name="T87" fmla="*/ 1410 h 1818"/>
              <a:gd name="T88" fmla="*/ 1076 w 2429"/>
              <a:gd name="T89" fmla="*/ 1334 h 1818"/>
              <a:gd name="T90" fmla="*/ 1217 w 2429"/>
              <a:gd name="T91" fmla="*/ 1249 h 1818"/>
              <a:gd name="T92" fmla="*/ 1356 w 2429"/>
              <a:gd name="T93" fmla="*/ 1160 h 1818"/>
              <a:gd name="T94" fmla="*/ 1491 w 2429"/>
              <a:gd name="T95" fmla="*/ 1064 h 1818"/>
              <a:gd name="T96" fmla="*/ 1620 w 2429"/>
              <a:gd name="T97" fmla="*/ 962 h 1818"/>
              <a:gd name="T98" fmla="*/ 1746 w 2429"/>
              <a:gd name="T99" fmla="*/ 855 h 1818"/>
              <a:gd name="T100" fmla="*/ 1867 w 2429"/>
              <a:gd name="T101" fmla="*/ 744 h 1818"/>
              <a:gd name="T102" fmla="*/ 1982 w 2429"/>
              <a:gd name="T103" fmla="*/ 626 h 1818"/>
              <a:gd name="T104" fmla="*/ 2091 w 2429"/>
              <a:gd name="T105" fmla="*/ 505 h 1818"/>
              <a:gd name="T106" fmla="*/ 2195 w 2429"/>
              <a:gd name="T107" fmla="*/ 380 h 1818"/>
              <a:gd name="T108" fmla="*/ 2290 w 2429"/>
              <a:gd name="T109" fmla="*/ 251 h 1818"/>
              <a:gd name="T110" fmla="*/ 2380 w 2429"/>
              <a:gd name="T111" fmla="*/ 118 h 1818"/>
              <a:gd name="T112" fmla="*/ 2423 w 2429"/>
              <a:gd name="T113" fmla="*/ 50 h 1818"/>
              <a:gd name="T114" fmla="*/ 2429 w 2429"/>
              <a:gd name="T115" fmla="*/ 36 h 1818"/>
              <a:gd name="T116" fmla="*/ 2421 w 2429"/>
              <a:gd name="T117" fmla="*/ 13 h 1818"/>
              <a:gd name="T118" fmla="*/ 2399 w 2429"/>
              <a:gd name="T119" fmla="*/ 0 h 1818"/>
              <a:gd name="T120" fmla="*/ 2373 w 2429"/>
              <a:gd name="T121" fmla="*/ 5 h 1818"/>
              <a:gd name="T122" fmla="*/ 2363 w 2429"/>
              <a:gd name="T123" fmla="*/ 15 h 1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9" h="1818">
                <a:moveTo>
                  <a:pt x="2363" y="15"/>
                </a:moveTo>
                <a:lnTo>
                  <a:pt x="2259" y="163"/>
                </a:lnTo>
                <a:lnTo>
                  <a:pt x="2092" y="372"/>
                </a:lnTo>
                <a:lnTo>
                  <a:pt x="1976" y="507"/>
                </a:lnTo>
                <a:lnTo>
                  <a:pt x="1854" y="636"/>
                </a:lnTo>
                <a:lnTo>
                  <a:pt x="1725" y="759"/>
                </a:lnTo>
                <a:lnTo>
                  <a:pt x="1591" y="877"/>
                </a:lnTo>
                <a:lnTo>
                  <a:pt x="1451" y="989"/>
                </a:lnTo>
                <a:lnTo>
                  <a:pt x="1378" y="1042"/>
                </a:lnTo>
                <a:lnTo>
                  <a:pt x="1261" y="1124"/>
                </a:lnTo>
                <a:lnTo>
                  <a:pt x="1018" y="1270"/>
                </a:lnTo>
                <a:lnTo>
                  <a:pt x="766" y="1398"/>
                </a:lnTo>
                <a:lnTo>
                  <a:pt x="507" y="1511"/>
                </a:lnTo>
                <a:lnTo>
                  <a:pt x="375" y="1560"/>
                </a:lnTo>
                <a:lnTo>
                  <a:pt x="355" y="1521"/>
                </a:lnTo>
                <a:lnTo>
                  <a:pt x="336" y="1481"/>
                </a:lnTo>
                <a:lnTo>
                  <a:pt x="327" y="1467"/>
                </a:lnTo>
                <a:lnTo>
                  <a:pt x="302" y="1459"/>
                </a:lnTo>
                <a:lnTo>
                  <a:pt x="278" y="1471"/>
                </a:lnTo>
                <a:lnTo>
                  <a:pt x="263" y="1494"/>
                </a:lnTo>
                <a:lnTo>
                  <a:pt x="263" y="1510"/>
                </a:lnTo>
                <a:lnTo>
                  <a:pt x="144" y="1590"/>
                </a:lnTo>
                <a:lnTo>
                  <a:pt x="20" y="1663"/>
                </a:lnTo>
                <a:lnTo>
                  <a:pt x="11" y="1669"/>
                </a:lnTo>
                <a:lnTo>
                  <a:pt x="1" y="1689"/>
                </a:lnTo>
                <a:lnTo>
                  <a:pt x="0" y="1709"/>
                </a:lnTo>
                <a:lnTo>
                  <a:pt x="11" y="1728"/>
                </a:lnTo>
                <a:lnTo>
                  <a:pt x="20" y="1734"/>
                </a:lnTo>
                <a:lnTo>
                  <a:pt x="69" y="1755"/>
                </a:lnTo>
                <a:lnTo>
                  <a:pt x="170" y="1788"/>
                </a:lnTo>
                <a:lnTo>
                  <a:pt x="272" y="1809"/>
                </a:lnTo>
                <a:lnTo>
                  <a:pt x="377" y="1818"/>
                </a:lnTo>
                <a:lnTo>
                  <a:pt x="432" y="1817"/>
                </a:lnTo>
                <a:lnTo>
                  <a:pt x="443" y="1816"/>
                </a:lnTo>
                <a:lnTo>
                  <a:pt x="460" y="1805"/>
                </a:lnTo>
                <a:lnTo>
                  <a:pt x="471" y="1787"/>
                </a:lnTo>
                <a:lnTo>
                  <a:pt x="471" y="1766"/>
                </a:lnTo>
                <a:lnTo>
                  <a:pt x="467" y="1756"/>
                </a:lnTo>
                <a:lnTo>
                  <a:pt x="436" y="1690"/>
                </a:lnTo>
                <a:lnTo>
                  <a:pt x="405" y="1624"/>
                </a:lnTo>
                <a:lnTo>
                  <a:pt x="481" y="1599"/>
                </a:lnTo>
                <a:lnTo>
                  <a:pt x="633" y="1543"/>
                </a:lnTo>
                <a:lnTo>
                  <a:pt x="783" y="1481"/>
                </a:lnTo>
                <a:lnTo>
                  <a:pt x="931" y="1410"/>
                </a:lnTo>
                <a:lnTo>
                  <a:pt x="1076" y="1334"/>
                </a:lnTo>
                <a:lnTo>
                  <a:pt x="1217" y="1249"/>
                </a:lnTo>
                <a:lnTo>
                  <a:pt x="1356" y="1160"/>
                </a:lnTo>
                <a:lnTo>
                  <a:pt x="1491" y="1064"/>
                </a:lnTo>
                <a:lnTo>
                  <a:pt x="1620" y="962"/>
                </a:lnTo>
                <a:lnTo>
                  <a:pt x="1746" y="855"/>
                </a:lnTo>
                <a:lnTo>
                  <a:pt x="1867" y="744"/>
                </a:lnTo>
                <a:lnTo>
                  <a:pt x="1982" y="626"/>
                </a:lnTo>
                <a:lnTo>
                  <a:pt x="2091" y="505"/>
                </a:lnTo>
                <a:lnTo>
                  <a:pt x="2195" y="380"/>
                </a:lnTo>
                <a:lnTo>
                  <a:pt x="2290" y="251"/>
                </a:lnTo>
                <a:lnTo>
                  <a:pt x="2380" y="118"/>
                </a:lnTo>
                <a:lnTo>
                  <a:pt x="2423" y="50"/>
                </a:lnTo>
                <a:lnTo>
                  <a:pt x="2429" y="36"/>
                </a:lnTo>
                <a:lnTo>
                  <a:pt x="2421" y="13"/>
                </a:lnTo>
                <a:lnTo>
                  <a:pt x="2399" y="0"/>
                </a:lnTo>
                <a:lnTo>
                  <a:pt x="2373" y="5"/>
                </a:lnTo>
                <a:lnTo>
                  <a:pt x="2363" y="15"/>
                </a:lnTo>
              </a:path>
            </a:pathLst>
          </a:custGeom>
          <a:solidFill>
            <a:schemeClr val="tx2">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7" name="Rectangle 186">
            <a:extLst>
              <a:ext uri="{FF2B5EF4-FFF2-40B4-BE49-F238E27FC236}">
                <a16:creationId xmlns:a16="http://schemas.microsoft.com/office/drawing/2014/main" id="{A26F47BE-651A-4F51-9672-1A720BAB8550}"/>
              </a:ext>
            </a:extLst>
          </p:cNvPr>
          <p:cNvSpPr/>
          <p:nvPr/>
        </p:nvSpPr>
        <p:spPr bwMode="auto">
          <a:xfrm>
            <a:off x="7570259" y="4242718"/>
            <a:ext cx="1859684" cy="348446"/>
          </a:xfrm>
          <a:prstGeom prst="rect">
            <a:avLst/>
          </a:prstGeom>
          <a:solidFill>
            <a:schemeClr val="bg1"/>
          </a:solidFill>
          <a:ln w="127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lang="en-US" sz="2400" kern="0" dirty="0">
                <a:solidFill>
                  <a:srgbClr val="44546A">
                    <a:lumMod val="50000"/>
                  </a:srgbClr>
                </a:solidFill>
                <a:latin typeface="Arial" panose="020B0604020202020204" pitchFamily="34" charset="0"/>
                <a:cs typeface="Arial" panose="020B0604020202020204" pitchFamily="34" charset="0"/>
              </a:rPr>
              <a:t>Compare</a:t>
            </a:r>
            <a:endParaRPr kumimoji="0" lang="en-US" sz="2400" b="0" i="0" u="none" strike="noStrike" kern="0" cap="none" spc="0" normalizeH="0" baseline="0" dirty="0">
              <a:ln>
                <a:noFill/>
              </a:ln>
              <a:solidFill>
                <a:srgbClr val="44546A">
                  <a:lumMod val="50000"/>
                </a:srgbClr>
              </a:solidFill>
              <a:effectLst/>
              <a:uLnTx/>
              <a:uFillTx/>
              <a:latin typeface="Arial" panose="020B0604020202020204" pitchFamily="34" charset="0"/>
              <a:ea typeface="+mn-ea"/>
              <a:cs typeface="Arial" panose="020B0604020202020204" pitchFamily="34" charset="0"/>
            </a:endParaRPr>
          </a:p>
        </p:txBody>
      </p:sp>
      <p:grpSp>
        <p:nvGrpSpPr>
          <p:cNvPr id="185" name="Groupe 184">
            <a:extLst>
              <a:ext uri="{FF2B5EF4-FFF2-40B4-BE49-F238E27FC236}">
                <a16:creationId xmlns:a16="http://schemas.microsoft.com/office/drawing/2014/main" id="{BC9AE3D2-BF4F-4465-9B16-8630EE09D0F5}"/>
              </a:ext>
            </a:extLst>
          </p:cNvPr>
          <p:cNvGrpSpPr/>
          <p:nvPr/>
        </p:nvGrpSpPr>
        <p:grpSpPr>
          <a:xfrm>
            <a:off x="2271445" y="1457687"/>
            <a:ext cx="210621" cy="819088"/>
            <a:chOff x="1533767" y="2696891"/>
            <a:chExt cx="383574" cy="1497498"/>
          </a:xfrm>
        </p:grpSpPr>
        <p:sp>
          <p:nvSpPr>
            <p:cNvPr id="189" name="Oval 18">
              <a:extLst>
                <a:ext uri="{FF2B5EF4-FFF2-40B4-BE49-F238E27FC236}">
                  <a16:creationId xmlns:a16="http://schemas.microsoft.com/office/drawing/2014/main" id="{6C88D506-3B57-48C8-A2C1-9722C7429B15}"/>
                </a:ext>
              </a:extLst>
            </p:cNvPr>
            <p:cNvSpPr/>
            <p:nvPr/>
          </p:nvSpPr>
          <p:spPr>
            <a:xfrm>
              <a:off x="1533767" y="3464483"/>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90" name="Oval 18">
              <a:extLst>
                <a:ext uri="{FF2B5EF4-FFF2-40B4-BE49-F238E27FC236}">
                  <a16:creationId xmlns:a16="http://schemas.microsoft.com/office/drawing/2014/main" id="{5A826C7D-94B5-4F0D-BE56-8D1517B5E104}"/>
                </a:ext>
              </a:extLst>
            </p:cNvPr>
            <p:cNvSpPr/>
            <p:nvPr/>
          </p:nvSpPr>
          <p:spPr>
            <a:xfrm>
              <a:off x="1533767" y="3848279"/>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98" name="Oval 18">
              <a:extLst>
                <a:ext uri="{FF2B5EF4-FFF2-40B4-BE49-F238E27FC236}">
                  <a16:creationId xmlns:a16="http://schemas.microsoft.com/office/drawing/2014/main" id="{DB0F6963-9AC8-4B51-A549-89CF73196BEB}"/>
                </a:ext>
              </a:extLst>
            </p:cNvPr>
            <p:cNvSpPr/>
            <p:nvPr/>
          </p:nvSpPr>
          <p:spPr>
            <a:xfrm>
              <a:off x="1533767" y="3080687"/>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199" name="Oval 18">
              <a:extLst>
                <a:ext uri="{FF2B5EF4-FFF2-40B4-BE49-F238E27FC236}">
                  <a16:creationId xmlns:a16="http://schemas.microsoft.com/office/drawing/2014/main" id="{46D27679-7471-4963-A43E-89B6AFF1C579}"/>
                </a:ext>
              </a:extLst>
            </p:cNvPr>
            <p:cNvSpPr/>
            <p:nvPr/>
          </p:nvSpPr>
          <p:spPr>
            <a:xfrm>
              <a:off x="1533767" y="2696891"/>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10" name="Groupe 209">
            <a:extLst>
              <a:ext uri="{FF2B5EF4-FFF2-40B4-BE49-F238E27FC236}">
                <a16:creationId xmlns:a16="http://schemas.microsoft.com/office/drawing/2014/main" id="{AD4F173C-66FB-484B-82B8-F7ABDD71074A}"/>
              </a:ext>
            </a:extLst>
          </p:cNvPr>
          <p:cNvGrpSpPr/>
          <p:nvPr/>
        </p:nvGrpSpPr>
        <p:grpSpPr>
          <a:xfrm>
            <a:off x="2994794" y="1442342"/>
            <a:ext cx="210621" cy="803820"/>
            <a:chOff x="1533767" y="2696891"/>
            <a:chExt cx="383574" cy="1497498"/>
          </a:xfrm>
        </p:grpSpPr>
        <p:sp>
          <p:nvSpPr>
            <p:cNvPr id="211" name="Oval 18">
              <a:extLst>
                <a:ext uri="{FF2B5EF4-FFF2-40B4-BE49-F238E27FC236}">
                  <a16:creationId xmlns:a16="http://schemas.microsoft.com/office/drawing/2014/main" id="{960DC691-602B-4DDD-9016-167325DD269C}"/>
                </a:ext>
              </a:extLst>
            </p:cNvPr>
            <p:cNvSpPr/>
            <p:nvPr/>
          </p:nvSpPr>
          <p:spPr>
            <a:xfrm>
              <a:off x="1533767" y="3464483"/>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12" name="Oval 18">
              <a:extLst>
                <a:ext uri="{FF2B5EF4-FFF2-40B4-BE49-F238E27FC236}">
                  <a16:creationId xmlns:a16="http://schemas.microsoft.com/office/drawing/2014/main" id="{80CB9CE5-21F2-44A0-A9E2-8708CE5FD928}"/>
                </a:ext>
              </a:extLst>
            </p:cNvPr>
            <p:cNvSpPr/>
            <p:nvPr/>
          </p:nvSpPr>
          <p:spPr>
            <a:xfrm>
              <a:off x="1533767" y="3848279"/>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13" name="Oval 18">
              <a:extLst>
                <a:ext uri="{FF2B5EF4-FFF2-40B4-BE49-F238E27FC236}">
                  <a16:creationId xmlns:a16="http://schemas.microsoft.com/office/drawing/2014/main" id="{3AF04A73-7CB7-4F3D-A5EE-B0FC181718C8}"/>
                </a:ext>
              </a:extLst>
            </p:cNvPr>
            <p:cNvSpPr/>
            <p:nvPr/>
          </p:nvSpPr>
          <p:spPr>
            <a:xfrm>
              <a:off x="1533767" y="3080687"/>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14" name="Oval 18">
              <a:extLst>
                <a:ext uri="{FF2B5EF4-FFF2-40B4-BE49-F238E27FC236}">
                  <a16:creationId xmlns:a16="http://schemas.microsoft.com/office/drawing/2014/main" id="{6AD2D93B-7201-435E-A7DB-49A6E9726B63}"/>
                </a:ext>
              </a:extLst>
            </p:cNvPr>
            <p:cNvSpPr/>
            <p:nvPr/>
          </p:nvSpPr>
          <p:spPr>
            <a:xfrm>
              <a:off x="1533767" y="2696891"/>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25" name="Groupe 224">
            <a:extLst>
              <a:ext uri="{FF2B5EF4-FFF2-40B4-BE49-F238E27FC236}">
                <a16:creationId xmlns:a16="http://schemas.microsoft.com/office/drawing/2014/main" id="{D14ED982-ACCF-4609-BE25-FD25D52C411B}"/>
              </a:ext>
            </a:extLst>
          </p:cNvPr>
          <p:cNvGrpSpPr/>
          <p:nvPr/>
        </p:nvGrpSpPr>
        <p:grpSpPr>
          <a:xfrm>
            <a:off x="3666078" y="1457687"/>
            <a:ext cx="210621" cy="803820"/>
            <a:chOff x="1533767" y="2696891"/>
            <a:chExt cx="383574" cy="1497498"/>
          </a:xfrm>
        </p:grpSpPr>
        <p:sp>
          <p:nvSpPr>
            <p:cNvPr id="226" name="Oval 18">
              <a:extLst>
                <a:ext uri="{FF2B5EF4-FFF2-40B4-BE49-F238E27FC236}">
                  <a16:creationId xmlns:a16="http://schemas.microsoft.com/office/drawing/2014/main" id="{847DA5CB-FADC-442B-B389-5273771C402E}"/>
                </a:ext>
              </a:extLst>
            </p:cNvPr>
            <p:cNvSpPr/>
            <p:nvPr/>
          </p:nvSpPr>
          <p:spPr>
            <a:xfrm>
              <a:off x="1533767" y="3464483"/>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27" name="Oval 18">
              <a:extLst>
                <a:ext uri="{FF2B5EF4-FFF2-40B4-BE49-F238E27FC236}">
                  <a16:creationId xmlns:a16="http://schemas.microsoft.com/office/drawing/2014/main" id="{34506AAC-955B-470D-A888-85AAC15C095F}"/>
                </a:ext>
              </a:extLst>
            </p:cNvPr>
            <p:cNvSpPr/>
            <p:nvPr/>
          </p:nvSpPr>
          <p:spPr>
            <a:xfrm>
              <a:off x="1533767" y="3848279"/>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28" name="Oval 18">
              <a:extLst>
                <a:ext uri="{FF2B5EF4-FFF2-40B4-BE49-F238E27FC236}">
                  <a16:creationId xmlns:a16="http://schemas.microsoft.com/office/drawing/2014/main" id="{36C36AD9-6828-42DF-9ACC-C503354B3425}"/>
                </a:ext>
              </a:extLst>
            </p:cNvPr>
            <p:cNvSpPr/>
            <p:nvPr/>
          </p:nvSpPr>
          <p:spPr>
            <a:xfrm>
              <a:off x="1533767" y="3080687"/>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29" name="Oval 18">
              <a:extLst>
                <a:ext uri="{FF2B5EF4-FFF2-40B4-BE49-F238E27FC236}">
                  <a16:creationId xmlns:a16="http://schemas.microsoft.com/office/drawing/2014/main" id="{BF0FF612-FD9D-4F1F-9939-B8B4FCBCB338}"/>
                </a:ext>
              </a:extLst>
            </p:cNvPr>
            <p:cNvSpPr/>
            <p:nvPr/>
          </p:nvSpPr>
          <p:spPr>
            <a:xfrm>
              <a:off x="1533767" y="2696891"/>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30" name="Groupe 229">
            <a:extLst>
              <a:ext uri="{FF2B5EF4-FFF2-40B4-BE49-F238E27FC236}">
                <a16:creationId xmlns:a16="http://schemas.microsoft.com/office/drawing/2014/main" id="{8FE8D0D5-D08C-4971-9930-94757F1C14D0}"/>
              </a:ext>
            </a:extLst>
          </p:cNvPr>
          <p:cNvGrpSpPr/>
          <p:nvPr/>
        </p:nvGrpSpPr>
        <p:grpSpPr>
          <a:xfrm>
            <a:off x="4403640" y="1446767"/>
            <a:ext cx="210621" cy="803820"/>
            <a:chOff x="1533767" y="2696891"/>
            <a:chExt cx="383574" cy="1497498"/>
          </a:xfrm>
        </p:grpSpPr>
        <p:sp>
          <p:nvSpPr>
            <p:cNvPr id="231" name="Oval 18">
              <a:extLst>
                <a:ext uri="{FF2B5EF4-FFF2-40B4-BE49-F238E27FC236}">
                  <a16:creationId xmlns:a16="http://schemas.microsoft.com/office/drawing/2014/main" id="{D415D0D0-D702-4D99-8CAA-3321794BB4F5}"/>
                </a:ext>
              </a:extLst>
            </p:cNvPr>
            <p:cNvSpPr/>
            <p:nvPr/>
          </p:nvSpPr>
          <p:spPr>
            <a:xfrm>
              <a:off x="1533767" y="3464483"/>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32" name="Oval 18">
              <a:extLst>
                <a:ext uri="{FF2B5EF4-FFF2-40B4-BE49-F238E27FC236}">
                  <a16:creationId xmlns:a16="http://schemas.microsoft.com/office/drawing/2014/main" id="{0933B547-919F-403A-8862-42E2732B3970}"/>
                </a:ext>
              </a:extLst>
            </p:cNvPr>
            <p:cNvSpPr/>
            <p:nvPr/>
          </p:nvSpPr>
          <p:spPr>
            <a:xfrm>
              <a:off x="1533767" y="3848279"/>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33" name="Oval 18">
              <a:extLst>
                <a:ext uri="{FF2B5EF4-FFF2-40B4-BE49-F238E27FC236}">
                  <a16:creationId xmlns:a16="http://schemas.microsoft.com/office/drawing/2014/main" id="{9F90BF5E-BFE0-49A9-A4A9-BE1085F9ADA2}"/>
                </a:ext>
              </a:extLst>
            </p:cNvPr>
            <p:cNvSpPr/>
            <p:nvPr/>
          </p:nvSpPr>
          <p:spPr>
            <a:xfrm>
              <a:off x="1533767" y="3080687"/>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34" name="Oval 18">
              <a:extLst>
                <a:ext uri="{FF2B5EF4-FFF2-40B4-BE49-F238E27FC236}">
                  <a16:creationId xmlns:a16="http://schemas.microsoft.com/office/drawing/2014/main" id="{E35E7FD4-715C-45CC-80B8-26B65369F6EA}"/>
                </a:ext>
              </a:extLst>
            </p:cNvPr>
            <p:cNvSpPr/>
            <p:nvPr/>
          </p:nvSpPr>
          <p:spPr>
            <a:xfrm>
              <a:off x="1533767" y="2696891"/>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sp>
        <p:nvSpPr>
          <p:cNvPr id="235" name="Rectangle 234">
            <a:extLst>
              <a:ext uri="{FF2B5EF4-FFF2-40B4-BE49-F238E27FC236}">
                <a16:creationId xmlns:a16="http://schemas.microsoft.com/office/drawing/2014/main" id="{A403D0EA-7B09-4A00-ACFA-EE045D3D188F}"/>
              </a:ext>
            </a:extLst>
          </p:cNvPr>
          <p:cNvSpPr/>
          <p:nvPr/>
        </p:nvSpPr>
        <p:spPr>
          <a:xfrm>
            <a:off x="1868725" y="2915228"/>
            <a:ext cx="3030279" cy="9443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6" name="Rectangle 235">
            <a:extLst>
              <a:ext uri="{FF2B5EF4-FFF2-40B4-BE49-F238E27FC236}">
                <a16:creationId xmlns:a16="http://schemas.microsoft.com/office/drawing/2014/main" id="{73B9ABA4-06FE-48FD-B3A0-7B19692D8EFA}"/>
              </a:ext>
            </a:extLst>
          </p:cNvPr>
          <p:cNvSpPr/>
          <p:nvPr/>
        </p:nvSpPr>
        <p:spPr>
          <a:xfrm>
            <a:off x="1075403" y="2915228"/>
            <a:ext cx="743781" cy="94433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i="1" dirty="0" err="1">
                <a:solidFill>
                  <a:schemeClr val="tx1"/>
                </a:solidFill>
              </a:rPr>
              <a:t>Pow</a:t>
            </a:r>
            <a:r>
              <a:rPr lang="fr-FR" sz="2400" i="1" dirty="0">
                <a:solidFill>
                  <a:schemeClr val="tx1"/>
                </a:solidFill>
              </a:rPr>
              <a:t> N</a:t>
            </a:r>
          </a:p>
        </p:txBody>
      </p:sp>
      <p:grpSp>
        <p:nvGrpSpPr>
          <p:cNvPr id="237" name="Groupe 236">
            <a:extLst>
              <a:ext uri="{FF2B5EF4-FFF2-40B4-BE49-F238E27FC236}">
                <a16:creationId xmlns:a16="http://schemas.microsoft.com/office/drawing/2014/main" id="{E93CF6F3-F57E-46CC-B034-7F3CDFF30899}"/>
              </a:ext>
            </a:extLst>
          </p:cNvPr>
          <p:cNvGrpSpPr/>
          <p:nvPr/>
        </p:nvGrpSpPr>
        <p:grpSpPr>
          <a:xfrm>
            <a:off x="2276739" y="2995713"/>
            <a:ext cx="210621" cy="819088"/>
            <a:chOff x="1533767" y="2696891"/>
            <a:chExt cx="383574" cy="1497498"/>
          </a:xfrm>
        </p:grpSpPr>
        <p:sp>
          <p:nvSpPr>
            <p:cNvPr id="238" name="Oval 18">
              <a:extLst>
                <a:ext uri="{FF2B5EF4-FFF2-40B4-BE49-F238E27FC236}">
                  <a16:creationId xmlns:a16="http://schemas.microsoft.com/office/drawing/2014/main" id="{5086B412-FC6A-4F74-89A4-8B00B1E16E36}"/>
                </a:ext>
              </a:extLst>
            </p:cNvPr>
            <p:cNvSpPr/>
            <p:nvPr/>
          </p:nvSpPr>
          <p:spPr>
            <a:xfrm>
              <a:off x="1533767" y="3464483"/>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39" name="Oval 18">
              <a:extLst>
                <a:ext uri="{FF2B5EF4-FFF2-40B4-BE49-F238E27FC236}">
                  <a16:creationId xmlns:a16="http://schemas.microsoft.com/office/drawing/2014/main" id="{27CCDC0B-36DA-4D3D-99B9-F0F50A59BC40}"/>
                </a:ext>
              </a:extLst>
            </p:cNvPr>
            <p:cNvSpPr/>
            <p:nvPr/>
          </p:nvSpPr>
          <p:spPr>
            <a:xfrm>
              <a:off x="1533767" y="3848279"/>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0" name="Oval 18">
              <a:extLst>
                <a:ext uri="{FF2B5EF4-FFF2-40B4-BE49-F238E27FC236}">
                  <a16:creationId xmlns:a16="http://schemas.microsoft.com/office/drawing/2014/main" id="{802D7AA4-7037-456A-8FD4-0BB16D05D262}"/>
                </a:ext>
              </a:extLst>
            </p:cNvPr>
            <p:cNvSpPr/>
            <p:nvPr/>
          </p:nvSpPr>
          <p:spPr>
            <a:xfrm>
              <a:off x="1533767" y="3080687"/>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1" name="Oval 18">
              <a:extLst>
                <a:ext uri="{FF2B5EF4-FFF2-40B4-BE49-F238E27FC236}">
                  <a16:creationId xmlns:a16="http://schemas.microsoft.com/office/drawing/2014/main" id="{B835D4ED-B97F-4CBB-BC8A-F5F976712721}"/>
                </a:ext>
              </a:extLst>
            </p:cNvPr>
            <p:cNvSpPr/>
            <p:nvPr/>
          </p:nvSpPr>
          <p:spPr>
            <a:xfrm>
              <a:off x="1533767" y="2696891"/>
              <a:ext cx="383574" cy="346110"/>
            </a:xfrm>
            <a:prstGeom prst="ellipse">
              <a:avLst/>
            </a:prstGeom>
            <a:noFill/>
            <a:ln w="1905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42" name="Groupe 241">
            <a:extLst>
              <a:ext uri="{FF2B5EF4-FFF2-40B4-BE49-F238E27FC236}">
                <a16:creationId xmlns:a16="http://schemas.microsoft.com/office/drawing/2014/main" id="{981F8122-139D-4EAA-8035-21EFFC8008F0}"/>
              </a:ext>
            </a:extLst>
          </p:cNvPr>
          <p:cNvGrpSpPr/>
          <p:nvPr/>
        </p:nvGrpSpPr>
        <p:grpSpPr>
          <a:xfrm>
            <a:off x="3000088" y="2980368"/>
            <a:ext cx="210621" cy="803820"/>
            <a:chOff x="1533767" y="2696891"/>
            <a:chExt cx="383574" cy="1497498"/>
          </a:xfrm>
        </p:grpSpPr>
        <p:sp>
          <p:nvSpPr>
            <p:cNvPr id="243" name="Oval 18">
              <a:extLst>
                <a:ext uri="{FF2B5EF4-FFF2-40B4-BE49-F238E27FC236}">
                  <a16:creationId xmlns:a16="http://schemas.microsoft.com/office/drawing/2014/main" id="{A8275EEA-ECF4-486F-B72D-D4E3D5059045}"/>
                </a:ext>
              </a:extLst>
            </p:cNvPr>
            <p:cNvSpPr/>
            <p:nvPr/>
          </p:nvSpPr>
          <p:spPr>
            <a:xfrm>
              <a:off x="1533767" y="3464483"/>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4" name="Oval 18">
              <a:extLst>
                <a:ext uri="{FF2B5EF4-FFF2-40B4-BE49-F238E27FC236}">
                  <a16:creationId xmlns:a16="http://schemas.microsoft.com/office/drawing/2014/main" id="{F60D80A9-2DB7-4815-B952-980153C6D861}"/>
                </a:ext>
              </a:extLst>
            </p:cNvPr>
            <p:cNvSpPr/>
            <p:nvPr/>
          </p:nvSpPr>
          <p:spPr>
            <a:xfrm>
              <a:off x="1533767" y="3848279"/>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5" name="Oval 18">
              <a:extLst>
                <a:ext uri="{FF2B5EF4-FFF2-40B4-BE49-F238E27FC236}">
                  <a16:creationId xmlns:a16="http://schemas.microsoft.com/office/drawing/2014/main" id="{3880F7B4-6619-4990-A77E-52D737D0ACE4}"/>
                </a:ext>
              </a:extLst>
            </p:cNvPr>
            <p:cNvSpPr/>
            <p:nvPr/>
          </p:nvSpPr>
          <p:spPr>
            <a:xfrm>
              <a:off x="1533767" y="3080687"/>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6" name="Oval 18">
              <a:extLst>
                <a:ext uri="{FF2B5EF4-FFF2-40B4-BE49-F238E27FC236}">
                  <a16:creationId xmlns:a16="http://schemas.microsoft.com/office/drawing/2014/main" id="{F6052CE2-2D2B-4FCD-A491-A64F38D3C88D}"/>
                </a:ext>
              </a:extLst>
            </p:cNvPr>
            <p:cNvSpPr/>
            <p:nvPr/>
          </p:nvSpPr>
          <p:spPr>
            <a:xfrm>
              <a:off x="1533767" y="2696891"/>
              <a:ext cx="383574" cy="346110"/>
            </a:xfrm>
            <a:prstGeom prst="ellipse">
              <a:avLst/>
            </a:prstGeom>
            <a:noFill/>
            <a:ln w="19050">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47" name="Groupe 246">
            <a:extLst>
              <a:ext uri="{FF2B5EF4-FFF2-40B4-BE49-F238E27FC236}">
                <a16:creationId xmlns:a16="http://schemas.microsoft.com/office/drawing/2014/main" id="{9CBD06FF-FC15-4192-934E-7BC2D06A01B4}"/>
              </a:ext>
            </a:extLst>
          </p:cNvPr>
          <p:cNvGrpSpPr/>
          <p:nvPr/>
        </p:nvGrpSpPr>
        <p:grpSpPr>
          <a:xfrm>
            <a:off x="3671372" y="2995713"/>
            <a:ext cx="210621" cy="803820"/>
            <a:chOff x="1533767" y="2696891"/>
            <a:chExt cx="383574" cy="1497498"/>
          </a:xfrm>
        </p:grpSpPr>
        <p:sp>
          <p:nvSpPr>
            <p:cNvPr id="248" name="Oval 18">
              <a:extLst>
                <a:ext uri="{FF2B5EF4-FFF2-40B4-BE49-F238E27FC236}">
                  <a16:creationId xmlns:a16="http://schemas.microsoft.com/office/drawing/2014/main" id="{FE865BFF-BE0A-4794-BD97-50BE6E215DE0}"/>
                </a:ext>
              </a:extLst>
            </p:cNvPr>
            <p:cNvSpPr/>
            <p:nvPr/>
          </p:nvSpPr>
          <p:spPr>
            <a:xfrm>
              <a:off x="1533767" y="3464483"/>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49" name="Oval 18">
              <a:extLst>
                <a:ext uri="{FF2B5EF4-FFF2-40B4-BE49-F238E27FC236}">
                  <a16:creationId xmlns:a16="http://schemas.microsoft.com/office/drawing/2014/main" id="{B8026B1D-B508-4C1A-B4DF-0886A0BF3FA9}"/>
                </a:ext>
              </a:extLst>
            </p:cNvPr>
            <p:cNvSpPr/>
            <p:nvPr/>
          </p:nvSpPr>
          <p:spPr>
            <a:xfrm>
              <a:off x="1533767" y="3848279"/>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0" name="Oval 18">
              <a:extLst>
                <a:ext uri="{FF2B5EF4-FFF2-40B4-BE49-F238E27FC236}">
                  <a16:creationId xmlns:a16="http://schemas.microsoft.com/office/drawing/2014/main" id="{2C51D57F-4ADD-4FD8-98B0-E70B54BEF78F}"/>
                </a:ext>
              </a:extLst>
            </p:cNvPr>
            <p:cNvSpPr/>
            <p:nvPr/>
          </p:nvSpPr>
          <p:spPr>
            <a:xfrm>
              <a:off x="1533767" y="3080687"/>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1" name="Oval 18">
              <a:extLst>
                <a:ext uri="{FF2B5EF4-FFF2-40B4-BE49-F238E27FC236}">
                  <a16:creationId xmlns:a16="http://schemas.microsoft.com/office/drawing/2014/main" id="{C1717392-620B-4C93-AFEB-17BD8590904A}"/>
                </a:ext>
              </a:extLst>
            </p:cNvPr>
            <p:cNvSpPr/>
            <p:nvPr/>
          </p:nvSpPr>
          <p:spPr>
            <a:xfrm>
              <a:off x="1533767" y="2696891"/>
              <a:ext cx="383574" cy="346110"/>
            </a:xfrm>
            <a:prstGeom prst="ellipse">
              <a:avLst/>
            </a:prstGeom>
            <a:noFill/>
            <a:ln w="190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grpSp>
        <p:nvGrpSpPr>
          <p:cNvPr id="252" name="Groupe 251">
            <a:extLst>
              <a:ext uri="{FF2B5EF4-FFF2-40B4-BE49-F238E27FC236}">
                <a16:creationId xmlns:a16="http://schemas.microsoft.com/office/drawing/2014/main" id="{A2D1B3CC-633F-403A-A1D3-447A70945168}"/>
              </a:ext>
            </a:extLst>
          </p:cNvPr>
          <p:cNvGrpSpPr/>
          <p:nvPr/>
        </p:nvGrpSpPr>
        <p:grpSpPr>
          <a:xfrm>
            <a:off x="4408934" y="2984793"/>
            <a:ext cx="210621" cy="803820"/>
            <a:chOff x="1533767" y="2696891"/>
            <a:chExt cx="383574" cy="1497498"/>
          </a:xfrm>
        </p:grpSpPr>
        <p:sp>
          <p:nvSpPr>
            <p:cNvPr id="253" name="Oval 18">
              <a:extLst>
                <a:ext uri="{FF2B5EF4-FFF2-40B4-BE49-F238E27FC236}">
                  <a16:creationId xmlns:a16="http://schemas.microsoft.com/office/drawing/2014/main" id="{523A507C-E573-45FD-B133-AC1973C8BAE3}"/>
                </a:ext>
              </a:extLst>
            </p:cNvPr>
            <p:cNvSpPr/>
            <p:nvPr/>
          </p:nvSpPr>
          <p:spPr>
            <a:xfrm>
              <a:off x="1533767" y="3464483"/>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4" name="Oval 18">
              <a:extLst>
                <a:ext uri="{FF2B5EF4-FFF2-40B4-BE49-F238E27FC236}">
                  <a16:creationId xmlns:a16="http://schemas.microsoft.com/office/drawing/2014/main" id="{24825F3F-EBC3-4D4B-BC3C-70B188F9764A}"/>
                </a:ext>
              </a:extLst>
            </p:cNvPr>
            <p:cNvSpPr/>
            <p:nvPr/>
          </p:nvSpPr>
          <p:spPr>
            <a:xfrm>
              <a:off x="1533767" y="3848279"/>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5" name="Oval 18">
              <a:extLst>
                <a:ext uri="{FF2B5EF4-FFF2-40B4-BE49-F238E27FC236}">
                  <a16:creationId xmlns:a16="http://schemas.microsoft.com/office/drawing/2014/main" id="{EDEBD7DC-78CD-4FEB-8E0D-67588F058DB0}"/>
                </a:ext>
              </a:extLst>
            </p:cNvPr>
            <p:cNvSpPr/>
            <p:nvPr/>
          </p:nvSpPr>
          <p:spPr>
            <a:xfrm>
              <a:off x="1533767" y="3080687"/>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sp>
          <p:nvSpPr>
            <p:cNvPr id="256" name="Oval 18">
              <a:extLst>
                <a:ext uri="{FF2B5EF4-FFF2-40B4-BE49-F238E27FC236}">
                  <a16:creationId xmlns:a16="http://schemas.microsoft.com/office/drawing/2014/main" id="{167E4094-8A2D-4110-88D9-5AD0CC03BA77}"/>
                </a:ext>
              </a:extLst>
            </p:cNvPr>
            <p:cNvSpPr/>
            <p:nvPr/>
          </p:nvSpPr>
          <p:spPr>
            <a:xfrm>
              <a:off x="1533767" y="2696891"/>
              <a:ext cx="383574" cy="346110"/>
            </a:xfrm>
            <a:prstGeom prst="ellipse">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chemeClr val="tx1"/>
                </a:solidFill>
              </a:endParaRPr>
            </a:p>
          </p:txBody>
        </p:sp>
      </p:grpSp>
      <p:sp>
        <p:nvSpPr>
          <p:cNvPr id="196" name="ZoneTexte 195">
            <a:extLst>
              <a:ext uri="{FF2B5EF4-FFF2-40B4-BE49-F238E27FC236}">
                <a16:creationId xmlns:a16="http://schemas.microsoft.com/office/drawing/2014/main" id="{0C1D4028-99A5-4623-9EDA-C2D351B0B417}"/>
              </a:ext>
            </a:extLst>
          </p:cNvPr>
          <p:cNvSpPr txBox="1"/>
          <p:nvPr/>
        </p:nvSpPr>
        <p:spPr>
          <a:xfrm>
            <a:off x="4111335" y="1292105"/>
            <a:ext cx="813005" cy="1200329"/>
          </a:xfrm>
          <a:prstGeom prst="rect">
            <a:avLst/>
          </a:prstGeom>
          <a:noFill/>
        </p:spPr>
        <p:txBody>
          <a:bodyPr wrap="square" rtlCol="0">
            <a:spAutoFit/>
          </a:bodyPr>
          <a:lstStyle/>
          <a:p>
            <a:r>
              <a:rPr lang="fr-FR" sz="7200" b="1" dirty="0">
                <a:solidFill>
                  <a:srgbClr val="FF0000"/>
                </a:solidFill>
                <a:latin typeface="Bradley Hand ITC" panose="03070402050302030203" pitchFamily="66" charset="0"/>
              </a:rPr>
              <a:t>X</a:t>
            </a:r>
          </a:p>
        </p:txBody>
      </p:sp>
      <p:sp>
        <p:nvSpPr>
          <p:cNvPr id="2" name="ZoneTexte 1">
            <a:extLst>
              <a:ext uri="{FF2B5EF4-FFF2-40B4-BE49-F238E27FC236}">
                <a16:creationId xmlns:a16="http://schemas.microsoft.com/office/drawing/2014/main" id="{934EDE78-77B0-4280-9901-2C13A9BBE5C5}"/>
              </a:ext>
            </a:extLst>
          </p:cNvPr>
          <p:cNvSpPr txBox="1"/>
          <p:nvPr/>
        </p:nvSpPr>
        <p:spPr>
          <a:xfrm>
            <a:off x="3413098" y="2849499"/>
            <a:ext cx="813005" cy="1200329"/>
          </a:xfrm>
          <a:prstGeom prst="rect">
            <a:avLst/>
          </a:prstGeom>
          <a:noFill/>
        </p:spPr>
        <p:txBody>
          <a:bodyPr wrap="square" rtlCol="0">
            <a:spAutoFit/>
          </a:bodyPr>
          <a:lstStyle/>
          <a:p>
            <a:r>
              <a:rPr lang="fr-FR" sz="7200" b="1" dirty="0">
                <a:solidFill>
                  <a:srgbClr val="FF0000"/>
                </a:solidFill>
                <a:latin typeface="Bradley Hand ITC" panose="03070402050302030203" pitchFamily="66" charset="0"/>
              </a:rPr>
              <a:t>X</a:t>
            </a:r>
          </a:p>
        </p:txBody>
      </p:sp>
      <p:sp>
        <p:nvSpPr>
          <p:cNvPr id="257" name="ZoneTexte 256">
            <a:extLst>
              <a:ext uri="{FF2B5EF4-FFF2-40B4-BE49-F238E27FC236}">
                <a16:creationId xmlns:a16="http://schemas.microsoft.com/office/drawing/2014/main" id="{1B818BEC-37A6-4BCC-A11E-58B2A40415CB}"/>
              </a:ext>
            </a:extLst>
          </p:cNvPr>
          <p:cNvSpPr txBox="1"/>
          <p:nvPr/>
        </p:nvSpPr>
        <p:spPr>
          <a:xfrm>
            <a:off x="1984598" y="1269304"/>
            <a:ext cx="813005" cy="1200329"/>
          </a:xfrm>
          <a:prstGeom prst="rect">
            <a:avLst/>
          </a:prstGeom>
          <a:noFill/>
        </p:spPr>
        <p:txBody>
          <a:bodyPr wrap="square" rtlCol="0">
            <a:spAutoFit/>
          </a:bodyPr>
          <a:lstStyle/>
          <a:p>
            <a:r>
              <a:rPr lang="fr-FR" sz="7200" b="1" dirty="0">
                <a:solidFill>
                  <a:srgbClr val="FF0000"/>
                </a:solidFill>
                <a:latin typeface="Bradley Hand ITC" panose="03070402050302030203" pitchFamily="66" charset="0"/>
              </a:rPr>
              <a:t>X</a:t>
            </a:r>
          </a:p>
        </p:txBody>
      </p:sp>
      <p:sp>
        <p:nvSpPr>
          <p:cNvPr id="76" name="Signe de multiplication 75">
            <a:extLst>
              <a:ext uri="{FF2B5EF4-FFF2-40B4-BE49-F238E27FC236}">
                <a16:creationId xmlns:a16="http://schemas.microsoft.com/office/drawing/2014/main" id="{B544F0DA-ADF0-474C-A1F3-764647249DAE}"/>
              </a:ext>
            </a:extLst>
          </p:cNvPr>
          <p:cNvSpPr/>
          <p:nvPr/>
        </p:nvSpPr>
        <p:spPr>
          <a:xfrm>
            <a:off x="3360953" y="4130673"/>
            <a:ext cx="873686" cy="925604"/>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Rectangle 76">
            <a:extLst>
              <a:ext uri="{FF2B5EF4-FFF2-40B4-BE49-F238E27FC236}">
                <a16:creationId xmlns:a16="http://schemas.microsoft.com/office/drawing/2014/main" id="{8B40BF6B-AAFD-4B87-B348-C7B01F14611B}"/>
              </a:ext>
            </a:extLst>
          </p:cNvPr>
          <p:cNvSpPr/>
          <p:nvPr/>
        </p:nvSpPr>
        <p:spPr>
          <a:xfrm>
            <a:off x="4319211" y="4104000"/>
            <a:ext cx="4457589" cy="9200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0000"/>
                </a:solidFill>
              </a:rPr>
              <a:t>COMBINATORY EXPLOSION</a:t>
            </a:r>
          </a:p>
        </p:txBody>
      </p:sp>
      <p:sp>
        <p:nvSpPr>
          <p:cNvPr id="5" name="Espace réservé du numéro de diapositive 4">
            <a:extLst>
              <a:ext uri="{FF2B5EF4-FFF2-40B4-BE49-F238E27FC236}">
                <a16:creationId xmlns:a16="http://schemas.microsoft.com/office/drawing/2014/main" id="{227F2081-F939-4EF1-969B-AF11CF5B02AE}"/>
              </a:ext>
            </a:extLst>
          </p:cNvPr>
          <p:cNvSpPr>
            <a:spLocks noGrp="1"/>
          </p:cNvSpPr>
          <p:nvPr>
            <p:ph type="sldNum" sz="quarter" idx="12"/>
          </p:nvPr>
        </p:nvSpPr>
        <p:spPr/>
        <p:txBody>
          <a:bodyPr/>
          <a:lstStyle/>
          <a:p>
            <a:fld id="{EAE346B8-B207-44B2-9593-768E5DB0BF9F}" type="slidenum">
              <a:rPr lang="fr-FR" smtClean="0"/>
              <a:pPr/>
              <a:t>44</a:t>
            </a:fld>
            <a:endParaRPr lang="fr-FR" dirty="0"/>
          </a:p>
        </p:txBody>
      </p:sp>
    </p:spTree>
    <p:extLst>
      <p:ext uri="{BB962C8B-B14F-4D97-AF65-F5344CB8AC3E}">
        <p14:creationId xmlns:p14="http://schemas.microsoft.com/office/powerpoint/2010/main" val="38393165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6B329964-C7DE-4029-8EC0-3AF4CE427699}"/>
              </a:ext>
            </a:extLst>
          </p:cNvPr>
          <p:cNvSpPr>
            <a:spLocks noGrp="1"/>
          </p:cNvSpPr>
          <p:nvPr>
            <p:ph type="title"/>
          </p:nvPr>
        </p:nvSpPr>
        <p:spPr>
          <a:xfrm>
            <a:off x="346276" y="205142"/>
            <a:ext cx="11511616" cy="1064475"/>
          </a:xfrm>
        </p:spPr>
        <p:txBody>
          <a:bodyPr>
            <a:normAutofit/>
          </a:bodyPr>
          <a:lstStyle/>
          <a:p>
            <a:r>
              <a:rPr lang="en-US" sz="3200" b="1" cap="all" dirty="0">
                <a:solidFill>
                  <a:srgbClr val="FFC000"/>
                </a:solidFill>
                <a:latin typeface="Open Sans" panose="020B0606030504020204" pitchFamily="34" charset="0"/>
              </a:rPr>
              <a:t>Model of the other:</a:t>
            </a:r>
            <a:r>
              <a:rPr lang="en-US" sz="3200" b="1" cap="all" dirty="0">
                <a:solidFill>
                  <a:srgbClr val="2F3A46"/>
                </a:solidFill>
                <a:latin typeface="Open Sans" panose="020B0606030504020204" pitchFamily="34" charset="0"/>
              </a:rPr>
              <a:t> reasoning with uncertainty</a:t>
            </a:r>
            <a:endParaRPr lang="fr-FR" sz="3200" b="1" cap="all" dirty="0">
              <a:solidFill>
                <a:srgbClr val="2F3A46"/>
              </a:solidFill>
              <a:latin typeface="Open Sans" panose="020B0606030504020204" pitchFamily="34" charset="0"/>
            </a:endParaRPr>
          </a:p>
        </p:txBody>
      </p:sp>
      <p:sp>
        <p:nvSpPr>
          <p:cNvPr id="2" name="ZoneTexte 1">
            <a:extLst>
              <a:ext uri="{FF2B5EF4-FFF2-40B4-BE49-F238E27FC236}">
                <a16:creationId xmlns:a16="http://schemas.microsoft.com/office/drawing/2014/main" id="{5F8B8C64-2E80-476E-9B03-8FBBD8E95CD3}"/>
              </a:ext>
            </a:extLst>
          </p:cNvPr>
          <p:cNvSpPr txBox="1"/>
          <p:nvPr/>
        </p:nvSpPr>
        <p:spPr>
          <a:xfrm>
            <a:off x="581499" y="1344304"/>
            <a:ext cx="3238499" cy="400110"/>
          </a:xfrm>
          <a:prstGeom prst="rect">
            <a:avLst/>
          </a:prstGeom>
          <a:noFill/>
        </p:spPr>
        <p:txBody>
          <a:bodyPr wrap="square" rtlCol="0">
            <a:spAutoFit/>
          </a:bodyPr>
          <a:lstStyle/>
          <a:p>
            <a:r>
              <a:rPr lang="fr-FR" sz="2000" b="1" dirty="0"/>
              <a:t>Total </a:t>
            </a:r>
            <a:r>
              <a:rPr lang="fr-FR" sz="2000" b="1" dirty="0" err="1"/>
              <a:t>order</a:t>
            </a:r>
            <a:r>
              <a:rPr lang="fr-FR" sz="2000" b="1" dirty="0"/>
              <a:t> on </a:t>
            </a:r>
            <a:r>
              <a:rPr lang="fr-FR" sz="2000" b="1" dirty="0" err="1"/>
              <a:t>preferences</a:t>
            </a:r>
            <a:r>
              <a:rPr lang="fr-FR" sz="2000" b="1" dirty="0"/>
              <a:t> </a:t>
            </a:r>
          </a:p>
        </p:txBody>
      </p:sp>
      <p:sp>
        <p:nvSpPr>
          <p:cNvPr id="60" name="ZoneTexte 59">
            <a:extLst>
              <a:ext uri="{FF2B5EF4-FFF2-40B4-BE49-F238E27FC236}">
                <a16:creationId xmlns:a16="http://schemas.microsoft.com/office/drawing/2014/main" id="{8967C4AA-75B2-4257-8443-BBCB579D3523}"/>
              </a:ext>
            </a:extLst>
          </p:cNvPr>
          <p:cNvSpPr txBox="1"/>
          <p:nvPr/>
        </p:nvSpPr>
        <p:spPr>
          <a:xfrm>
            <a:off x="5209811" y="1344304"/>
            <a:ext cx="2025878" cy="400110"/>
          </a:xfrm>
          <a:prstGeom prst="rect">
            <a:avLst/>
          </a:prstGeom>
          <a:noFill/>
        </p:spPr>
        <p:txBody>
          <a:bodyPr wrap="square" rtlCol="0">
            <a:spAutoFit/>
          </a:bodyPr>
          <a:lstStyle/>
          <a:p>
            <a:r>
              <a:rPr lang="fr-FR" sz="2000" b="1" dirty="0"/>
              <a:t>For </a:t>
            </a:r>
            <a:r>
              <a:rPr lang="fr-FR" sz="2000" b="1" dirty="0" err="1"/>
              <a:t>each</a:t>
            </a:r>
            <a:r>
              <a:rPr lang="fr-FR" sz="2000" b="1" dirty="0"/>
              <a:t> </a:t>
            </a:r>
            <a:r>
              <a:rPr lang="fr-FR" sz="2000" b="1" dirty="0" err="1"/>
              <a:t>Pow</a:t>
            </a:r>
            <a:r>
              <a:rPr lang="fr-FR" sz="2000" b="1" baseline="-25000" dirty="0" err="1"/>
              <a:t>i</a:t>
            </a:r>
            <a:r>
              <a:rPr lang="fr-FR" sz="2000" b="1" dirty="0"/>
              <a:t> </a:t>
            </a:r>
          </a:p>
        </p:txBody>
      </p:sp>
      <p:sp>
        <p:nvSpPr>
          <p:cNvPr id="62" name="ZoneTexte 61">
            <a:extLst>
              <a:ext uri="{FF2B5EF4-FFF2-40B4-BE49-F238E27FC236}">
                <a16:creationId xmlns:a16="http://schemas.microsoft.com/office/drawing/2014/main" id="{6E6F95C0-1361-4E8E-8C1A-4EF482DCC338}"/>
              </a:ext>
            </a:extLst>
          </p:cNvPr>
          <p:cNvSpPr txBox="1"/>
          <p:nvPr/>
        </p:nvSpPr>
        <p:spPr>
          <a:xfrm>
            <a:off x="5245662" y="2121601"/>
            <a:ext cx="2672788" cy="1015663"/>
          </a:xfrm>
          <a:prstGeom prst="rect">
            <a:avLst/>
          </a:prstGeom>
          <a:noFill/>
        </p:spPr>
        <p:txBody>
          <a:bodyPr wrap="square" rtlCol="0">
            <a:spAutoFit/>
          </a:bodyPr>
          <a:lstStyle/>
          <a:p>
            <a:r>
              <a:rPr lang="fr-FR" sz="2000" dirty="0" err="1"/>
              <a:t>Compute</a:t>
            </a:r>
            <a:r>
              <a:rPr lang="fr-FR" sz="2000" dirty="0"/>
              <a:t> nb </a:t>
            </a:r>
            <a:r>
              <a:rPr lang="fr-FR" sz="2000" dirty="0" err="1"/>
              <a:t>Sat</a:t>
            </a:r>
            <a:r>
              <a:rPr lang="fr-FR" sz="2000" dirty="0"/>
              <a:t> values</a:t>
            </a:r>
          </a:p>
          <a:p>
            <a:r>
              <a:rPr lang="fr-FR" sz="2000" dirty="0" err="1"/>
              <a:t>Pow</a:t>
            </a:r>
            <a:r>
              <a:rPr lang="fr-FR" sz="2000" dirty="0"/>
              <a:t> = 0.6 </a:t>
            </a:r>
          </a:p>
          <a:p>
            <a:r>
              <a:rPr lang="fr-FR" sz="2000" dirty="0"/>
              <a:t>|S| = 4</a:t>
            </a:r>
          </a:p>
        </p:txBody>
      </p:sp>
      <p:sp>
        <p:nvSpPr>
          <p:cNvPr id="84" name="ZoneTexte 83">
            <a:extLst>
              <a:ext uri="{FF2B5EF4-FFF2-40B4-BE49-F238E27FC236}">
                <a16:creationId xmlns:a16="http://schemas.microsoft.com/office/drawing/2014/main" id="{DD6F2464-899F-47A9-ADC2-2446D628DF9E}"/>
              </a:ext>
            </a:extLst>
          </p:cNvPr>
          <p:cNvSpPr txBox="1"/>
          <p:nvPr/>
        </p:nvSpPr>
        <p:spPr>
          <a:xfrm>
            <a:off x="8799799" y="1339702"/>
            <a:ext cx="2521179" cy="400110"/>
          </a:xfrm>
          <a:prstGeom prst="rect">
            <a:avLst/>
          </a:prstGeom>
          <a:noFill/>
        </p:spPr>
        <p:txBody>
          <a:bodyPr wrap="square" rtlCol="0">
            <a:spAutoFit/>
          </a:bodyPr>
          <a:lstStyle/>
          <a:p>
            <a:r>
              <a:rPr lang="en-US" sz="2000" b="1" dirty="0"/>
              <a:t> Extract hypotheses</a:t>
            </a:r>
          </a:p>
        </p:txBody>
      </p:sp>
      <p:sp>
        <p:nvSpPr>
          <p:cNvPr id="86" name="ZoneTexte 85">
            <a:extLst>
              <a:ext uri="{FF2B5EF4-FFF2-40B4-BE49-F238E27FC236}">
                <a16:creationId xmlns:a16="http://schemas.microsoft.com/office/drawing/2014/main" id="{3AB61ED6-1451-4AAC-835D-0E9044152469}"/>
              </a:ext>
            </a:extLst>
          </p:cNvPr>
          <p:cNvSpPr txBox="1"/>
          <p:nvPr/>
        </p:nvSpPr>
        <p:spPr>
          <a:xfrm>
            <a:off x="8849814" y="1984839"/>
            <a:ext cx="2925919" cy="1631216"/>
          </a:xfrm>
          <a:prstGeom prst="rect">
            <a:avLst/>
          </a:prstGeom>
          <a:noFill/>
        </p:spPr>
        <p:txBody>
          <a:bodyPr wrap="square" rtlCol="0">
            <a:spAutoFit/>
          </a:bodyPr>
          <a:lstStyle/>
          <a:p>
            <a:r>
              <a:rPr lang="fr-FR" sz="2000" dirty="0">
                <a:solidFill>
                  <a:srgbClr val="FF0000"/>
                </a:solidFill>
              </a:rPr>
              <a:t>Set of possible </a:t>
            </a:r>
            <a:r>
              <a:rPr lang="fr-FR" sz="2000" dirty="0" err="1">
                <a:solidFill>
                  <a:srgbClr val="FF0000"/>
                </a:solidFill>
              </a:rPr>
              <a:t>sat</a:t>
            </a:r>
            <a:r>
              <a:rPr lang="fr-FR" sz="2000" dirty="0">
                <a:solidFill>
                  <a:srgbClr val="FF0000"/>
                </a:solidFill>
              </a:rPr>
              <a:t> values</a:t>
            </a:r>
          </a:p>
          <a:p>
            <a:pPr marL="457200" indent="-457200">
              <a:buFont typeface="+mj-lt"/>
              <a:buAutoNum type="arabicPeriod"/>
            </a:pPr>
            <a:r>
              <a:rPr lang="fr-FR" sz="2000" dirty="0">
                <a:solidFill>
                  <a:srgbClr val="FF0000"/>
                </a:solidFill>
              </a:rPr>
              <a:t>S = {</a:t>
            </a:r>
            <a:r>
              <a:rPr lang="fr-FR" sz="2000" dirty="0" err="1">
                <a:solidFill>
                  <a:srgbClr val="FF0000"/>
                </a:solidFill>
              </a:rPr>
              <a:t>Jap,It</a:t>
            </a:r>
            <a:r>
              <a:rPr lang="fr-FR" sz="2000" dirty="0">
                <a:solidFill>
                  <a:srgbClr val="FF0000"/>
                </a:solidFill>
              </a:rPr>
              <a:t> ,</a:t>
            </a:r>
            <a:r>
              <a:rPr lang="fr-FR" sz="2000" dirty="0" err="1">
                <a:solidFill>
                  <a:srgbClr val="FF0000"/>
                </a:solidFill>
              </a:rPr>
              <a:t>Ch</a:t>
            </a:r>
            <a:r>
              <a:rPr lang="fr-FR" sz="2000" dirty="0">
                <a:solidFill>
                  <a:srgbClr val="FF0000"/>
                </a:solidFill>
              </a:rPr>
              <a:t>, Fr}</a:t>
            </a:r>
          </a:p>
          <a:p>
            <a:pPr marL="457200" indent="-457200">
              <a:buFont typeface="+mj-lt"/>
              <a:buAutoNum type="arabicPeriod"/>
            </a:pPr>
            <a:r>
              <a:rPr lang="fr-FR" sz="2000" dirty="0">
                <a:solidFill>
                  <a:srgbClr val="FF0000"/>
                </a:solidFill>
              </a:rPr>
              <a:t>S= {</a:t>
            </a:r>
            <a:r>
              <a:rPr lang="fr-FR" sz="2000" dirty="0" err="1">
                <a:solidFill>
                  <a:srgbClr val="FF0000"/>
                </a:solidFill>
              </a:rPr>
              <a:t>Ind</a:t>
            </a:r>
            <a:r>
              <a:rPr lang="fr-FR" sz="2000" dirty="0">
                <a:solidFill>
                  <a:srgbClr val="FF0000"/>
                </a:solidFill>
              </a:rPr>
              <a:t>, Mex, </a:t>
            </a:r>
            <a:r>
              <a:rPr lang="fr-FR" sz="2000" dirty="0" err="1">
                <a:solidFill>
                  <a:srgbClr val="FF0000"/>
                </a:solidFill>
              </a:rPr>
              <a:t>Kor</a:t>
            </a:r>
            <a:r>
              <a:rPr lang="fr-FR" sz="2000" dirty="0">
                <a:solidFill>
                  <a:srgbClr val="FF0000"/>
                </a:solidFill>
              </a:rPr>
              <a:t>, </a:t>
            </a:r>
            <a:r>
              <a:rPr lang="fr-FR" sz="2000" dirty="0" err="1">
                <a:solidFill>
                  <a:srgbClr val="FF0000"/>
                </a:solidFill>
              </a:rPr>
              <a:t>Ch</a:t>
            </a:r>
            <a:r>
              <a:rPr lang="fr-FR" sz="2000" dirty="0">
                <a:solidFill>
                  <a:srgbClr val="FF0000"/>
                </a:solidFill>
              </a:rPr>
              <a:t>}</a:t>
            </a:r>
          </a:p>
          <a:p>
            <a:pPr marL="457200" indent="-457200">
              <a:buFont typeface="+mj-lt"/>
              <a:buAutoNum type="arabicPeriod"/>
            </a:pPr>
            <a:r>
              <a:rPr lang="fr-FR" sz="2000" dirty="0">
                <a:solidFill>
                  <a:srgbClr val="FF0000"/>
                </a:solidFill>
              </a:rPr>
              <a:t>S ={ Fr, It, </a:t>
            </a:r>
            <a:r>
              <a:rPr lang="fr-FR" sz="2000" dirty="0" err="1">
                <a:solidFill>
                  <a:srgbClr val="FF0000"/>
                </a:solidFill>
              </a:rPr>
              <a:t>Ch</a:t>
            </a:r>
            <a:r>
              <a:rPr lang="fr-FR" sz="2000" dirty="0">
                <a:solidFill>
                  <a:srgbClr val="FF0000"/>
                </a:solidFill>
              </a:rPr>
              <a:t>, Jap}</a:t>
            </a:r>
          </a:p>
          <a:p>
            <a:pPr marL="457200" indent="-457200">
              <a:buFont typeface="+mj-lt"/>
              <a:buAutoNum type="arabicPeriod"/>
            </a:pPr>
            <a:r>
              <a:rPr lang="fr-FR" sz="2000" dirty="0">
                <a:solidFill>
                  <a:srgbClr val="FF0000"/>
                </a:solidFill>
              </a:rPr>
              <a:t>. . .</a:t>
            </a:r>
          </a:p>
        </p:txBody>
      </p:sp>
      <p:sp>
        <p:nvSpPr>
          <p:cNvPr id="88" name="ZoneTexte 87">
            <a:extLst>
              <a:ext uri="{FF2B5EF4-FFF2-40B4-BE49-F238E27FC236}">
                <a16:creationId xmlns:a16="http://schemas.microsoft.com/office/drawing/2014/main" id="{62D3A8CC-9A94-49DD-BC94-FB639D86301E}"/>
              </a:ext>
            </a:extLst>
          </p:cNvPr>
          <p:cNvSpPr txBox="1"/>
          <p:nvPr/>
        </p:nvSpPr>
        <p:spPr>
          <a:xfrm>
            <a:off x="8959555" y="5066011"/>
            <a:ext cx="2989707" cy="400110"/>
          </a:xfrm>
          <a:prstGeom prst="rect">
            <a:avLst/>
          </a:prstGeom>
          <a:noFill/>
        </p:spPr>
        <p:txBody>
          <a:bodyPr wrap="square" rtlCol="0">
            <a:spAutoFit/>
          </a:bodyPr>
          <a:lstStyle/>
          <a:p>
            <a:r>
              <a:rPr lang="en-US" sz="2000" b="1" dirty="0"/>
              <a:t> Adapt decisional model</a:t>
            </a:r>
          </a:p>
        </p:txBody>
      </p:sp>
      <p:grpSp>
        <p:nvGrpSpPr>
          <p:cNvPr id="97" name="Groupe 96">
            <a:extLst>
              <a:ext uri="{FF2B5EF4-FFF2-40B4-BE49-F238E27FC236}">
                <a16:creationId xmlns:a16="http://schemas.microsoft.com/office/drawing/2014/main" id="{42571464-3243-41CA-A999-0CDCCCFA0CED}"/>
              </a:ext>
            </a:extLst>
          </p:cNvPr>
          <p:cNvGrpSpPr/>
          <p:nvPr/>
        </p:nvGrpSpPr>
        <p:grpSpPr>
          <a:xfrm>
            <a:off x="9119887" y="5588877"/>
            <a:ext cx="2114441" cy="1201838"/>
            <a:chOff x="9092963" y="2498266"/>
            <a:chExt cx="2114441" cy="1201838"/>
          </a:xfrm>
        </p:grpSpPr>
        <p:sp>
          <p:nvSpPr>
            <p:cNvPr id="91" name="Oval 29">
              <a:extLst>
                <a:ext uri="{FF2B5EF4-FFF2-40B4-BE49-F238E27FC236}">
                  <a16:creationId xmlns:a16="http://schemas.microsoft.com/office/drawing/2014/main" id="{F579C1DB-2BBB-449C-835E-D19BFEE3DDBC}"/>
                </a:ext>
              </a:extLst>
            </p:cNvPr>
            <p:cNvSpPr/>
            <p:nvPr/>
          </p:nvSpPr>
          <p:spPr>
            <a:xfrm>
              <a:off x="9092963" y="3362656"/>
              <a:ext cx="269659" cy="269659"/>
            </a:xfrm>
            <a:prstGeom prst="ellipse">
              <a:avLst/>
            </a:prstGeom>
            <a:solidFill>
              <a:schemeClr val="accent4">
                <a:lumMod val="75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350"/>
            </a:p>
          </p:txBody>
        </p:sp>
        <p:sp>
          <p:nvSpPr>
            <p:cNvPr id="92" name="Oval 30">
              <a:extLst>
                <a:ext uri="{FF2B5EF4-FFF2-40B4-BE49-F238E27FC236}">
                  <a16:creationId xmlns:a16="http://schemas.microsoft.com/office/drawing/2014/main" id="{FF51FAED-6C94-4EA0-BD10-7BFDD00437D1}"/>
                </a:ext>
              </a:extLst>
            </p:cNvPr>
            <p:cNvSpPr/>
            <p:nvPr/>
          </p:nvSpPr>
          <p:spPr>
            <a:xfrm>
              <a:off x="9092963" y="2970241"/>
              <a:ext cx="269659" cy="269659"/>
            </a:xfrm>
            <a:prstGeom prst="ellipse">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350"/>
            </a:p>
          </p:txBody>
        </p:sp>
        <p:sp>
          <p:nvSpPr>
            <p:cNvPr id="93" name="Oval 31">
              <a:extLst>
                <a:ext uri="{FF2B5EF4-FFF2-40B4-BE49-F238E27FC236}">
                  <a16:creationId xmlns:a16="http://schemas.microsoft.com/office/drawing/2014/main" id="{D50AA7B9-000E-4E87-A602-1270C2F6BD63}"/>
                </a:ext>
              </a:extLst>
            </p:cNvPr>
            <p:cNvSpPr/>
            <p:nvPr/>
          </p:nvSpPr>
          <p:spPr>
            <a:xfrm>
              <a:off x="9092963" y="2562265"/>
              <a:ext cx="269659" cy="269659"/>
            </a:xfrm>
            <a:prstGeom prst="ellipse">
              <a:avLst/>
            </a:prstGeom>
            <a:solidFill>
              <a:schemeClr val="accent4">
                <a:lumMod val="60000"/>
                <a:lumOff val="40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sp>
          <p:nvSpPr>
            <p:cNvPr id="94" name="TextBox 32">
              <a:extLst>
                <a:ext uri="{FF2B5EF4-FFF2-40B4-BE49-F238E27FC236}">
                  <a16:creationId xmlns:a16="http://schemas.microsoft.com/office/drawing/2014/main" id="{636AEEA4-32C2-4AD8-AFE4-EEF350799438}"/>
                </a:ext>
              </a:extLst>
            </p:cNvPr>
            <p:cNvSpPr txBox="1"/>
            <p:nvPr/>
          </p:nvSpPr>
          <p:spPr>
            <a:xfrm>
              <a:off x="9460259" y="2498266"/>
              <a:ext cx="1444691" cy="400110"/>
            </a:xfrm>
            <a:prstGeom prst="rect">
              <a:avLst/>
            </a:prstGeom>
            <a:noFill/>
          </p:spPr>
          <p:txBody>
            <a:bodyPr wrap="none" rtlCol="0" anchor="ctr">
              <a:spAutoFit/>
            </a:bodyPr>
            <a:lstStyle/>
            <a:p>
              <a:r>
                <a:rPr lang="en-US" sz="2000" dirty="0"/>
                <a:t>Satisfiability</a:t>
              </a:r>
            </a:p>
          </p:txBody>
        </p:sp>
        <p:sp>
          <p:nvSpPr>
            <p:cNvPr id="95" name="TextBox 33">
              <a:extLst>
                <a:ext uri="{FF2B5EF4-FFF2-40B4-BE49-F238E27FC236}">
                  <a16:creationId xmlns:a16="http://schemas.microsoft.com/office/drawing/2014/main" id="{91CEBCBD-7B31-4468-8C15-EEB1D75765C9}"/>
                </a:ext>
              </a:extLst>
            </p:cNvPr>
            <p:cNvSpPr txBox="1"/>
            <p:nvPr/>
          </p:nvSpPr>
          <p:spPr>
            <a:xfrm>
              <a:off x="9460259" y="2899130"/>
              <a:ext cx="1534907" cy="400110"/>
            </a:xfrm>
            <a:prstGeom prst="rect">
              <a:avLst/>
            </a:prstGeom>
            <a:noFill/>
          </p:spPr>
          <p:txBody>
            <a:bodyPr wrap="none" rtlCol="0" anchor="ctr">
              <a:spAutoFit/>
            </a:bodyPr>
            <a:lstStyle/>
            <a:p>
              <a:r>
                <a:rPr lang="en-US" sz="2000" dirty="0"/>
                <a:t>Acceptability</a:t>
              </a:r>
            </a:p>
          </p:txBody>
        </p:sp>
        <p:sp>
          <p:nvSpPr>
            <p:cNvPr id="96" name="TextBox 34">
              <a:extLst>
                <a:ext uri="{FF2B5EF4-FFF2-40B4-BE49-F238E27FC236}">
                  <a16:creationId xmlns:a16="http://schemas.microsoft.com/office/drawing/2014/main" id="{DB4C7E1E-9C31-4CE7-B5B1-E68FD1282CF6}"/>
                </a:ext>
              </a:extLst>
            </p:cNvPr>
            <p:cNvSpPr txBox="1"/>
            <p:nvPr/>
          </p:nvSpPr>
          <p:spPr>
            <a:xfrm>
              <a:off x="9460259" y="3299994"/>
              <a:ext cx="1747145" cy="400110"/>
            </a:xfrm>
            <a:prstGeom prst="rect">
              <a:avLst/>
            </a:prstGeom>
            <a:noFill/>
          </p:spPr>
          <p:txBody>
            <a:bodyPr wrap="none" rtlCol="0" anchor="ctr">
              <a:spAutoFit/>
            </a:bodyPr>
            <a:lstStyle/>
            <a:p>
              <a:r>
                <a:rPr lang="en-US" sz="2000" dirty="0"/>
                <a:t>Utterance type</a:t>
              </a:r>
            </a:p>
          </p:txBody>
        </p:sp>
      </p:grpSp>
      <p:sp>
        <p:nvSpPr>
          <p:cNvPr id="98" name="ZoneTexte 97">
            <a:extLst>
              <a:ext uri="{FF2B5EF4-FFF2-40B4-BE49-F238E27FC236}">
                <a16:creationId xmlns:a16="http://schemas.microsoft.com/office/drawing/2014/main" id="{863DB910-7548-45C0-A2F8-442EDD9B6D88}"/>
              </a:ext>
            </a:extLst>
          </p:cNvPr>
          <p:cNvSpPr txBox="1"/>
          <p:nvPr/>
        </p:nvSpPr>
        <p:spPr>
          <a:xfrm>
            <a:off x="840353" y="5070470"/>
            <a:ext cx="2989707" cy="400110"/>
          </a:xfrm>
          <a:prstGeom prst="rect">
            <a:avLst/>
          </a:prstGeom>
          <a:noFill/>
        </p:spPr>
        <p:txBody>
          <a:bodyPr wrap="square" rtlCol="0">
            <a:spAutoFit/>
          </a:bodyPr>
          <a:lstStyle/>
          <a:p>
            <a:r>
              <a:rPr lang="en-US" sz="2000" b="1" dirty="0"/>
              <a:t> Revision</a:t>
            </a:r>
          </a:p>
        </p:txBody>
      </p:sp>
      <p:sp>
        <p:nvSpPr>
          <p:cNvPr id="103" name="Rectangle 102">
            <a:extLst>
              <a:ext uri="{FF2B5EF4-FFF2-40B4-BE49-F238E27FC236}">
                <a16:creationId xmlns:a16="http://schemas.microsoft.com/office/drawing/2014/main" id="{7973F258-A57F-4974-9927-0FC9FEC3B1B2}"/>
              </a:ext>
            </a:extLst>
          </p:cNvPr>
          <p:cNvSpPr/>
          <p:nvPr/>
        </p:nvSpPr>
        <p:spPr>
          <a:xfrm>
            <a:off x="224683" y="1352555"/>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b="1" dirty="0"/>
              <a:t>1</a:t>
            </a:r>
          </a:p>
        </p:txBody>
      </p:sp>
      <p:sp>
        <p:nvSpPr>
          <p:cNvPr id="104" name="Rectangle 103">
            <a:extLst>
              <a:ext uri="{FF2B5EF4-FFF2-40B4-BE49-F238E27FC236}">
                <a16:creationId xmlns:a16="http://schemas.microsoft.com/office/drawing/2014/main" id="{27A10167-2C1D-4F7D-9659-08F584C6E4E2}"/>
              </a:ext>
            </a:extLst>
          </p:cNvPr>
          <p:cNvSpPr/>
          <p:nvPr/>
        </p:nvSpPr>
        <p:spPr>
          <a:xfrm>
            <a:off x="4806000" y="1352555"/>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b="1"/>
              <a:t>2</a:t>
            </a:r>
            <a:endParaRPr lang="en-US" sz="2100" b="1" dirty="0"/>
          </a:p>
        </p:txBody>
      </p:sp>
      <p:sp>
        <p:nvSpPr>
          <p:cNvPr id="105" name="Rectangle 104">
            <a:extLst>
              <a:ext uri="{FF2B5EF4-FFF2-40B4-BE49-F238E27FC236}">
                <a16:creationId xmlns:a16="http://schemas.microsoft.com/office/drawing/2014/main" id="{C7F10496-9A3D-4040-8537-A9855426B335}"/>
              </a:ext>
            </a:extLst>
          </p:cNvPr>
          <p:cNvSpPr/>
          <p:nvPr/>
        </p:nvSpPr>
        <p:spPr>
          <a:xfrm>
            <a:off x="8438300" y="1352555"/>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b="1" dirty="0"/>
              <a:t>3</a:t>
            </a:r>
          </a:p>
        </p:txBody>
      </p:sp>
      <p:sp>
        <p:nvSpPr>
          <p:cNvPr id="106" name="Rectangle 105">
            <a:extLst>
              <a:ext uri="{FF2B5EF4-FFF2-40B4-BE49-F238E27FC236}">
                <a16:creationId xmlns:a16="http://schemas.microsoft.com/office/drawing/2014/main" id="{1597120E-35C7-4EDC-A0F7-ACD2D60AE76E}"/>
              </a:ext>
            </a:extLst>
          </p:cNvPr>
          <p:cNvSpPr/>
          <p:nvPr/>
        </p:nvSpPr>
        <p:spPr>
          <a:xfrm>
            <a:off x="8585151" y="5078864"/>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b="1" dirty="0"/>
              <a:t>4</a:t>
            </a:r>
          </a:p>
        </p:txBody>
      </p:sp>
      <p:sp>
        <p:nvSpPr>
          <p:cNvPr id="107" name="Rectangle 106">
            <a:extLst>
              <a:ext uri="{FF2B5EF4-FFF2-40B4-BE49-F238E27FC236}">
                <a16:creationId xmlns:a16="http://schemas.microsoft.com/office/drawing/2014/main" id="{B6591298-1B0F-45AF-BD6D-15A8C82C7196}"/>
              </a:ext>
            </a:extLst>
          </p:cNvPr>
          <p:cNvSpPr/>
          <p:nvPr/>
        </p:nvSpPr>
        <p:spPr>
          <a:xfrm>
            <a:off x="411885" y="5083323"/>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b="1" dirty="0"/>
              <a:t>5</a:t>
            </a:r>
          </a:p>
        </p:txBody>
      </p:sp>
      <p:grpSp>
        <p:nvGrpSpPr>
          <p:cNvPr id="109" name="Groupe 108">
            <a:extLst>
              <a:ext uri="{FF2B5EF4-FFF2-40B4-BE49-F238E27FC236}">
                <a16:creationId xmlns:a16="http://schemas.microsoft.com/office/drawing/2014/main" id="{C978C4F1-22B7-40DE-8139-FEF6A6FC8DB5}"/>
              </a:ext>
            </a:extLst>
          </p:cNvPr>
          <p:cNvGrpSpPr/>
          <p:nvPr/>
        </p:nvGrpSpPr>
        <p:grpSpPr>
          <a:xfrm>
            <a:off x="5079671" y="3480227"/>
            <a:ext cx="2160634" cy="2396226"/>
            <a:chOff x="5232400" y="2328174"/>
            <a:chExt cx="2160634" cy="2396226"/>
          </a:xfrm>
        </p:grpSpPr>
        <p:grpSp>
          <p:nvGrpSpPr>
            <p:cNvPr id="110" name="Groupe 109">
              <a:extLst>
                <a:ext uri="{FF2B5EF4-FFF2-40B4-BE49-F238E27FC236}">
                  <a16:creationId xmlns:a16="http://schemas.microsoft.com/office/drawing/2014/main" id="{E685C946-8D33-43B0-BC22-D452F2335DF3}"/>
                </a:ext>
              </a:extLst>
            </p:cNvPr>
            <p:cNvGrpSpPr/>
            <p:nvPr/>
          </p:nvGrpSpPr>
          <p:grpSpPr>
            <a:xfrm>
              <a:off x="5232400" y="3073400"/>
              <a:ext cx="1835150" cy="1651000"/>
              <a:chOff x="5232400" y="3073400"/>
              <a:chExt cx="1835150" cy="1651000"/>
            </a:xfrm>
          </p:grpSpPr>
          <p:pic>
            <p:nvPicPr>
              <p:cNvPr id="113" name="Image 119">
                <a:extLst>
                  <a:ext uri="{FF2B5EF4-FFF2-40B4-BE49-F238E27FC236}">
                    <a16:creationId xmlns:a16="http://schemas.microsoft.com/office/drawing/2014/main" id="{F8FCA28D-3A61-435B-B564-78E48543FC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0170" y="3073400"/>
                <a:ext cx="931660" cy="105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 name="Rectangle 113">
                <a:extLst>
                  <a:ext uri="{FF2B5EF4-FFF2-40B4-BE49-F238E27FC236}">
                    <a16:creationId xmlns:a16="http://schemas.microsoft.com/office/drawing/2014/main" id="{2A5CE5A9-8739-4AC9-8447-B6B9FB4A3A79}"/>
                  </a:ext>
                </a:extLst>
              </p:cNvPr>
              <p:cNvSpPr/>
              <p:nvPr/>
            </p:nvSpPr>
            <p:spPr bwMode="auto">
              <a:xfrm>
                <a:off x="5232400" y="4070350"/>
                <a:ext cx="1835150" cy="654050"/>
              </a:xfrm>
              <a:prstGeom prst="rect">
                <a:avLst/>
              </a:prstGeom>
              <a:solidFill>
                <a:srgbClr val="E7E6E6"/>
              </a:solidFill>
              <a:ln w="127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fr-FR" b="1" i="0" u="none" strike="noStrike" kern="0" cap="none" spc="0" normalizeH="0" baseline="0" noProof="0" dirty="0">
                    <a:ln>
                      <a:noFill/>
                    </a:ln>
                    <a:solidFill>
                      <a:srgbClr val="44546A"/>
                    </a:solidFill>
                    <a:effectLst/>
                    <a:uLnTx/>
                    <a:uFillTx/>
                    <a:latin typeface="Calibri"/>
                    <a:ea typeface="+mn-ea"/>
                    <a:cs typeface="+mn-cs"/>
                  </a:rPr>
                  <a:t>SIMULATION THEORY</a:t>
                </a:r>
                <a:endParaRPr kumimoji="0" lang="fr-FR" sz="1200" b="1" i="0" u="none" strike="noStrike" kern="0" cap="none" spc="0" normalizeH="0" baseline="0" noProof="0" dirty="0">
                  <a:ln>
                    <a:noFill/>
                  </a:ln>
                  <a:solidFill>
                    <a:srgbClr val="44546A"/>
                  </a:solidFill>
                  <a:effectLst/>
                  <a:uLnTx/>
                  <a:uFillTx/>
                  <a:latin typeface="Calibri"/>
                  <a:ea typeface="+mn-ea"/>
                  <a:cs typeface="+mn-cs"/>
                </a:endParaRPr>
              </a:p>
            </p:txBody>
          </p:sp>
        </p:grpSp>
        <p:pic>
          <p:nvPicPr>
            <p:cNvPr id="111" name="Image 124">
              <a:extLst>
                <a:ext uri="{FF2B5EF4-FFF2-40B4-BE49-F238E27FC236}">
                  <a16:creationId xmlns:a16="http://schemas.microsoft.com/office/drawing/2014/main" id="{CF62D163-1F1F-4415-8579-68AB0F78C90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7980" y="2516329"/>
              <a:ext cx="558904" cy="673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 name="Phylactère : pensées 111">
              <a:extLst>
                <a:ext uri="{FF2B5EF4-FFF2-40B4-BE49-F238E27FC236}">
                  <a16:creationId xmlns:a16="http://schemas.microsoft.com/office/drawing/2014/main" id="{CE31E31F-FBBD-416C-AB61-CFBC512C781A}"/>
                </a:ext>
              </a:extLst>
            </p:cNvPr>
            <p:cNvSpPr/>
            <p:nvPr/>
          </p:nvSpPr>
          <p:spPr>
            <a:xfrm>
              <a:off x="6561830" y="2328174"/>
              <a:ext cx="831204" cy="1050026"/>
            </a:xfrm>
            <a:prstGeom prst="cloudCallout">
              <a:avLst>
                <a:gd name="adj1" fmla="val -51771"/>
                <a:gd name="adj2" fmla="val 73370"/>
              </a:avLst>
            </a:prstGeom>
            <a:no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15" name="ZoneTexte 114">
            <a:extLst>
              <a:ext uri="{FF2B5EF4-FFF2-40B4-BE49-F238E27FC236}">
                <a16:creationId xmlns:a16="http://schemas.microsoft.com/office/drawing/2014/main" id="{F6CD5D36-6784-49A2-8BC2-341C885BF341}"/>
              </a:ext>
            </a:extLst>
          </p:cNvPr>
          <p:cNvSpPr txBox="1"/>
          <p:nvPr/>
        </p:nvSpPr>
        <p:spPr>
          <a:xfrm>
            <a:off x="767766" y="5548743"/>
            <a:ext cx="2378114" cy="707886"/>
          </a:xfrm>
          <a:prstGeom prst="rect">
            <a:avLst/>
          </a:prstGeom>
          <a:noFill/>
        </p:spPr>
        <p:txBody>
          <a:bodyPr wrap="square" rtlCol="0">
            <a:spAutoFit/>
          </a:bodyPr>
          <a:lstStyle/>
          <a:p>
            <a:r>
              <a:rPr lang="en-US" sz="2000" dirty="0"/>
              <a:t>Highest number of accurate hypotheses </a:t>
            </a:r>
          </a:p>
        </p:txBody>
      </p:sp>
      <p:sp>
        <p:nvSpPr>
          <p:cNvPr id="61" name="Rectangle 60">
            <a:extLst>
              <a:ext uri="{FF2B5EF4-FFF2-40B4-BE49-F238E27FC236}">
                <a16:creationId xmlns:a16="http://schemas.microsoft.com/office/drawing/2014/main" id="{5020807B-BE67-48D0-AF5B-AECCD7E141A2}"/>
              </a:ext>
            </a:extLst>
          </p:cNvPr>
          <p:cNvSpPr/>
          <p:nvPr/>
        </p:nvSpPr>
        <p:spPr>
          <a:xfrm>
            <a:off x="204220" y="1897372"/>
            <a:ext cx="3574030" cy="1660223"/>
          </a:xfrm>
          <a:prstGeom prst="rect">
            <a:avLst/>
          </a:prstGeom>
          <a:solidFill>
            <a:schemeClr val="accent6">
              <a:alpha val="32000"/>
            </a:schemeClr>
          </a:solidFill>
          <a:ln>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20" name="Groupe 119">
            <a:extLst>
              <a:ext uri="{FF2B5EF4-FFF2-40B4-BE49-F238E27FC236}">
                <a16:creationId xmlns:a16="http://schemas.microsoft.com/office/drawing/2014/main" id="{0296D8D4-35E6-4294-B503-B9F72100151C}"/>
              </a:ext>
            </a:extLst>
          </p:cNvPr>
          <p:cNvGrpSpPr/>
          <p:nvPr/>
        </p:nvGrpSpPr>
        <p:grpSpPr>
          <a:xfrm>
            <a:off x="346276" y="1932645"/>
            <a:ext cx="3274715" cy="2880739"/>
            <a:chOff x="1705271" y="2147293"/>
            <a:chExt cx="3274715" cy="3286856"/>
          </a:xfrm>
        </p:grpSpPr>
        <p:grpSp>
          <p:nvGrpSpPr>
            <p:cNvPr id="121" name="Groupe 120">
              <a:extLst>
                <a:ext uri="{FF2B5EF4-FFF2-40B4-BE49-F238E27FC236}">
                  <a16:creationId xmlns:a16="http://schemas.microsoft.com/office/drawing/2014/main" id="{B2B206ED-74A0-454B-9635-D0DA6C7F524D}"/>
                </a:ext>
              </a:extLst>
            </p:cNvPr>
            <p:cNvGrpSpPr/>
            <p:nvPr/>
          </p:nvGrpSpPr>
          <p:grpSpPr>
            <a:xfrm>
              <a:off x="1705271" y="2147293"/>
              <a:ext cx="3274715" cy="3286856"/>
              <a:chOff x="843246" y="2203238"/>
              <a:chExt cx="3926613" cy="4464123"/>
            </a:xfrm>
          </p:grpSpPr>
          <p:sp>
            <p:nvSpPr>
              <p:cNvPr id="126" name="Oval 18">
                <a:extLst>
                  <a:ext uri="{FF2B5EF4-FFF2-40B4-BE49-F238E27FC236}">
                    <a16:creationId xmlns:a16="http://schemas.microsoft.com/office/drawing/2014/main" id="{148E42EE-BF6A-4EC1-94DF-B06F1D79CCE6}"/>
                  </a:ext>
                </a:extLst>
              </p:cNvPr>
              <p:cNvSpPr/>
              <p:nvPr/>
            </p:nvSpPr>
            <p:spPr>
              <a:xfrm>
                <a:off x="2157609" y="4730035"/>
                <a:ext cx="1107559" cy="559192"/>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b="1" dirty="0">
                  <a:solidFill>
                    <a:schemeClr val="tx1"/>
                  </a:solidFill>
                </a:endParaRPr>
              </a:p>
            </p:txBody>
          </p:sp>
          <p:sp>
            <p:nvSpPr>
              <p:cNvPr id="127" name="Oval 18">
                <a:extLst>
                  <a:ext uri="{FF2B5EF4-FFF2-40B4-BE49-F238E27FC236}">
                    <a16:creationId xmlns:a16="http://schemas.microsoft.com/office/drawing/2014/main" id="{9D2C2410-4EA7-4905-8254-AE7E6F220F9A}"/>
                  </a:ext>
                </a:extLst>
              </p:cNvPr>
              <p:cNvSpPr/>
              <p:nvPr/>
            </p:nvSpPr>
            <p:spPr>
              <a:xfrm>
                <a:off x="3507443" y="5514987"/>
                <a:ext cx="1100485" cy="569386"/>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b="1" dirty="0">
                  <a:solidFill>
                    <a:schemeClr val="tx1"/>
                  </a:solidFill>
                </a:endParaRPr>
              </a:p>
            </p:txBody>
          </p:sp>
          <p:sp>
            <p:nvSpPr>
              <p:cNvPr id="128" name="Oval 18">
                <a:extLst>
                  <a:ext uri="{FF2B5EF4-FFF2-40B4-BE49-F238E27FC236}">
                    <a16:creationId xmlns:a16="http://schemas.microsoft.com/office/drawing/2014/main" id="{69FBF859-D8DF-4939-B4C8-3A4FB3821999}"/>
                  </a:ext>
                </a:extLst>
              </p:cNvPr>
              <p:cNvSpPr/>
              <p:nvPr/>
            </p:nvSpPr>
            <p:spPr>
              <a:xfrm>
                <a:off x="869823" y="5471080"/>
                <a:ext cx="1107561" cy="569386"/>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b="1" dirty="0">
                  <a:solidFill>
                    <a:schemeClr val="tx1"/>
                  </a:solidFill>
                </a:endParaRPr>
              </a:p>
            </p:txBody>
          </p:sp>
          <p:sp>
            <p:nvSpPr>
              <p:cNvPr id="129" name="Oval 18">
                <a:extLst>
                  <a:ext uri="{FF2B5EF4-FFF2-40B4-BE49-F238E27FC236}">
                    <a16:creationId xmlns:a16="http://schemas.microsoft.com/office/drawing/2014/main" id="{82D2643B-1ECD-4109-8A21-C04B2F08D4ED}"/>
                  </a:ext>
                </a:extLst>
              </p:cNvPr>
              <p:cNvSpPr/>
              <p:nvPr/>
            </p:nvSpPr>
            <p:spPr>
              <a:xfrm>
                <a:off x="871524" y="4016812"/>
                <a:ext cx="1107561" cy="559552"/>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b="1" dirty="0">
                  <a:solidFill>
                    <a:schemeClr val="tx1"/>
                  </a:solidFill>
                </a:endParaRPr>
              </a:p>
            </p:txBody>
          </p:sp>
          <p:sp>
            <p:nvSpPr>
              <p:cNvPr id="130" name="Oval 18">
                <a:extLst>
                  <a:ext uri="{FF2B5EF4-FFF2-40B4-BE49-F238E27FC236}">
                    <a16:creationId xmlns:a16="http://schemas.microsoft.com/office/drawing/2014/main" id="{278EDDBB-6D61-4520-8C31-20BCA03A4455}"/>
                  </a:ext>
                </a:extLst>
              </p:cNvPr>
              <p:cNvSpPr/>
              <p:nvPr/>
            </p:nvSpPr>
            <p:spPr>
              <a:xfrm>
                <a:off x="3507443" y="4015765"/>
                <a:ext cx="1107561" cy="537808"/>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b="1" dirty="0">
                  <a:solidFill>
                    <a:schemeClr val="tx1"/>
                  </a:solidFill>
                </a:endParaRPr>
              </a:p>
            </p:txBody>
          </p:sp>
          <p:sp>
            <p:nvSpPr>
              <p:cNvPr id="131" name="Oval 18">
                <a:extLst>
                  <a:ext uri="{FF2B5EF4-FFF2-40B4-BE49-F238E27FC236}">
                    <a16:creationId xmlns:a16="http://schemas.microsoft.com/office/drawing/2014/main" id="{E028A175-7095-4CAE-AE50-17269E270086}"/>
                  </a:ext>
                </a:extLst>
              </p:cNvPr>
              <p:cNvSpPr/>
              <p:nvPr/>
            </p:nvSpPr>
            <p:spPr>
              <a:xfrm>
                <a:off x="2130213" y="2203238"/>
                <a:ext cx="1107562" cy="570482"/>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b="1" dirty="0">
                  <a:solidFill>
                    <a:schemeClr val="tx1"/>
                  </a:solidFill>
                </a:endParaRPr>
              </a:p>
            </p:txBody>
          </p:sp>
          <p:sp>
            <p:nvSpPr>
              <p:cNvPr id="132" name="Oval 18">
                <a:extLst>
                  <a:ext uri="{FF2B5EF4-FFF2-40B4-BE49-F238E27FC236}">
                    <a16:creationId xmlns:a16="http://schemas.microsoft.com/office/drawing/2014/main" id="{23FE1FB4-1483-4CC9-9423-A774F302280F}"/>
                  </a:ext>
                </a:extLst>
              </p:cNvPr>
              <p:cNvSpPr/>
              <p:nvPr/>
            </p:nvSpPr>
            <p:spPr>
              <a:xfrm>
                <a:off x="2127579" y="3234132"/>
                <a:ext cx="1107561" cy="558099"/>
              </a:xfrm>
              <a:prstGeom prst="ellipse">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b="1" dirty="0">
                  <a:solidFill>
                    <a:schemeClr val="tx1"/>
                  </a:solidFill>
                </a:endParaRPr>
              </a:p>
            </p:txBody>
          </p:sp>
          <p:cxnSp>
            <p:nvCxnSpPr>
              <p:cNvPr id="133" name="Connecteur droit avec flèche 132">
                <a:extLst>
                  <a:ext uri="{FF2B5EF4-FFF2-40B4-BE49-F238E27FC236}">
                    <a16:creationId xmlns:a16="http://schemas.microsoft.com/office/drawing/2014/main" id="{19C4F8A3-4BA8-4D37-8BB9-CB60D41A5CE3}"/>
                  </a:ext>
                </a:extLst>
              </p:cNvPr>
              <p:cNvCxnSpPr>
                <a:cxnSpLocks/>
                <a:stCxn id="127" idx="1"/>
                <a:endCxn id="126" idx="5"/>
              </p:cNvCxnSpPr>
              <p:nvPr/>
            </p:nvCxnSpPr>
            <p:spPr>
              <a:xfrm flipH="1" flipV="1">
                <a:off x="3102970" y="5207336"/>
                <a:ext cx="565635" cy="3910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4" name="Connecteur droit avec flèche 133">
                <a:extLst>
                  <a:ext uri="{FF2B5EF4-FFF2-40B4-BE49-F238E27FC236}">
                    <a16:creationId xmlns:a16="http://schemas.microsoft.com/office/drawing/2014/main" id="{FD3F0CBD-0508-4321-9A2B-D4336BBC0F77}"/>
                  </a:ext>
                </a:extLst>
              </p:cNvPr>
              <p:cNvCxnSpPr>
                <a:cxnSpLocks/>
                <a:stCxn id="126" idx="1"/>
                <a:endCxn id="129" idx="5"/>
              </p:cNvCxnSpPr>
              <p:nvPr/>
            </p:nvCxnSpPr>
            <p:spPr>
              <a:xfrm flipH="1" flipV="1">
                <a:off x="1816886" y="4494420"/>
                <a:ext cx="502921" cy="317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5" name="Connecteur droit avec flèche 134">
                <a:extLst>
                  <a:ext uri="{FF2B5EF4-FFF2-40B4-BE49-F238E27FC236}">
                    <a16:creationId xmlns:a16="http://schemas.microsoft.com/office/drawing/2014/main" id="{7B54C334-37EF-4A4E-BE0B-73235FE32C4F}"/>
                  </a:ext>
                </a:extLst>
              </p:cNvPr>
              <p:cNvCxnSpPr>
                <a:cxnSpLocks/>
                <a:stCxn id="128" idx="0"/>
                <a:endCxn id="129" idx="4"/>
              </p:cNvCxnSpPr>
              <p:nvPr/>
            </p:nvCxnSpPr>
            <p:spPr>
              <a:xfrm flipV="1">
                <a:off x="1423604" y="4576364"/>
                <a:ext cx="1701" cy="8947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6" name="Connecteur droit avec flèche 135">
                <a:extLst>
                  <a:ext uri="{FF2B5EF4-FFF2-40B4-BE49-F238E27FC236}">
                    <a16:creationId xmlns:a16="http://schemas.microsoft.com/office/drawing/2014/main" id="{DE1D9A09-23B8-4901-A550-1C08050663C0}"/>
                  </a:ext>
                </a:extLst>
              </p:cNvPr>
              <p:cNvCxnSpPr>
                <a:cxnSpLocks/>
                <a:stCxn id="126" idx="7"/>
                <a:endCxn id="130" idx="3"/>
              </p:cNvCxnSpPr>
              <p:nvPr/>
            </p:nvCxnSpPr>
            <p:spPr>
              <a:xfrm flipV="1">
                <a:off x="3102971" y="4474813"/>
                <a:ext cx="566671" cy="3371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7" name="Connecteur droit avec flèche 136">
                <a:extLst>
                  <a:ext uri="{FF2B5EF4-FFF2-40B4-BE49-F238E27FC236}">
                    <a16:creationId xmlns:a16="http://schemas.microsoft.com/office/drawing/2014/main" id="{C4921C28-9D89-470D-8A9C-5BE8C804F924}"/>
                  </a:ext>
                </a:extLst>
              </p:cNvPr>
              <p:cNvCxnSpPr>
                <a:cxnSpLocks/>
                <a:stCxn id="130" idx="1"/>
                <a:endCxn id="132" idx="4"/>
              </p:cNvCxnSpPr>
              <p:nvPr/>
            </p:nvCxnSpPr>
            <p:spPr>
              <a:xfrm flipH="1" flipV="1">
                <a:off x="2681360" y="3792231"/>
                <a:ext cx="988282" cy="3022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8" name="Connecteur droit avec flèche 137">
                <a:extLst>
                  <a:ext uri="{FF2B5EF4-FFF2-40B4-BE49-F238E27FC236}">
                    <a16:creationId xmlns:a16="http://schemas.microsoft.com/office/drawing/2014/main" id="{46BEBE1F-9CE0-480D-83E1-65EAF42C7185}"/>
                  </a:ext>
                </a:extLst>
              </p:cNvPr>
              <p:cNvCxnSpPr>
                <a:cxnSpLocks/>
                <a:stCxn id="129" idx="7"/>
                <a:endCxn id="132" idx="4"/>
              </p:cNvCxnSpPr>
              <p:nvPr/>
            </p:nvCxnSpPr>
            <p:spPr>
              <a:xfrm flipV="1">
                <a:off x="1816886" y="3792231"/>
                <a:ext cx="864474" cy="3065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9" name="Connecteur droit avec flèche 138">
                <a:extLst>
                  <a:ext uri="{FF2B5EF4-FFF2-40B4-BE49-F238E27FC236}">
                    <a16:creationId xmlns:a16="http://schemas.microsoft.com/office/drawing/2014/main" id="{230AB4EF-7D8D-4A25-851E-BA8AF4773706}"/>
                  </a:ext>
                </a:extLst>
              </p:cNvPr>
              <p:cNvCxnSpPr>
                <a:cxnSpLocks/>
                <a:stCxn id="132" idx="0"/>
                <a:endCxn id="131" idx="4"/>
              </p:cNvCxnSpPr>
              <p:nvPr/>
            </p:nvCxnSpPr>
            <p:spPr>
              <a:xfrm flipV="1">
                <a:off x="2681360" y="2773720"/>
                <a:ext cx="2634" cy="4604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40" name="ZoneTexte 139">
                <a:extLst>
                  <a:ext uri="{FF2B5EF4-FFF2-40B4-BE49-F238E27FC236}">
                    <a16:creationId xmlns:a16="http://schemas.microsoft.com/office/drawing/2014/main" id="{5EB5F06E-C92C-41FF-933C-5519B6852468}"/>
                  </a:ext>
                </a:extLst>
              </p:cNvPr>
              <p:cNvSpPr txBox="1"/>
              <p:nvPr/>
            </p:nvSpPr>
            <p:spPr>
              <a:xfrm>
                <a:off x="3792056" y="6142722"/>
                <a:ext cx="711003" cy="524639"/>
              </a:xfrm>
              <a:prstGeom prst="rect">
                <a:avLst/>
              </a:prstGeom>
              <a:noFill/>
            </p:spPr>
            <p:txBody>
              <a:bodyPr wrap="square" rtlCol="0">
                <a:spAutoFit/>
              </a:bodyPr>
              <a:lstStyle/>
              <a:p>
                <a:r>
                  <a:rPr lang="fr-FR" sz="1600" b="1" dirty="0">
                    <a:latin typeface="+mj-lt"/>
                    <a:cs typeface="Arabic Typesetting" panose="03020402040406030203" pitchFamily="66" charset="-78"/>
                  </a:rPr>
                  <a:t>0.16</a:t>
                </a:r>
              </a:p>
            </p:txBody>
          </p:sp>
          <p:sp>
            <p:nvSpPr>
              <p:cNvPr id="141" name="ZoneTexte 140">
                <a:extLst>
                  <a:ext uri="{FF2B5EF4-FFF2-40B4-BE49-F238E27FC236}">
                    <a16:creationId xmlns:a16="http://schemas.microsoft.com/office/drawing/2014/main" id="{C0E0C02D-0CA7-456F-AC72-441C8F2F3DC0}"/>
                  </a:ext>
                </a:extLst>
              </p:cNvPr>
              <p:cNvSpPr txBox="1"/>
              <p:nvPr/>
            </p:nvSpPr>
            <p:spPr>
              <a:xfrm>
                <a:off x="1169284" y="6139976"/>
                <a:ext cx="571209" cy="524639"/>
              </a:xfrm>
              <a:prstGeom prst="rect">
                <a:avLst/>
              </a:prstGeom>
              <a:noFill/>
            </p:spPr>
            <p:txBody>
              <a:bodyPr wrap="square" rtlCol="0">
                <a:spAutoFit/>
              </a:bodyPr>
              <a:lstStyle/>
              <a:p>
                <a:r>
                  <a:rPr lang="fr-FR" sz="1600" b="1" dirty="0">
                    <a:latin typeface="+mj-lt"/>
                    <a:cs typeface="Arabic Typesetting" panose="03020402040406030203" pitchFamily="66" charset="-78"/>
                  </a:rPr>
                  <a:t>0</a:t>
                </a:r>
              </a:p>
            </p:txBody>
          </p:sp>
          <p:sp>
            <p:nvSpPr>
              <p:cNvPr id="142" name="ZoneTexte 141">
                <a:extLst>
                  <a:ext uri="{FF2B5EF4-FFF2-40B4-BE49-F238E27FC236}">
                    <a16:creationId xmlns:a16="http://schemas.microsoft.com/office/drawing/2014/main" id="{F825E83F-A51B-40AF-8BF7-40105AC283D9}"/>
                  </a:ext>
                </a:extLst>
              </p:cNvPr>
              <p:cNvSpPr txBox="1"/>
              <p:nvPr/>
            </p:nvSpPr>
            <p:spPr>
              <a:xfrm>
                <a:off x="2355886" y="5313581"/>
                <a:ext cx="711003" cy="794226"/>
              </a:xfrm>
              <a:prstGeom prst="rect">
                <a:avLst/>
              </a:prstGeom>
              <a:noFill/>
            </p:spPr>
            <p:txBody>
              <a:bodyPr wrap="square" rtlCol="0">
                <a:spAutoFit/>
              </a:bodyPr>
              <a:lstStyle/>
              <a:p>
                <a:r>
                  <a:rPr lang="fr-FR" sz="1600" b="1" dirty="0">
                    <a:latin typeface="+mj-lt"/>
                    <a:cs typeface="Arabic Typesetting" panose="03020402040406030203" pitchFamily="66" charset="-78"/>
                  </a:rPr>
                  <a:t>0.33</a:t>
                </a:r>
              </a:p>
            </p:txBody>
          </p:sp>
          <p:sp>
            <p:nvSpPr>
              <p:cNvPr id="143" name="ZoneTexte 142">
                <a:extLst>
                  <a:ext uri="{FF2B5EF4-FFF2-40B4-BE49-F238E27FC236}">
                    <a16:creationId xmlns:a16="http://schemas.microsoft.com/office/drawing/2014/main" id="{EFF3AD44-0504-41EE-AB84-E9BE807B284E}"/>
                  </a:ext>
                </a:extLst>
              </p:cNvPr>
              <p:cNvSpPr txBox="1"/>
              <p:nvPr/>
            </p:nvSpPr>
            <p:spPr>
              <a:xfrm>
                <a:off x="843246" y="4593623"/>
                <a:ext cx="711003" cy="794226"/>
              </a:xfrm>
              <a:prstGeom prst="rect">
                <a:avLst/>
              </a:prstGeom>
              <a:noFill/>
            </p:spPr>
            <p:txBody>
              <a:bodyPr wrap="square" rtlCol="0">
                <a:spAutoFit/>
              </a:bodyPr>
              <a:lstStyle/>
              <a:p>
                <a:r>
                  <a:rPr lang="fr-FR" sz="1600" b="1" dirty="0">
                    <a:latin typeface="+mj-lt"/>
                    <a:cs typeface="Arabic Typesetting" panose="03020402040406030203" pitchFamily="66" charset="-78"/>
                  </a:rPr>
                  <a:t>0.66</a:t>
                </a:r>
              </a:p>
            </p:txBody>
          </p:sp>
          <p:sp>
            <p:nvSpPr>
              <p:cNvPr id="144" name="ZoneTexte 143">
                <a:extLst>
                  <a:ext uri="{FF2B5EF4-FFF2-40B4-BE49-F238E27FC236}">
                    <a16:creationId xmlns:a16="http://schemas.microsoft.com/office/drawing/2014/main" id="{3FC1FE30-1CF0-4C1A-9ED5-A2601CB00A45}"/>
                  </a:ext>
                </a:extLst>
              </p:cNvPr>
              <p:cNvSpPr txBox="1"/>
              <p:nvPr/>
            </p:nvSpPr>
            <p:spPr>
              <a:xfrm>
                <a:off x="4058856" y="4495000"/>
                <a:ext cx="711003" cy="524639"/>
              </a:xfrm>
              <a:prstGeom prst="rect">
                <a:avLst/>
              </a:prstGeom>
              <a:noFill/>
            </p:spPr>
            <p:txBody>
              <a:bodyPr wrap="square" rtlCol="0">
                <a:spAutoFit/>
              </a:bodyPr>
              <a:lstStyle/>
              <a:p>
                <a:r>
                  <a:rPr lang="fr-FR" sz="1600" b="1" dirty="0">
                    <a:latin typeface="+mj-lt"/>
                    <a:cs typeface="Arabic Typesetting" panose="03020402040406030203" pitchFamily="66" charset="-78"/>
                  </a:rPr>
                  <a:t>0.5</a:t>
                </a:r>
              </a:p>
            </p:txBody>
          </p:sp>
          <p:sp>
            <p:nvSpPr>
              <p:cNvPr id="145" name="ZoneTexte 144">
                <a:extLst>
                  <a:ext uri="{FF2B5EF4-FFF2-40B4-BE49-F238E27FC236}">
                    <a16:creationId xmlns:a16="http://schemas.microsoft.com/office/drawing/2014/main" id="{F61013ED-9203-4F98-8982-663F8497659F}"/>
                  </a:ext>
                </a:extLst>
              </p:cNvPr>
              <p:cNvSpPr txBox="1"/>
              <p:nvPr/>
            </p:nvSpPr>
            <p:spPr>
              <a:xfrm>
                <a:off x="2414927" y="3876161"/>
                <a:ext cx="711003" cy="794226"/>
              </a:xfrm>
              <a:prstGeom prst="rect">
                <a:avLst/>
              </a:prstGeom>
              <a:noFill/>
            </p:spPr>
            <p:txBody>
              <a:bodyPr wrap="square" rtlCol="0">
                <a:spAutoFit/>
              </a:bodyPr>
              <a:lstStyle/>
              <a:p>
                <a:r>
                  <a:rPr lang="fr-FR" sz="1600" b="1" dirty="0">
                    <a:latin typeface="+mj-lt"/>
                    <a:cs typeface="Arabic Typesetting" panose="03020402040406030203" pitchFamily="66" charset="-78"/>
                  </a:rPr>
                  <a:t>0.83</a:t>
                </a:r>
              </a:p>
            </p:txBody>
          </p:sp>
          <p:sp>
            <p:nvSpPr>
              <p:cNvPr id="146" name="ZoneTexte 145">
                <a:extLst>
                  <a:ext uri="{FF2B5EF4-FFF2-40B4-BE49-F238E27FC236}">
                    <a16:creationId xmlns:a16="http://schemas.microsoft.com/office/drawing/2014/main" id="{5714AF42-81BC-4AD3-B4CC-82F17F0D09F9}"/>
                  </a:ext>
                </a:extLst>
              </p:cNvPr>
              <p:cNvSpPr txBox="1"/>
              <p:nvPr/>
            </p:nvSpPr>
            <p:spPr>
              <a:xfrm>
                <a:off x="2370895" y="2699079"/>
                <a:ext cx="201057" cy="459815"/>
              </a:xfrm>
              <a:prstGeom prst="rect">
                <a:avLst/>
              </a:prstGeom>
              <a:noFill/>
            </p:spPr>
            <p:txBody>
              <a:bodyPr wrap="square" rtlCol="0">
                <a:spAutoFit/>
              </a:bodyPr>
              <a:lstStyle>
                <a:defPPr>
                  <a:defRPr lang="fr-FR"/>
                </a:defPPr>
                <a:lvl1pPr>
                  <a:defRPr b="1">
                    <a:solidFill>
                      <a:schemeClr val="tx1"/>
                    </a:solidFill>
                    <a:latin typeface="+mj-lt"/>
                    <a:cs typeface="Arabic Typesetting" panose="03020402040406030203" pitchFamily="66" charset="-78"/>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fr-FR" sz="1600" dirty="0"/>
                  <a:t>1</a:t>
                </a:r>
              </a:p>
            </p:txBody>
          </p:sp>
          <p:sp>
            <p:nvSpPr>
              <p:cNvPr id="147" name="ZoneTexte 146">
                <a:extLst>
                  <a:ext uri="{FF2B5EF4-FFF2-40B4-BE49-F238E27FC236}">
                    <a16:creationId xmlns:a16="http://schemas.microsoft.com/office/drawing/2014/main" id="{8F887970-344C-4C5E-8CDC-FDBA5A5733E8}"/>
                  </a:ext>
                </a:extLst>
              </p:cNvPr>
              <p:cNvSpPr txBox="1"/>
              <p:nvPr/>
            </p:nvSpPr>
            <p:spPr>
              <a:xfrm>
                <a:off x="2221394" y="2228641"/>
                <a:ext cx="1020487" cy="459815"/>
              </a:xfrm>
              <a:prstGeom prst="rect">
                <a:avLst/>
              </a:prstGeom>
              <a:noFill/>
            </p:spPr>
            <p:txBody>
              <a:bodyPr wrap="none" rtlCol="0">
                <a:spAutoFit/>
              </a:bodyPr>
              <a:lstStyle/>
              <a:p>
                <a:r>
                  <a:rPr lang="en-US" sz="1600" b="1" dirty="0"/>
                  <a:t>French</a:t>
                </a:r>
                <a:endParaRPr lang="fr-FR" sz="1600" dirty="0"/>
              </a:p>
            </p:txBody>
          </p:sp>
          <p:sp>
            <p:nvSpPr>
              <p:cNvPr id="148" name="ZoneTexte 147">
                <a:extLst>
                  <a:ext uri="{FF2B5EF4-FFF2-40B4-BE49-F238E27FC236}">
                    <a16:creationId xmlns:a16="http://schemas.microsoft.com/office/drawing/2014/main" id="{0A30640B-A983-4346-A451-D6B59140346C}"/>
                  </a:ext>
                </a:extLst>
              </p:cNvPr>
              <p:cNvSpPr txBox="1"/>
              <p:nvPr/>
            </p:nvSpPr>
            <p:spPr>
              <a:xfrm>
                <a:off x="2249123" y="3242753"/>
                <a:ext cx="965028" cy="459815"/>
              </a:xfrm>
              <a:prstGeom prst="rect">
                <a:avLst/>
              </a:prstGeom>
              <a:noFill/>
            </p:spPr>
            <p:txBody>
              <a:bodyPr wrap="none" rtlCol="0">
                <a:spAutoFit/>
              </a:bodyPr>
              <a:lstStyle/>
              <a:p>
                <a:r>
                  <a:rPr lang="en-US" sz="1600" b="1" dirty="0"/>
                  <a:t>Italian</a:t>
                </a:r>
                <a:endParaRPr lang="fr-FR" sz="1600" dirty="0"/>
              </a:p>
            </p:txBody>
          </p:sp>
          <p:sp>
            <p:nvSpPr>
              <p:cNvPr id="149" name="ZoneTexte 148">
                <a:extLst>
                  <a:ext uri="{FF2B5EF4-FFF2-40B4-BE49-F238E27FC236}">
                    <a16:creationId xmlns:a16="http://schemas.microsoft.com/office/drawing/2014/main" id="{B1607380-E190-4393-93EC-F281F47846B8}"/>
                  </a:ext>
                </a:extLst>
              </p:cNvPr>
              <p:cNvSpPr txBox="1"/>
              <p:nvPr/>
            </p:nvSpPr>
            <p:spPr>
              <a:xfrm>
                <a:off x="3652409" y="4022138"/>
                <a:ext cx="967695" cy="459815"/>
              </a:xfrm>
              <a:prstGeom prst="rect">
                <a:avLst/>
              </a:prstGeom>
              <a:noFill/>
            </p:spPr>
            <p:txBody>
              <a:bodyPr wrap="none" rtlCol="0">
                <a:spAutoFit/>
              </a:bodyPr>
              <a:lstStyle/>
              <a:p>
                <a:r>
                  <a:rPr lang="en-US" sz="1600" b="1" dirty="0"/>
                  <a:t>Indian</a:t>
                </a:r>
              </a:p>
            </p:txBody>
          </p:sp>
          <p:sp>
            <p:nvSpPr>
              <p:cNvPr id="150" name="ZoneTexte 149">
                <a:extLst>
                  <a:ext uri="{FF2B5EF4-FFF2-40B4-BE49-F238E27FC236}">
                    <a16:creationId xmlns:a16="http://schemas.microsoft.com/office/drawing/2014/main" id="{079A33D9-ABB7-41F6-A4A7-76FBC35D1DCA}"/>
                  </a:ext>
                </a:extLst>
              </p:cNvPr>
              <p:cNvSpPr txBox="1"/>
              <p:nvPr/>
            </p:nvSpPr>
            <p:spPr>
              <a:xfrm>
                <a:off x="2261742" y="4767236"/>
                <a:ext cx="959396" cy="459815"/>
              </a:xfrm>
              <a:prstGeom prst="rect">
                <a:avLst/>
              </a:prstGeom>
              <a:noFill/>
            </p:spPr>
            <p:txBody>
              <a:bodyPr wrap="square" rtlCol="0">
                <a:spAutoFit/>
              </a:bodyPr>
              <a:lstStyle/>
              <a:p>
                <a:r>
                  <a:rPr lang="en-US" sz="1600" b="1" dirty="0"/>
                  <a:t>Korean</a:t>
                </a:r>
                <a:endParaRPr lang="fr-FR" sz="1600" dirty="0"/>
              </a:p>
            </p:txBody>
          </p:sp>
          <p:sp>
            <p:nvSpPr>
              <p:cNvPr id="151" name="ZoneTexte 150">
                <a:extLst>
                  <a:ext uri="{FF2B5EF4-FFF2-40B4-BE49-F238E27FC236}">
                    <a16:creationId xmlns:a16="http://schemas.microsoft.com/office/drawing/2014/main" id="{BC9EFAFE-6234-4599-88BE-8F9A4D9F27CA}"/>
                  </a:ext>
                </a:extLst>
              </p:cNvPr>
              <p:cNvSpPr txBox="1"/>
              <p:nvPr/>
            </p:nvSpPr>
            <p:spPr>
              <a:xfrm>
                <a:off x="927026" y="4051659"/>
                <a:ext cx="1124190" cy="459815"/>
              </a:xfrm>
              <a:prstGeom prst="rect">
                <a:avLst/>
              </a:prstGeom>
              <a:noFill/>
            </p:spPr>
            <p:txBody>
              <a:bodyPr wrap="square" rtlCol="0">
                <a:spAutoFit/>
              </a:bodyPr>
              <a:lstStyle/>
              <a:p>
                <a:r>
                  <a:rPr lang="en-US" sz="1600" b="1" dirty="0"/>
                  <a:t>Mexican</a:t>
                </a:r>
                <a:endParaRPr lang="fr-FR" sz="1600" dirty="0"/>
              </a:p>
            </p:txBody>
          </p:sp>
          <p:sp>
            <p:nvSpPr>
              <p:cNvPr id="152" name="ZoneTexte 151">
                <a:extLst>
                  <a:ext uri="{FF2B5EF4-FFF2-40B4-BE49-F238E27FC236}">
                    <a16:creationId xmlns:a16="http://schemas.microsoft.com/office/drawing/2014/main" id="{69F0BB03-D7F2-46E3-8BF5-4B525CDC27C5}"/>
                  </a:ext>
                </a:extLst>
              </p:cNvPr>
              <p:cNvSpPr txBox="1"/>
              <p:nvPr/>
            </p:nvSpPr>
            <p:spPr>
              <a:xfrm>
                <a:off x="3510982" y="5532863"/>
                <a:ext cx="1153365" cy="459815"/>
              </a:xfrm>
              <a:prstGeom prst="rect">
                <a:avLst/>
              </a:prstGeom>
              <a:noFill/>
            </p:spPr>
            <p:txBody>
              <a:bodyPr wrap="square" rtlCol="0">
                <a:spAutoFit/>
              </a:bodyPr>
              <a:lstStyle/>
              <a:p>
                <a:r>
                  <a:rPr lang="en-US" sz="1600" b="1" dirty="0"/>
                  <a:t>Japanese</a:t>
                </a:r>
                <a:endParaRPr lang="fr-FR" sz="1600" dirty="0"/>
              </a:p>
            </p:txBody>
          </p:sp>
          <p:sp>
            <p:nvSpPr>
              <p:cNvPr id="153" name="ZoneTexte 152">
                <a:extLst>
                  <a:ext uri="{FF2B5EF4-FFF2-40B4-BE49-F238E27FC236}">
                    <a16:creationId xmlns:a16="http://schemas.microsoft.com/office/drawing/2014/main" id="{B3DA227B-4821-4DA6-AE4B-B363A4C93460}"/>
                  </a:ext>
                </a:extLst>
              </p:cNvPr>
              <p:cNvSpPr txBox="1"/>
              <p:nvPr/>
            </p:nvSpPr>
            <p:spPr>
              <a:xfrm>
                <a:off x="873692" y="5543305"/>
                <a:ext cx="1076350" cy="459815"/>
              </a:xfrm>
              <a:prstGeom prst="rect">
                <a:avLst/>
              </a:prstGeom>
              <a:noFill/>
            </p:spPr>
            <p:txBody>
              <a:bodyPr wrap="square" rtlCol="0">
                <a:spAutoFit/>
              </a:bodyPr>
              <a:lstStyle/>
              <a:p>
                <a:r>
                  <a:rPr lang="en-US" sz="1600" b="1" dirty="0"/>
                  <a:t>Chinese</a:t>
                </a:r>
                <a:endParaRPr lang="fr-FR" sz="1600" dirty="0"/>
              </a:p>
            </p:txBody>
          </p:sp>
        </p:grpSp>
        <p:cxnSp>
          <p:nvCxnSpPr>
            <p:cNvPr id="123" name="Connecteur droit avec flèche 122">
              <a:extLst>
                <a:ext uri="{FF2B5EF4-FFF2-40B4-BE49-F238E27FC236}">
                  <a16:creationId xmlns:a16="http://schemas.microsoft.com/office/drawing/2014/main" id="{C8A2B4E7-E35A-4DAA-9D10-28EB55419045}"/>
                </a:ext>
              </a:extLst>
            </p:cNvPr>
            <p:cNvCxnSpPr>
              <a:cxnSpLocks/>
              <a:stCxn id="128" idx="6"/>
              <a:endCxn id="152" idx="1"/>
            </p:cNvCxnSpPr>
            <p:nvPr/>
          </p:nvCxnSpPr>
          <p:spPr>
            <a:xfrm>
              <a:off x="2651119" y="4762963"/>
              <a:ext cx="1278989" cy="5152"/>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cxnSp>
          <p:nvCxnSpPr>
            <p:cNvPr id="124" name="Connecteur droit avec flèche 123">
              <a:extLst>
                <a:ext uri="{FF2B5EF4-FFF2-40B4-BE49-F238E27FC236}">
                  <a16:creationId xmlns:a16="http://schemas.microsoft.com/office/drawing/2014/main" id="{A89459B7-584D-490B-907F-A8E5A026CD47}"/>
                </a:ext>
              </a:extLst>
            </p:cNvPr>
            <p:cNvCxnSpPr>
              <a:cxnSpLocks/>
              <a:stCxn id="128" idx="7"/>
              <a:endCxn id="126" idx="3"/>
            </p:cNvCxnSpPr>
            <p:nvPr/>
          </p:nvCxnSpPr>
          <p:spPr>
            <a:xfrm flipV="1">
              <a:off x="2515849" y="4359158"/>
              <a:ext cx="420844" cy="255585"/>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cxnSp>
          <p:nvCxnSpPr>
            <p:cNvPr id="125" name="Connecteur droit avec flèche 124">
              <a:extLst>
                <a:ext uri="{FF2B5EF4-FFF2-40B4-BE49-F238E27FC236}">
                  <a16:creationId xmlns:a16="http://schemas.microsoft.com/office/drawing/2014/main" id="{34932540-0EF4-45A7-B30C-E49BE513F07B}"/>
                </a:ext>
              </a:extLst>
            </p:cNvPr>
            <p:cNvCxnSpPr>
              <a:cxnSpLocks/>
              <a:stCxn id="130" idx="2"/>
              <a:endCxn id="129" idx="6"/>
            </p:cNvCxnSpPr>
            <p:nvPr/>
          </p:nvCxnSpPr>
          <p:spPr>
            <a:xfrm flipH="1">
              <a:off x="2652538" y="3679815"/>
              <a:ext cx="1274619" cy="8775"/>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grpSp>
      <p:sp>
        <p:nvSpPr>
          <p:cNvPr id="3" name="Espace réservé du numéro de diapositive 2">
            <a:extLst>
              <a:ext uri="{FF2B5EF4-FFF2-40B4-BE49-F238E27FC236}">
                <a16:creationId xmlns:a16="http://schemas.microsoft.com/office/drawing/2014/main" id="{C20B3217-550A-479F-85B3-62CE4C87F9F4}"/>
              </a:ext>
            </a:extLst>
          </p:cNvPr>
          <p:cNvSpPr>
            <a:spLocks noGrp="1"/>
          </p:cNvSpPr>
          <p:nvPr>
            <p:ph type="sldNum" sz="quarter" idx="12"/>
          </p:nvPr>
        </p:nvSpPr>
        <p:spPr/>
        <p:txBody>
          <a:bodyPr/>
          <a:lstStyle/>
          <a:p>
            <a:fld id="{EAE346B8-B207-44B2-9593-768E5DB0BF9F}" type="slidenum">
              <a:rPr lang="fr-FR" smtClean="0"/>
              <a:pPr/>
              <a:t>45</a:t>
            </a:fld>
            <a:endParaRPr lang="fr-FR" dirty="0"/>
          </a:p>
        </p:txBody>
      </p:sp>
    </p:spTree>
    <p:extLst>
      <p:ext uri="{BB962C8B-B14F-4D97-AF65-F5344CB8AC3E}">
        <p14:creationId xmlns:p14="http://schemas.microsoft.com/office/powerpoint/2010/main" val="391390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6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05"/>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84"/>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8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6"/>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88"/>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nodeType="afterEffect">
                                  <p:stCondLst>
                                    <p:cond delay="0"/>
                                  </p:stCondLst>
                                  <p:childTnLst>
                                    <p:set>
                                      <p:cBhvr>
                                        <p:cTn id="40" dur="1" fill="hold">
                                          <p:stCondLst>
                                            <p:cond delay="0"/>
                                          </p:stCondLst>
                                        </p:cTn>
                                        <p:tgtEl>
                                          <p:spTgt spid="9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7"/>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0" nodeType="afterEffect">
                                  <p:stCondLst>
                                    <p:cond delay="0"/>
                                  </p:stCondLst>
                                  <p:childTnLst>
                                    <p:set>
                                      <p:cBhvr>
                                        <p:cTn id="49"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0" grpId="0"/>
      <p:bldP spid="62" grpId="0"/>
      <p:bldP spid="84" grpId="0"/>
      <p:bldP spid="86" grpId="0"/>
      <p:bldP spid="88" grpId="0"/>
      <p:bldP spid="98" grpId="0"/>
      <p:bldP spid="103" grpId="0" animBg="1"/>
      <p:bldP spid="104" grpId="0" animBg="1"/>
      <p:bldP spid="105" grpId="0" animBg="1"/>
      <p:bldP spid="106" grpId="0" animBg="1"/>
      <p:bldP spid="107" grpId="0" animBg="1"/>
      <p:bldP spid="115" grpId="0"/>
      <p:bldP spid="6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
            <a:extLst>
              <a:ext uri="{FF2B5EF4-FFF2-40B4-BE49-F238E27FC236}">
                <a16:creationId xmlns:a16="http://schemas.microsoft.com/office/drawing/2014/main" id="{C7554A57-51DF-4C94-BBA9-1D887C793E1B}"/>
              </a:ext>
            </a:extLst>
          </p:cNvPr>
          <p:cNvSpPr>
            <a:spLocks noGrp="1"/>
          </p:cNvSpPr>
          <p:nvPr>
            <p:ph type="title"/>
          </p:nvPr>
        </p:nvSpPr>
        <p:spPr>
          <a:xfrm>
            <a:off x="323126" y="210929"/>
            <a:ext cx="11511616" cy="1064475"/>
          </a:xfrm>
        </p:spPr>
        <p:txBody>
          <a:bodyPr>
            <a:normAutofit/>
          </a:bodyPr>
          <a:lstStyle/>
          <a:p>
            <a:r>
              <a:rPr lang="en-US" sz="3200" b="1" cap="all" dirty="0">
                <a:solidFill>
                  <a:srgbClr val="FFC000"/>
                </a:solidFill>
                <a:latin typeface="Open Sans" panose="020B0606030504020204" pitchFamily="34" charset="0"/>
              </a:rPr>
              <a:t>Evaluation:</a:t>
            </a:r>
            <a:r>
              <a:rPr lang="en-US" sz="3200" b="1" cap="all" dirty="0">
                <a:solidFill>
                  <a:srgbClr val="2F3A46"/>
                </a:solidFill>
                <a:latin typeface="Open Sans" panose="020B0606030504020204" pitchFamily="34" charset="0"/>
              </a:rPr>
              <a:t> reasoning with uncertainty</a:t>
            </a:r>
            <a:endParaRPr lang="fr-FR" sz="3200" b="1" cap="all" dirty="0">
              <a:solidFill>
                <a:srgbClr val="2F3A46"/>
              </a:solidFill>
              <a:latin typeface="Open Sans" panose="020B0606030504020204" pitchFamily="34" charset="0"/>
            </a:endParaRPr>
          </a:p>
        </p:txBody>
      </p:sp>
      <p:sp>
        <p:nvSpPr>
          <p:cNvPr id="19" name="ZoneTexte 18">
            <a:extLst>
              <a:ext uri="{FF2B5EF4-FFF2-40B4-BE49-F238E27FC236}">
                <a16:creationId xmlns:a16="http://schemas.microsoft.com/office/drawing/2014/main" id="{B20E04C6-AF48-44A7-99F3-12E3AF2AEC9D}"/>
              </a:ext>
            </a:extLst>
          </p:cNvPr>
          <p:cNvSpPr txBox="1"/>
          <p:nvPr/>
        </p:nvSpPr>
        <p:spPr>
          <a:xfrm>
            <a:off x="889399" y="1724728"/>
            <a:ext cx="6383437" cy="1138773"/>
          </a:xfrm>
          <a:prstGeom prst="rect">
            <a:avLst/>
          </a:prstGeom>
          <a:noFill/>
        </p:spPr>
        <p:txBody>
          <a:bodyPr wrap="square" rtlCol="0">
            <a:spAutoFit/>
          </a:bodyPr>
          <a:lstStyle/>
          <a:p>
            <a:r>
              <a:rPr lang="en-US" sz="2400" b="1" dirty="0">
                <a:solidFill>
                  <a:srgbClr val="FFC000"/>
                </a:solidFill>
              </a:rPr>
              <a:t>Goal</a:t>
            </a:r>
          </a:p>
          <a:p>
            <a:pPr marL="800100" lvl="1" indent="-342900">
              <a:buClr>
                <a:schemeClr val="accent4"/>
              </a:buClr>
              <a:buFont typeface="Wingdings" panose="05000000000000000000" pitchFamily="2" charset="2"/>
              <a:buChar char="§"/>
            </a:pPr>
            <a:r>
              <a:rPr lang="en-US" sz="2200" b="1" dirty="0"/>
              <a:t>Evaluate the accuracy of predictions</a:t>
            </a:r>
          </a:p>
          <a:p>
            <a:pPr marL="800100" lvl="1" indent="-342900">
              <a:buClr>
                <a:schemeClr val="accent4"/>
              </a:buClr>
              <a:buFont typeface="Wingdings" panose="05000000000000000000" pitchFamily="2" charset="2"/>
              <a:buChar char="§"/>
            </a:pPr>
            <a:r>
              <a:rPr lang="en-US" sz="2200" b="1" dirty="0"/>
              <a:t>Time execution for each prediction</a:t>
            </a:r>
          </a:p>
        </p:txBody>
      </p:sp>
      <p:grpSp>
        <p:nvGrpSpPr>
          <p:cNvPr id="22" name="Groupe 21">
            <a:extLst>
              <a:ext uri="{FF2B5EF4-FFF2-40B4-BE49-F238E27FC236}">
                <a16:creationId xmlns:a16="http://schemas.microsoft.com/office/drawing/2014/main" id="{9FD3A345-D3F1-4B4D-9282-1819136B7970}"/>
              </a:ext>
            </a:extLst>
          </p:cNvPr>
          <p:cNvGrpSpPr/>
          <p:nvPr/>
        </p:nvGrpSpPr>
        <p:grpSpPr>
          <a:xfrm>
            <a:off x="6812450" y="1525389"/>
            <a:ext cx="4864556" cy="1928506"/>
            <a:chOff x="4191558" y="2674858"/>
            <a:chExt cx="3924361" cy="1928506"/>
          </a:xfrm>
        </p:grpSpPr>
        <p:grpSp>
          <p:nvGrpSpPr>
            <p:cNvPr id="18" name="Groupe 17">
              <a:extLst>
                <a:ext uri="{FF2B5EF4-FFF2-40B4-BE49-F238E27FC236}">
                  <a16:creationId xmlns:a16="http://schemas.microsoft.com/office/drawing/2014/main" id="{6C6DC980-D1AD-4E89-B0B6-C3634409D971}"/>
                </a:ext>
              </a:extLst>
            </p:cNvPr>
            <p:cNvGrpSpPr/>
            <p:nvPr/>
          </p:nvGrpSpPr>
          <p:grpSpPr>
            <a:xfrm>
              <a:off x="4412176" y="2674858"/>
              <a:ext cx="3703743" cy="1714060"/>
              <a:chOff x="4967760" y="1419240"/>
              <a:chExt cx="3703743" cy="1714060"/>
            </a:xfrm>
          </p:grpSpPr>
          <p:grpSp>
            <p:nvGrpSpPr>
              <p:cNvPr id="8" name="Groupe 7">
                <a:extLst>
                  <a:ext uri="{FF2B5EF4-FFF2-40B4-BE49-F238E27FC236}">
                    <a16:creationId xmlns:a16="http://schemas.microsoft.com/office/drawing/2014/main" id="{750A17C0-96F5-4104-BB44-B83D73293697}"/>
                  </a:ext>
                </a:extLst>
              </p:cNvPr>
              <p:cNvGrpSpPr/>
              <p:nvPr/>
            </p:nvGrpSpPr>
            <p:grpSpPr>
              <a:xfrm>
                <a:off x="4967760" y="1419240"/>
                <a:ext cx="1245424" cy="1570239"/>
                <a:chOff x="1782205" y="1419240"/>
                <a:chExt cx="1245424" cy="1570239"/>
              </a:xfrm>
            </p:grpSpPr>
            <p:pic>
              <p:nvPicPr>
                <p:cNvPr id="10" name="Image 119">
                  <a:extLst>
                    <a:ext uri="{FF2B5EF4-FFF2-40B4-BE49-F238E27FC236}">
                      <a16:creationId xmlns:a16="http://schemas.microsoft.com/office/drawing/2014/main" id="{3C146A18-BFD5-4454-A888-FE35AFA6D5AC}"/>
                    </a:ext>
                  </a:extLst>
                </p:cNvPr>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78615" y="1574087"/>
                  <a:ext cx="384615" cy="453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e 1">
                  <a:extLst>
                    <a:ext uri="{FF2B5EF4-FFF2-40B4-BE49-F238E27FC236}">
                      <a16:creationId xmlns:a16="http://schemas.microsoft.com/office/drawing/2014/main" id="{8461097D-B9F4-4B92-908D-D196B5BC8B0A}"/>
                    </a:ext>
                  </a:extLst>
                </p:cNvPr>
                <p:cNvGrpSpPr/>
                <p:nvPr/>
              </p:nvGrpSpPr>
              <p:grpSpPr>
                <a:xfrm>
                  <a:off x="1782205" y="1419240"/>
                  <a:ext cx="1245424" cy="1570239"/>
                  <a:chOff x="1782205" y="1419240"/>
                  <a:chExt cx="1245424" cy="1570239"/>
                </a:xfrm>
              </p:grpSpPr>
              <p:pic>
                <p:nvPicPr>
                  <p:cNvPr id="3" name="Image 119">
                    <a:extLst>
                      <a:ext uri="{FF2B5EF4-FFF2-40B4-BE49-F238E27FC236}">
                        <a16:creationId xmlns:a16="http://schemas.microsoft.com/office/drawing/2014/main" id="{E4CAD769-F2A5-4510-A5FE-E75A36DD77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2205" y="2164466"/>
                    <a:ext cx="732013" cy="82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hylactère : pensées 3">
                    <a:extLst>
                      <a:ext uri="{FF2B5EF4-FFF2-40B4-BE49-F238E27FC236}">
                        <a16:creationId xmlns:a16="http://schemas.microsoft.com/office/drawing/2014/main" id="{80329696-1605-45B5-9B61-FCA82235803B}"/>
                      </a:ext>
                    </a:extLst>
                  </p:cNvPr>
                  <p:cNvSpPr/>
                  <p:nvPr/>
                </p:nvSpPr>
                <p:spPr>
                  <a:xfrm>
                    <a:off x="2514218" y="1419240"/>
                    <a:ext cx="513411" cy="825014"/>
                  </a:xfrm>
                  <a:prstGeom prst="cloudCallout">
                    <a:avLst>
                      <a:gd name="adj1" fmla="val -51771"/>
                      <a:gd name="adj2" fmla="val 73370"/>
                    </a:avLst>
                  </a:prstGeom>
                  <a:no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pSp>
            <p:nvGrpSpPr>
              <p:cNvPr id="12" name="Groupe 11">
                <a:extLst>
                  <a:ext uri="{FF2B5EF4-FFF2-40B4-BE49-F238E27FC236}">
                    <a16:creationId xmlns:a16="http://schemas.microsoft.com/office/drawing/2014/main" id="{181B7E5B-C349-4E24-A432-2C17A1EC92AC}"/>
                  </a:ext>
                </a:extLst>
              </p:cNvPr>
              <p:cNvGrpSpPr/>
              <p:nvPr/>
            </p:nvGrpSpPr>
            <p:grpSpPr>
              <a:xfrm>
                <a:off x="7405672" y="1419240"/>
                <a:ext cx="1265831" cy="1570239"/>
                <a:chOff x="7525177" y="1419240"/>
                <a:chExt cx="1265831" cy="1570239"/>
              </a:xfrm>
            </p:grpSpPr>
            <p:pic>
              <p:nvPicPr>
                <p:cNvPr id="9" name="Image 119">
                  <a:extLst>
                    <a:ext uri="{FF2B5EF4-FFF2-40B4-BE49-F238E27FC236}">
                      <a16:creationId xmlns:a16="http://schemas.microsoft.com/office/drawing/2014/main" id="{D2BED25B-BD70-45FC-AC3D-77FE5A134E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2512" y="1604779"/>
                  <a:ext cx="402765" cy="453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e 6">
                  <a:extLst>
                    <a:ext uri="{FF2B5EF4-FFF2-40B4-BE49-F238E27FC236}">
                      <a16:creationId xmlns:a16="http://schemas.microsoft.com/office/drawing/2014/main" id="{673E6754-F1E3-41B9-B240-77FC4B4699CA}"/>
                    </a:ext>
                  </a:extLst>
                </p:cNvPr>
                <p:cNvGrpSpPr/>
                <p:nvPr/>
              </p:nvGrpSpPr>
              <p:grpSpPr>
                <a:xfrm>
                  <a:off x="7525177" y="1419240"/>
                  <a:ext cx="1265831" cy="1570239"/>
                  <a:chOff x="7525177" y="1419240"/>
                  <a:chExt cx="1265831" cy="1570239"/>
                </a:xfrm>
              </p:grpSpPr>
              <p:pic>
                <p:nvPicPr>
                  <p:cNvPr id="5" name="Image 119">
                    <a:extLst>
                      <a:ext uri="{FF2B5EF4-FFF2-40B4-BE49-F238E27FC236}">
                        <a16:creationId xmlns:a16="http://schemas.microsoft.com/office/drawing/2014/main" id="{04FCE152-B934-4723-9663-82BEE9BB1299}"/>
                      </a:ext>
                    </a:extLst>
                  </p:cNvPr>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25177" y="2164466"/>
                    <a:ext cx="732013" cy="82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hylactère : pensées 5">
                    <a:extLst>
                      <a:ext uri="{FF2B5EF4-FFF2-40B4-BE49-F238E27FC236}">
                        <a16:creationId xmlns:a16="http://schemas.microsoft.com/office/drawing/2014/main" id="{8696171D-E00D-4A35-A838-0B35402B2768}"/>
                      </a:ext>
                    </a:extLst>
                  </p:cNvPr>
                  <p:cNvSpPr/>
                  <p:nvPr/>
                </p:nvSpPr>
                <p:spPr>
                  <a:xfrm>
                    <a:off x="8257190" y="1419240"/>
                    <a:ext cx="533818" cy="825014"/>
                  </a:xfrm>
                  <a:prstGeom prst="cloudCallout">
                    <a:avLst>
                      <a:gd name="adj1" fmla="val -51771"/>
                      <a:gd name="adj2" fmla="val 73370"/>
                    </a:avLst>
                  </a:prstGeom>
                  <a:no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sp>
            <p:nvSpPr>
              <p:cNvPr id="14" name="Shape 166">
                <a:extLst>
                  <a:ext uri="{FF2B5EF4-FFF2-40B4-BE49-F238E27FC236}">
                    <a16:creationId xmlns:a16="http://schemas.microsoft.com/office/drawing/2014/main" id="{A32207DA-3FAB-442A-A5B3-99725592C22F}"/>
                  </a:ext>
                </a:extLst>
              </p:cNvPr>
              <p:cNvSpPr/>
              <p:nvPr/>
            </p:nvSpPr>
            <p:spPr>
              <a:xfrm>
                <a:off x="6331277" y="2896393"/>
                <a:ext cx="613920" cy="236907"/>
              </a:xfrm>
              <a:prstGeom prst="rect">
                <a:avLst/>
              </a:prstGeom>
              <a:solidFill>
                <a:schemeClr val="accent4">
                  <a:lumMod val="75000"/>
                </a:schemeClr>
              </a:solidFill>
              <a:ln w="19050" cap="flat" cmpd="sng">
                <a:no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700" b="1" i="0" u="none" strike="noStrike" kern="0" cap="none" spc="0" normalizeH="0" baseline="0" noProof="0" dirty="0">
                    <a:ln>
                      <a:noFill/>
                    </a:ln>
                    <a:solidFill>
                      <a:srgbClr val="FFFFFF"/>
                    </a:solidFill>
                    <a:effectLst/>
                    <a:uLnTx/>
                    <a:uFillTx/>
                    <a:ea typeface="Calibri"/>
                    <a:cs typeface="Calibri"/>
                    <a:sym typeface="Calibri"/>
                  </a:rPr>
                  <a:t>Utt1</a:t>
                </a:r>
                <a:endParaRPr kumimoji="0" sz="1700" b="1" i="0" u="none" strike="noStrike" kern="0" cap="none" spc="0" normalizeH="0" baseline="-25000" noProof="0" dirty="0">
                  <a:ln>
                    <a:noFill/>
                  </a:ln>
                  <a:solidFill>
                    <a:srgbClr val="FFFFFF"/>
                  </a:solidFill>
                  <a:effectLst/>
                  <a:uLnTx/>
                  <a:uFillTx/>
                  <a:ea typeface="Calibri"/>
                  <a:cs typeface="Calibri"/>
                  <a:sym typeface="Calibri"/>
                </a:endParaRPr>
              </a:p>
            </p:txBody>
          </p:sp>
          <p:sp>
            <p:nvSpPr>
              <p:cNvPr id="15" name="Freeform 295">
                <a:extLst>
                  <a:ext uri="{FF2B5EF4-FFF2-40B4-BE49-F238E27FC236}">
                    <a16:creationId xmlns:a16="http://schemas.microsoft.com/office/drawing/2014/main" id="{06E395A2-7BA7-4D0F-8615-A61ECE19641C}"/>
                  </a:ext>
                </a:extLst>
              </p:cNvPr>
              <p:cNvSpPr>
                <a:spLocks/>
              </p:cNvSpPr>
              <p:nvPr/>
            </p:nvSpPr>
            <p:spPr bwMode="auto">
              <a:xfrm rot="20349791" flipH="1">
                <a:off x="5958659" y="2520065"/>
                <a:ext cx="1207739" cy="487177"/>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chemeClr val="accent4">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6" name="Freeform 295">
                <a:extLst>
                  <a:ext uri="{FF2B5EF4-FFF2-40B4-BE49-F238E27FC236}">
                    <a16:creationId xmlns:a16="http://schemas.microsoft.com/office/drawing/2014/main" id="{569743D0-7357-4F98-A56F-92737C14C4F2}"/>
                  </a:ext>
                </a:extLst>
              </p:cNvPr>
              <p:cNvSpPr>
                <a:spLocks/>
              </p:cNvSpPr>
              <p:nvPr/>
            </p:nvSpPr>
            <p:spPr bwMode="auto">
              <a:xfrm rot="19815642" flipV="1">
                <a:off x="6164141" y="2205087"/>
                <a:ext cx="1027334" cy="566919"/>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chemeClr val="tx2">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7" name="Shape 166">
                <a:extLst>
                  <a:ext uri="{FF2B5EF4-FFF2-40B4-BE49-F238E27FC236}">
                    <a16:creationId xmlns:a16="http://schemas.microsoft.com/office/drawing/2014/main" id="{25C4DAA4-C68C-4C7C-8069-E990601A1D36}"/>
                  </a:ext>
                </a:extLst>
              </p:cNvPr>
              <p:cNvSpPr/>
              <p:nvPr/>
            </p:nvSpPr>
            <p:spPr>
              <a:xfrm>
                <a:off x="6331277" y="2050825"/>
                <a:ext cx="613920" cy="266688"/>
              </a:xfrm>
              <a:prstGeom prst="rect">
                <a:avLst/>
              </a:prstGeom>
              <a:solidFill>
                <a:schemeClr val="tx2">
                  <a:lumMod val="75000"/>
                </a:schemeClr>
              </a:solidFill>
              <a:ln w="19050" cap="flat" cmpd="sng">
                <a:noFill/>
                <a:prstDash val="solid"/>
                <a:miter lim="8000"/>
                <a:headEnd type="none" w="med" len="med"/>
                <a:tailEnd type="none" w="med" len="med"/>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700" b="1" i="0" u="none" strike="noStrike" kern="0" cap="none" spc="0" normalizeH="0" baseline="0" noProof="0" dirty="0">
                    <a:ln>
                      <a:noFill/>
                    </a:ln>
                    <a:solidFill>
                      <a:srgbClr val="FFFFFF"/>
                    </a:solidFill>
                    <a:effectLst/>
                    <a:uLnTx/>
                    <a:uFillTx/>
                    <a:ea typeface="Calibri"/>
                    <a:cs typeface="Calibri"/>
                    <a:sym typeface="Calibri"/>
                  </a:rPr>
                  <a:t>Utt2</a:t>
                </a:r>
                <a:endParaRPr kumimoji="0" sz="1700" b="1" i="0" u="none" strike="noStrike" kern="0" cap="none" spc="0" normalizeH="0" baseline="-25000" noProof="0" dirty="0">
                  <a:ln>
                    <a:noFill/>
                  </a:ln>
                  <a:solidFill>
                    <a:srgbClr val="FFFFFF"/>
                  </a:solidFill>
                  <a:effectLst/>
                  <a:uLnTx/>
                  <a:uFillTx/>
                  <a:ea typeface="Calibri"/>
                  <a:cs typeface="Calibri"/>
                  <a:sym typeface="Calibri"/>
                </a:endParaRPr>
              </a:p>
            </p:txBody>
          </p:sp>
        </p:grpSp>
        <p:sp>
          <p:nvSpPr>
            <p:cNvPr id="20" name="Rectangle 19">
              <a:extLst>
                <a:ext uri="{FF2B5EF4-FFF2-40B4-BE49-F238E27FC236}">
                  <a16:creationId xmlns:a16="http://schemas.microsoft.com/office/drawing/2014/main" id="{EDD13842-787B-4491-992A-FCDF081DF542}"/>
                </a:ext>
              </a:extLst>
            </p:cNvPr>
            <p:cNvSpPr/>
            <p:nvPr/>
          </p:nvSpPr>
          <p:spPr>
            <a:xfrm>
              <a:off x="4191558" y="4320095"/>
              <a:ext cx="1173247" cy="28326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Dominant</a:t>
              </a:r>
            </a:p>
          </p:txBody>
        </p:sp>
        <p:sp>
          <p:nvSpPr>
            <p:cNvPr id="21" name="Rectangle 20">
              <a:extLst>
                <a:ext uri="{FF2B5EF4-FFF2-40B4-BE49-F238E27FC236}">
                  <a16:creationId xmlns:a16="http://schemas.microsoft.com/office/drawing/2014/main" id="{922A4F4D-D0C4-4588-AB1A-256AD62E7DC8}"/>
                </a:ext>
              </a:extLst>
            </p:cNvPr>
            <p:cNvSpPr/>
            <p:nvPr/>
          </p:nvSpPr>
          <p:spPr>
            <a:xfrm>
              <a:off x="6630596" y="4282231"/>
              <a:ext cx="1173247" cy="25129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Submissive</a:t>
              </a:r>
              <a:endParaRPr lang="fr-FR" dirty="0"/>
            </a:p>
          </p:txBody>
        </p:sp>
      </p:grpSp>
      <p:sp>
        <p:nvSpPr>
          <p:cNvPr id="23" name="ZoneTexte 22">
            <a:extLst>
              <a:ext uri="{FF2B5EF4-FFF2-40B4-BE49-F238E27FC236}">
                <a16:creationId xmlns:a16="http://schemas.microsoft.com/office/drawing/2014/main" id="{57EA8BCA-E4B6-4DE6-8100-ACC9CF2E6B64}"/>
              </a:ext>
            </a:extLst>
          </p:cNvPr>
          <p:cNvSpPr txBox="1"/>
          <p:nvPr/>
        </p:nvSpPr>
        <p:spPr>
          <a:xfrm>
            <a:off x="969522" y="3223559"/>
            <a:ext cx="6383437" cy="461665"/>
          </a:xfrm>
          <a:prstGeom prst="rect">
            <a:avLst/>
          </a:prstGeom>
          <a:noFill/>
        </p:spPr>
        <p:txBody>
          <a:bodyPr wrap="square" rtlCol="0">
            <a:spAutoFit/>
          </a:bodyPr>
          <a:lstStyle/>
          <a:p>
            <a:r>
              <a:rPr lang="en-US" sz="2400" b="1" dirty="0">
                <a:solidFill>
                  <a:srgbClr val="FFC000"/>
                </a:solidFill>
              </a:rPr>
              <a:t>Conditions:</a:t>
            </a:r>
            <a:endParaRPr lang="en-US" sz="2000" b="1" dirty="0">
              <a:solidFill>
                <a:srgbClr val="FFC000"/>
              </a:solidFill>
            </a:endParaRPr>
          </a:p>
        </p:txBody>
      </p:sp>
      <p:sp>
        <p:nvSpPr>
          <p:cNvPr id="24" name="Rectangle 23">
            <a:extLst>
              <a:ext uri="{FF2B5EF4-FFF2-40B4-BE49-F238E27FC236}">
                <a16:creationId xmlns:a16="http://schemas.microsoft.com/office/drawing/2014/main" id="{DE977ACC-2D5B-4F9E-B71F-B086E1080F37}"/>
              </a:ext>
            </a:extLst>
          </p:cNvPr>
          <p:cNvSpPr/>
          <p:nvPr/>
        </p:nvSpPr>
        <p:spPr>
          <a:xfrm>
            <a:off x="453950" y="1768359"/>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100" b="1" dirty="0"/>
              <a:t>1</a:t>
            </a:r>
          </a:p>
        </p:txBody>
      </p:sp>
      <p:sp>
        <p:nvSpPr>
          <p:cNvPr id="25" name="Rectangle 24">
            <a:extLst>
              <a:ext uri="{FF2B5EF4-FFF2-40B4-BE49-F238E27FC236}">
                <a16:creationId xmlns:a16="http://schemas.microsoft.com/office/drawing/2014/main" id="{C74122DF-B7DF-4A49-B453-92E5D3182777}"/>
              </a:ext>
            </a:extLst>
          </p:cNvPr>
          <p:cNvSpPr/>
          <p:nvPr/>
        </p:nvSpPr>
        <p:spPr>
          <a:xfrm>
            <a:off x="514995" y="3266693"/>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100" b="1" dirty="0"/>
              <a:t>2</a:t>
            </a:r>
          </a:p>
        </p:txBody>
      </p:sp>
      <p:sp>
        <p:nvSpPr>
          <p:cNvPr id="29" name="Oval 14">
            <a:extLst>
              <a:ext uri="{FF2B5EF4-FFF2-40B4-BE49-F238E27FC236}">
                <a16:creationId xmlns:a16="http://schemas.microsoft.com/office/drawing/2014/main" id="{65DA8092-C7F6-4643-A2DA-104BAD3E5BF0}"/>
              </a:ext>
            </a:extLst>
          </p:cNvPr>
          <p:cNvSpPr/>
          <p:nvPr/>
        </p:nvSpPr>
        <p:spPr>
          <a:xfrm>
            <a:off x="836080" y="4012454"/>
            <a:ext cx="269659" cy="269659"/>
          </a:xfrm>
          <a:prstGeom prst="ellipse">
            <a:avLst/>
          </a:prstGeom>
          <a:gradFill rotWithShape="1">
            <a:gsLst>
              <a:gs pos="0">
                <a:schemeClr val="accent4">
                  <a:lumMod val="60000"/>
                  <a:lumOff val="40000"/>
                </a:schemeClr>
              </a:gs>
              <a:gs pos="80000">
                <a:schemeClr val="accent4">
                  <a:lumMod val="60000"/>
                  <a:lumOff val="40000"/>
                </a:schemeClr>
              </a:gs>
              <a:gs pos="100000">
                <a:schemeClr val="accent4">
                  <a:lumMod val="40000"/>
                  <a:lumOff val="60000"/>
                </a:schemeClr>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0" name="TextBox 15">
            <a:extLst>
              <a:ext uri="{FF2B5EF4-FFF2-40B4-BE49-F238E27FC236}">
                <a16:creationId xmlns:a16="http://schemas.microsoft.com/office/drawing/2014/main" id="{D7FC69E5-EB17-4C06-A4B9-D12300FCF724}"/>
              </a:ext>
            </a:extLst>
          </p:cNvPr>
          <p:cNvSpPr txBox="1"/>
          <p:nvPr/>
        </p:nvSpPr>
        <p:spPr>
          <a:xfrm>
            <a:off x="1207763" y="3859107"/>
            <a:ext cx="2966389" cy="461665"/>
          </a:xfrm>
          <a:prstGeom prst="rect">
            <a:avLst/>
          </a:prstGeom>
          <a:noFill/>
        </p:spPr>
        <p:txBody>
          <a:bodyPr wrap="none" rtlCol="0" anchor="ct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2400" b="1" dirty="0">
                <a:solidFill>
                  <a:prstClr val="black"/>
                </a:solidFill>
              </a:rPr>
              <a:t>Initial value of power </a:t>
            </a:r>
            <a:endParaRPr lang="fr-FR" sz="2000" dirty="0">
              <a:solidFill>
                <a:prstClr val="black"/>
              </a:solidFill>
            </a:endParaRPr>
          </a:p>
        </p:txBody>
      </p:sp>
      <p:graphicFrame>
        <p:nvGraphicFramePr>
          <p:cNvPr id="31" name="Tableau 30">
            <a:extLst>
              <a:ext uri="{FF2B5EF4-FFF2-40B4-BE49-F238E27FC236}">
                <a16:creationId xmlns:a16="http://schemas.microsoft.com/office/drawing/2014/main" id="{18AD3B63-1515-4785-9518-656FE3E41A86}"/>
              </a:ext>
            </a:extLst>
          </p:cNvPr>
          <p:cNvGraphicFramePr>
            <a:graphicFrameLocks noGrp="1"/>
          </p:cNvGraphicFramePr>
          <p:nvPr>
            <p:extLst/>
          </p:nvPr>
        </p:nvGraphicFramePr>
        <p:xfrm>
          <a:off x="1054962" y="4449324"/>
          <a:ext cx="4835298" cy="792480"/>
        </p:xfrm>
        <a:graphic>
          <a:graphicData uri="http://schemas.openxmlformats.org/drawingml/2006/table">
            <a:tbl>
              <a:tblPr firstRow="1" bandRow="1">
                <a:tableStyleId>{5940675A-B579-460E-94D1-54222C63F5DA}</a:tableStyleId>
              </a:tblPr>
              <a:tblGrid>
                <a:gridCol w="1588617">
                  <a:extLst>
                    <a:ext uri="{9D8B030D-6E8A-4147-A177-3AD203B41FA5}">
                      <a16:colId xmlns:a16="http://schemas.microsoft.com/office/drawing/2014/main" val="842695176"/>
                    </a:ext>
                  </a:extLst>
                </a:gridCol>
                <a:gridCol w="3246681">
                  <a:extLst>
                    <a:ext uri="{9D8B030D-6E8A-4147-A177-3AD203B41FA5}">
                      <a16:colId xmlns:a16="http://schemas.microsoft.com/office/drawing/2014/main" val="1883303554"/>
                    </a:ext>
                  </a:extLst>
                </a:gridCol>
              </a:tblGrid>
              <a:tr h="370840">
                <a:tc>
                  <a:txBody>
                    <a:bodyPr/>
                    <a:lstStyle/>
                    <a:p>
                      <a:r>
                        <a:rPr lang="en-US" sz="2000" b="1" noProof="0" dirty="0"/>
                        <a:t>Dominant</a:t>
                      </a:r>
                    </a:p>
                  </a:txBody>
                  <a:tcPr/>
                </a:tc>
                <a:tc>
                  <a:txBody>
                    <a:bodyPr/>
                    <a:lstStyle/>
                    <a:p>
                      <a:r>
                        <a:rPr lang="fr-FR" sz="2000" dirty="0"/>
                        <a:t> 0.3         0.4        0.5</a:t>
                      </a:r>
                    </a:p>
                  </a:txBody>
                  <a:tcPr/>
                </a:tc>
                <a:extLst>
                  <a:ext uri="{0D108BD9-81ED-4DB2-BD59-A6C34878D82A}">
                    <a16:rowId xmlns:a16="http://schemas.microsoft.com/office/drawing/2014/main" val="3482328446"/>
                  </a:ext>
                </a:extLst>
              </a:tr>
              <a:tr h="370840">
                <a:tc>
                  <a:txBody>
                    <a:bodyPr/>
                    <a:lstStyle/>
                    <a:p>
                      <a:r>
                        <a:rPr lang="en-US" sz="2000" b="1" noProof="0" dirty="0"/>
                        <a:t>Submissive</a:t>
                      </a:r>
                    </a:p>
                  </a:txBody>
                  <a:tcPr/>
                </a:tc>
                <a:tc>
                  <a:txBody>
                    <a:bodyPr/>
                    <a:lstStyle/>
                    <a:p>
                      <a:r>
                        <a:rPr lang="fr-FR" sz="2000" dirty="0"/>
                        <a:t>0.6         0.7       0.8       0.9</a:t>
                      </a:r>
                    </a:p>
                  </a:txBody>
                  <a:tcPr/>
                </a:tc>
                <a:extLst>
                  <a:ext uri="{0D108BD9-81ED-4DB2-BD59-A6C34878D82A}">
                    <a16:rowId xmlns:a16="http://schemas.microsoft.com/office/drawing/2014/main" val="1009517541"/>
                  </a:ext>
                </a:extLst>
              </a:tr>
            </a:tbl>
          </a:graphicData>
        </a:graphic>
      </p:graphicFrame>
      <p:grpSp>
        <p:nvGrpSpPr>
          <p:cNvPr id="34" name="Groupe 33">
            <a:extLst>
              <a:ext uri="{FF2B5EF4-FFF2-40B4-BE49-F238E27FC236}">
                <a16:creationId xmlns:a16="http://schemas.microsoft.com/office/drawing/2014/main" id="{4C5C3F98-86F1-497A-9696-3BD81247A465}"/>
              </a:ext>
            </a:extLst>
          </p:cNvPr>
          <p:cNvGrpSpPr/>
          <p:nvPr/>
        </p:nvGrpSpPr>
        <p:grpSpPr>
          <a:xfrm>
            <a:off x="6404645" y="3891587"/>
            <a:ext cx="2899063" cy="461665"/>
            <a:chOff x="1051400" y="4833681"/>
            <a:chExt cx="2899063" cy="461665"/>
          </a:xfrm>
        </p:grpSpPr>
        <p:sp>
          <p:nvSpPr>
            <p:cNvPr id="32" name="Oval 14">
              <a:extLst>
                <a:ext uri="{FF2B5EF4-FFF2-40B4-BE49-F238E27FC236}">
                  <a16:creationId xmlns:a16="http://schemas.microsoft.com/office/drawing/2014/main" id="{61E3F2E5-2658-4FDC-89F8-44A7247021FE}"/>
                </a:ext>
              </a:extLst>
            </p:cNvPr>
            <p:cNvSpPr/>
            <p:nvPr/>
          </p:nvSpPr>
          <p:spPr>
            <a:xfrm>
              <a:off x="1051400" y="4936663"/>
              <a:ext cx="269659" cy="269659"/>
            </a:xfrm>
            <a:prstGeom prst="ellipse">
              <a:avLst/>
            </a:prstGeom>
            <a:gradFill rotWithShape="1">
              <a:gsLst>
                <a:gs pos="0">
                  <a:schemeClr val="accent4">
                    <a:lumMod val="60000"/>
                    <a:lumOff val="40000"/>
                  </a:schemeClr>
                </a:gs>
                <a:gs pos="80000">
                  <a:schemeClr val="accent4">
                    <a:lumMod val="60000"/>
                    <a:lumOff val="40000"/>
                  </a:schemeClr>
                </a:gs>
                <a:gs pos="100000">
                  <a:schemeClr val="accent4">
                    <a:lumMod val="40000"/>
                    <a:lumOff val="60000"/>
                  </a:schemeClr>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3" name="TextBox 15">
              <a:extLst>
                <a:ext uri="{FF2B5EF4-FFF2-40B4-BE49-F238E27FC236}">
                  <a16:creationId xmlns:a16="http://schemas.microsoft.com/office/drawing/2014/main" id="{DDC84DF0-5ECB-4573-A45A-FFE897D92159}"/>
                </a:ext>
              </a:extLst>
            </p:cNvPr>
            <p:cNvSpPr txBox="1"/>
            <p:nvPr/>
          </p:nvSpPr>
          <p:spPr>
            <a:xfrm>
              <a:off x="1459204" y="4833681"/>
              <a:ext cx="2491259" cy="461665"/>
            </a:xfrm>
            <a:prstGeom prst="rect">
              <a:avLst/>
            </a:prstGeom>
            <a:noFill/>
          </p:spPr>
          <p:txBody>
            <a:bodyPr wrap="none" rtlCol="0" anchor="ct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2400" b="1" dirty="0">
                  <a:solidFill>
                    <a:prstClr val="black"/>
                  </a:solidFill>
                </a:rPr>
                <a:t>Initial preferences</a:t>
              </a:r>
              <a:endParaRPr lang="fr-FR" sz="2000" dirty="0">
                <a:solidFill>
                  <a:prstClr val="black"/>
                </a:solidFill>
              </a:endParaRPr>
            </a:p>
          </p:txBody>
        </p:sp>
      </p:grpSp>
      <p:graphicFrame>
        <p:nvGraphicFramePr>
          <p:cNvPr id="36" name="Tableau 35">
            <a:extLst>
              <a:ext uri="{FF2B5EF4-FFF2-40B4-BE49-F238E27FC236}">
                <a16:creationId xmlns:a16="http://schemas.microsoft.com/office/drawing/2014/main" id="{FE8AEA01-5CF5-46AC-B9B9-B1C9769842A5}"/>
              </a:ext>
            </a:extLst>
          </p:cNvPr>
          <p:cNvGraphicFramePr>
            <a:graphicFrameLocks noGrp="1"/>
          </p:cNvGraphicFramePr>
          <p:nvPr>
            <p:extLst/>
          </p:nvPr>
        </p:nvGraphicFramePr>
        <p:xfrm>
          <a:off x="6613947" y="4491608"/>
          <a:ext cx="4767868" cy="1584960"/>
        </p:xfrm>
        <a:graphic>
          <a:graphicData uri="http://schemas.openxmlformats.org/drawingml/2006/table">
            <a:tbl>
              <a:tblPr firstRow="1" bandRow="1">
                <a:tableStyleId>{5940675A-B579-460E-94D1-54222C63F5DA}</a:tableStyleId>
              </a:tblPr>
              <a:tblGrid>
                <a:gridCol w="1674147">
                  <a:extLst>
                    <a:ext uri="{9D8B030D-6E8A-4147-A177-3AD203B41FA5}">
                      <a16:colId xmlns:a16="http://schemas.microsoft.com/office/drawing/2014/main" val="3707696596"/>
                    </a:ext>
                  </a:extLst>
                </a:gridCol>
                <a:gridCol w="3093721">
                  <a:extLst>
                    <a:ext uri="{9D8B030D-6E8A-4147-A177-3AD203B41FA5}">
                      <a16:colId xmlns:a16="http://schemas.microsoft.com/office/drawing/2014/main" val="1551804459"/>
                    </a:ext>
                  </a:extLst>
                </a:gridCol>
              </a:tblGrid>
              <a:tr h="370840">
                <a:tc>
                  <a:txBody>
                    <a:bodyPr/>
                    <a:lstStyle/>
                    <a:p>
                      <a:r>
                        <a:rPr lang="fr-FR" sz="2000" b="1" dirty="0"/>
                        <a:t>Domain size</a:t>
                      </a:r>
                    </a:p>
                  </a:txBody>
                  <a:tcPr/>
                </a:tc>
                <a:tc>
                  <a:txBody>
                    <a:bodyPr/>
                    <a:lstStyle/>
                    <a:p>
                      <a:r>
                        <a:rPr lang="fr-FR" sz="2000" b="1" dirty="0"/>
                        <a:t>Nb possible </a:t>
                      </a:r>
                      <a:r>
                        <a:rPr lang="en-US" sz="2000" b="1" noProof="0" dirty="0"/>
                        <a:t>hypotheses</a:t>
                      </a:r>
                    </a:p>
                  </a:txBody>
                  <a:tcPr/>
                </a:tc>
                <a:extLst>
                  <a:ext uri="{0D108BD9-81ED-4DB2-BD59-A6C34878D82A}">
                    <a16:rowId xmlns:a16="http://schemas.microsoft.com/office/drawing/2014/main" val="1171725976"/>
                  </a:ext>
                </a:extLst>
              </a:tr>
              <a:tr h="370840">
                <a:tc>
                  <a:txBody>
                    <a:bodyPr/>
                    <a:lstStyle/>
                    <a:p>
                      <a:r>
                        <a:rPr lang="fr-FR" sz="2000" b="0" dirty="0"/>
                        <a:t>Small</a:t>
                      </a:r>
                    </a:p>
                  </a:txBody>
                  <a:tcPr/>
                </a:tc>
                <a:tc>
                  <a:txBody>
                    <a:bodyPr/>
                    <a:lstStyle/>
                    <a:p>
                      <a:r>
                        <a:rPr lang="fr-FR" sz="2000" b="1" dirty="0"/>
                        <a:t>1296</a:t>
                      </a:r>
                    </a:p>
                  </a:txBody>
                  <a:tcPr/>
                </a:tc>
                <a:extLst>
                  <a:ext uri="{0D108BD9-81ED-4DB2-BD59-A6C34878D82A}">
                    <a16:rowId xmlns:a16="http://schemas.microsoft.com/office/drawing/2014/main" val="622768433"/>
                  </a:ext>
                </a:extLst>
              </a:tr>
              <a:tr h="370840">
                <a:tc>
                  <a:txBody>
                    <a:bodyPr/>
                    <a:lstStyle/>
                    <a:p>
                      <a:r>
                        <a:rPr lang="fr-FR" sz="2000" b="0" dirty="0"/>
                        <a:t>Medium</a:t>
                      </a:r>
                    </a:p>
                  </a:txBody>
                  <a:tcPr/>
                </a:tc>
                <a:tc>
                  <a:txBody>
                    <a:bodyPr/>
                    <a:lstStyle/>
                    <a:p>
                      <a:r>
                        <a:rPr lang="fr-FR" sz="2000" b="1" dirty="0"/>
                        <a:t>4.14 x 10</a:t>
                      </a:r>
                      <a:r>
                        <a:rPr lang="fr-FR" sz="2200" b="1" baseline="30000" dirty="0"/>
                        <a:t>5</a:t>
                      </a:r>
                    </a:p>
                  </a:txBody>
                  <a:tcPr/>
                </a:tc>
                <a:extLst>
                  <a:ext uri="{0D108BD9-81ED-4DB2-BD59-A6C34878D82A}">
                    <a16:rowId xmlns:a16="http://schemas.microsoft.com/office/drawing/2014/main" val="1598183569"/>
                  </a:ext>
                </a:extLst>
              </a:tr>
              <a:tr h="370840">
                <a:tc>
                  <a:txBody>
                    <a:bodyPr/>
                    <a:lstStyle/>
                    <a:p>
                      <a:r>
                        <a:rPr lang="fr-FR" sz="2000" b="0" dirty="0"/>
                        <a:t>Large</a:t>
                      </a:r>
                    </a:p>
                  </a:txBody>
                  <a:tcPr/>
                </a:tc>
                <a:tc>
                  <a:txBody>
                    <a:bodyPr/>
                    <a:lstStyle/>
                    <a:p>
                      <a:r>
                        <a:rPr lang="fr-FR" sz="2000" b="1" dirty="0"/>
                        <a:t>2.6 x 10</a:t>
                      </a:r>
                      <a:r>
                        <a:rPr lang="fr-FR" sz="2200" b="1" baseline="30000" dirty="0"/>
                        <a:t>9</a:t>
                      </a:r>
                    </a:p>
                  </a:txBody>
                  <a:tcPr/>
                </a:tc>
                <a:extLst>
                  <a:ext uri="{0D108BD9-81ED-4DB2-BD59-A6C34878D82A}">
                    <a16:rowId xmlns:a16="http://schemas.microsoft.com/office/drawing/2014/main" val="452358152"/>
                  </a:ext>
                </a:extLst>
              </a:tr>
            </a:tbl>
          </a:graphicData>
        </a:graphic>
      </p:graphicFrame>
      <p:sp>
        <p:nvSpPr>
          <p:cNvPr id="37" name="Rectangle 36">
            <a:extLst>
              <a:ext uri="{FF2B5EF4-FFF2-40B4-BE49-F238E27FC236}">
                <a16:creationId xmlns:a16="http://schemas.microsoft.com/office/drawing/2014/main" id="{6B6E5DF4-D18D-406A-AA23-FE27B413E05E}"/>
              </a:ext>
            </a:extLst>
          </p:cNvPr>
          <p:cNvSpPr/>
          <p:nvPr/>
        </p:nvSpPr>
        <p:spPr>
          <a:xfrm>
            <a:off x="1694235" y="5618566"/>
            <a:ext cx="3292463" cy="916004"/>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Total dialogues : 1080</a:t>
            </a:r>
          </a:p>
        </p:txBody>
      </p:sp>
      <p:sp>
        <p:nvSpPr>
          <p:cNvPr id="38" name="Espace réservé du numéro de diapositive 3">
            <a:extLst>
              <a:ext uri="{FF2B5EF4-FFF2-40B4-BE49-F238E27FC236}">
                <a16:creationId xmlns:a16="http://schemas.microsoft.com/office/drawing/2014/main" id="{A43ED19B-08B3-483E-89FE-806F433A48F4}"/>
              </a:ext>
            </a:extLst>
          </p:cNvPr>
          <p:cNvSpPr>
            <a:spLocks noGrp="1"/>
          </p:cNvSpPr>
          <p:nvPr>
            <p:ph type="sldNum" sz="quarter" idx="12"/>
          </p:nvPr>
        </p:nvSpPr>
        <p:spPr>
          <a:xfrm>
            <a:off x="9119887" y="182562"/>
            <a:ext cx="2743200" cy="365125"/>
          </a:xfrm>
        </p:spPr>
        <p:txBody>
          <a:bodyPr/>
          <a:lstStyle/>
          <a:p>
            <a:r>
              <a:rPr lang="fr-FR" dirty="0"/>
              <a:t>11</a:t>
            </a:r>
          </a:p>
        </p:txBody>
      </p:sp>
    </p:spTree>
    <p:extLst>
      <p:ext uri="{BB962C8B-B14F-4D97-AF65-F5344CB8AC3E}">
        <p14:creationId xmlns:p14="http://schemas.microsoft.com/office/powerpoint/2010/main" val="15726193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3B79D026-250A-401C-A7E3-F9B3159764E2}"/>
              </a:ext>
            </a:extLst>
          </p:cNvPr>
          <p:cNvSpPr>
            <a:spLocks noGrp="1"/>
          </p:cNvSpPr>
          <p:nvPr>
            <p:ph type="title"/>
          </p:nvPr>
        </p:nvSpPr>
        <p:spPr>
          <a:xfrm>
            <a:off x="323126" y="210929"/>
            <a:ext cx="11511616" cy="1064475"/>
          </a:xfrm>
        </p:spPr>
        <p:txBody>
          <a:bodyPr>
            <a:normAutofit/>
          </a:bodyPr>
          <a:lstStyle/>
          <a:p>
            <a:r>
              <a:rPr lang="en-US" sz="3200" b="1" cap="all" dirty="0">
                <a:solidFill>
                  <a:srgbClr val="FFC000"/>
                </a:solidFill>
                <a:latin typeface="Open Sans" panose="020B0606030504020204" pitchFamily="34" charset="0"/>
              </a:rPr>
              <a:t>Results:</a:t>
            </a:r>
            <a:r>
              <a:rPr lang="en-US" sz="3200" b="1" cap="all" dirty="0">
                <a:solidFill>
                  <a:srgbClr val="2F3A46"/>
                </a:solidFill>
                <a:latin typeface="Open Sans" panose="020B0606030504020204" pitchFamily="34" charset="0"/>
              </a:rPr>
              <a:t> accuracy of predictions</a:t>
            </a:r>
            <a:endParaRPr lang="fr-FR" sz="3200" b="1" cap="all" dirty="0">
              <a:solidFill>
                <a:srgbClr val="2F3A46"/>
              </a:solidFill>
              <a:latin typeface="Open Sans" panose="020B0606030504020204" pitchFamily="34" charset="0"/>
            </a:endParaRPr>
          </a:p>
        </p:txBody>
      </p:sp>
      <p:grpSp>
        <p:nvGrpSpPr>
          <p:cNvPr id="33" name="Groupe 32">
            <a:extLst>
              <a:ext uri="{FF2B5EF4-FFF2-40B4-BE49-F238E27FC236}">
                <a16:creationId xmlns:a16="http://schemas.microsoft.com/office/drawing/2014/main" id="{E4DC9F3F-FCFB-43C5-A3FB-DCBB92581A0C}"/>
              </a:ext>
            </a:extLst>
          </p:cNvPr>
          <p:cNvGrpSpPr/>
          <p:nvPr/>
        </p:nvGrpSpPr>
        <p:grpSpPr>
          <a:xfrm>
            <a:off x="6671490" y="1419030"/>
            <a:ext cx="4869074" cy="2151358"/>
            <a:chOff x="7813087" y="1445602"/>
            <a:chExt cx="4086490" cy="1730995"/>
          </a:xfrm>
        </p:grpSpPr>
        <p:grpSp>
          <p:nvGrpSpPr>
            <p:cNvPr id="7" name="Groupe 6">
              <a:extLst>
                <a:ext uri="{FF2B5EF4-FFF2-40B4-BE49-F238E27FC236}">
                  <a16:creationId xmlns:a16="http://schemas.microsoft.com/office/drawing/2014/main" id="{2704CCBF-2CDE-4660-9762-C72694FECD21}"/>
                </a:ext>
              </a:extLst>
            </p:cNvPr>
            <p:cNvGrpSpPr/>
            <p:nvPr/>
          </p:nvGrpSpPr>
          <p:grpSpPr>
            <a:xfrm>
              <a:off x="7813087" y="1525389"/>
              <a:ext cx="3746145" cy="1651208"/>
              <a:chOff x="5554383" y="1419240"/>
              <a:chExt cx="3022111" cy="1651208"/>
            </a:xfrm>
          </p:grpSpPr>
          <p:grpSp>
            <p:nvGrpSpPr>
              <p:cNvPr id="21" name="Groupe 20">
                <a:extLst>
                  <a:ext uri="{FF2B5EF4-FFF2-40B4-BE49-F238E27FC236}">
                    <a16:creationId xmlns:a16="http://schemas.microsoft.com/office/drawing/2014/main" id="{FEAF7BB9-A48B-4D2F-AFE3-4FAE9E6D12D5}"/>
                  </a:ext>
                </a:extLst>
              </p:cNvPr>
              <p:cNvGrpSpPr/>
              <p:nvPr/>
            </p:nvGrpSpPr>
            <p:grpSpPr>
              <a:xfrm>
                <a:off x="5554383" y="1419240"/>
                <a:ext cx="1264285" cy="1613989"/>
                <a:chOff x="2368828" y="1419240"/>
                <a:chExt cx="1264285" cy="1613989"/>
              </a:xfrm>
            </p:grpSpPr>
            <p:pic>
              <p:nvPicPr>
                <p:cNvPr id="22" name="Image 119">
                  <a:extLst>
                    <a:ext uri="{FF2B5EF4-FFF2-40B4-BE49-F238E27FC236}">
                      <a16:creationId xmlns:a16="http://schemas.microsoft.com/office/drawing/2014/main" id="{196E79AC-B3A8-4D28-994D-E78E527333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828" y="2208216"/>
                  <a:ext cx="732013" cy="82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Phylactère : pensées 22">
                  <a:extLst>
                    <a:ext uri="{FF2B5EF4-FFF2-40B4-BE49-F238E27FC236}">
                      <a16:creationId xmlns:a16="http://schemas.microsoft.com/office/drawing/2014/main" id="{A30D289F-41B1-49A3-8F57-620E7D085DE9}"/>
                    </a:ext>
                  </a:extLst>
                </p:cNvPr>
                <p:cNvSpPr/>
                <p:nvPr/>
              </p:nvSpPr>
              <p:spPr>
                <a:xfrm>
                  <a:off x="2514217" y="1419240"/>
                  <a:ext cx="1118896" cy="670228"/>
                </a:xfrm>
                <a:prstGeom prst="cloudCallout">
                  <a:avLst>
                    <a:gd name="adj1" fmla="val 1672"/>
                    <a:gd name="adj2" fmla="val 97245"/>
                  </a:avLst>
                </a:prstGeom>
                <a:no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2">
                        <a:lumMod val="50000"/>
                      </a:schemeClr>
                    </a:solidFill>
                  </a:endParaRPr>
                </a:p>
              </p:txBody>
            </p:sp>
          </p:grpSp>
          <p:pic>
            <p:nvPicPr>
              <p:cNvPr id="18" name="Image 119">
                <a:extLst>
                  <a:ext uri="{FF2B5EF4-FFF2-40B4-BE49-F238E27FC236}">
                    <a16:creationId xmlns:a16="http://schemas.microsoft.com/office/drawing/2014/main" id="{76896D39-8C45-495D-916C-C3406D2A376C}"/>
                  </a:ext>
                </a:extLst>
              </p:cNvPr>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44481" y="2245435"/>
                <a:ext cx="732013" cy="82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Freeform 295">
                <a:extLst>
                  <a:ext uri="{FF2B5EF4-FFF2-40B4-BE49-F238E27FC236}">
                    <a16:creationId xmlns:a16="http://schemas.microsoft.com/office/drawing/2014/main" id="{BCB7D9C2-318B-42E5-89C6-AE1577038472}"/>
                  </a:ext>
                </a:extLst>
              </p:cNvPr>
              <p:cNvSpPr>
                <a:spLocks/>
              </p:cNvSpPr>
              <p:nvPr/>
            </p:nvSpPr>
            <p:spPr bwMode="auto">
              <a:xfrm rot="20349791" flipH="1">
                <a:off x="6706696" y="2295721"/>
                <a:ext cx="1207739" cy="487177"/>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chemeClr val="accent4">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4" name="Freeform 295">
                <a:extLst>
                  <a:ext uri="{FF2B5EF4-FFF2-40B4-BE49-F238E27FC236}">
                    <a16:creationId xmlns:a16="http://schemas.microsoft.com/office/drawing/2014/main" id="{B5762045-1882-4DAE-88C8-4A95FAF39981}"/>
                  </a:ext>
                </a:extLst>
              </p:cNvPr>
              <p:cNvSpPr>
                <a:spLocks/>
              </p:cNvSpPr>
              <p:nvPr/>
            </p:nvSpPr>
            <p:spPr bwMode="auto">
              <a:xfrm rot="19815642" flipV="1">
                <a:off x="6827117" y="1762455"/>
                <a:ext cx="1027334" cy="566919"/>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chemeClr val="tx2">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grpSp>
        <p:sp>
          <p:nvSpPr>
            <p:cNvPr id="24" name="ZoneTexte 23">
              <a:extLst>
                <a:ext uri="{FF2B5EF4-FFF2-40B4-BE49-F238E27FC236}">
                  <a16:creationId xmlns:a16="http://schemas.microsoft.com/office/drawing/2014/main" id="{69BF77C5-CEAA-414F-B085-EFCF6022207B}"/>
                </a:ext>
              </a:extLst>
            </p:cNvPr>
            <p:cNvSpPr txBox="1"/>
            <p:nvPr/>
          </p:nvSpPr>
          <p:spPr>
            <a:xfrm>
              <a:off x="8197601" y="1565589"/>
              <a:ext cx="934110" cy="371458"/>
            </a:xfrm>
            <a:prstGeom prst="rect">
              <a:avLst/>
            </a:prstGeom>
            <a:noFill/>
            <a:ln>
              <a:noFill/>
            </a:ln>
          </p:spPr>
          <p:txBody>
            <a:bodyPr wrap="none" rtlCol="0">
              <a:spAutoFit/>
            </a:bodyPr>
            <a:lstStyle/>
            <a:p>
              <a:r>
                <a:rPr lang="fr-FR" sz="2000" b="1" dirty="0" err="1">
                  <a:solidFill>
                    <a:schemeClr val="tx2">
                      <a:lumMod val="50000"/>
                    </a:schemeClr>
                  </a:solidFill>
                </a:rPr>
                <a:t>Pow</a:t>
              </a:r>
              <a:r>
                <a:rPr lang="fr-FR" sz="2400" b="1" baseline="-25000" dirty="0" err="1">
                  <a:solidFill>
                    <a:schemeClr val="tx2">
                      <a:lumMod val="50000"/>
                    </a:schemeClr>
                  </a:solidFill>
                </a:rPr>
                <a:t>other</a:t>
              </a:r>
              <a:endParaRPr lang="fr-FR" sz="2000" b="1" dirty="0">
                <a:solidFill>
                  <a:schemeClr val="tx2">
                    <a:lumMod val="50000"/>
                  </a:schemeClr>
                </a:solidFill>
              </a:endParaRPr>
            </a:p>
          </p:txBody>
        </p:sp>
        <p:grpSp>
          <p:nvGrpSpPr>
            <p:cNvPr id="29" name="Groupe 28">
              <a:extLst>
                <a:ext uri="{FF2B5EF4-FFF2-40B4-BE49-F238E27FC236}">
                  <a16:creationId xmlns:a16="http://schemas.microsoft.com/office/drawing/2014/main" id="{DFBD5CC1-535C-40B5-BC0C-D78D2D67201A}"/>
                </a:ext>
              </a:extLst>
            </p:cNvPr>
            <p:cNvGrpSpPr/>
            <p:nvPr/>
          </p:nvGrpSpPr>
          <p:grpSpPr>
            <a:xfrm>
              <a:off x="10955698" y="1445602"/>
              <a:ext cx="943879" cy="707887"/>
              <a:chOff x="10789919" y="1417337"/>
              <a:chExt cx="943879" cy="707887"/>
            </a:xfrm>
          </p:grpSpPr>
          <p:sp>
            <p:nvSpPr>
              <p:cNvPr id="25" name="Freeform 191">
                <a:extLst>
                  <a:ext uri="{FF2B5EF4-FFF2-40B4-BE49-F238E27FC236}">
                    <a16:creationId xmlns:a16="http://schemas.microsoft.com/office/drawing/2014/main" id="{ACF7C291-64B8-4E33-BC7B-553455658FDC}"/>
                  </a:ext>
                </a:extLst>
              </p:cNvPr>
              <p:cNvSpPr>
                <a:spLocks/>
              </p:cNvSpPr>
              <p:nvPr/>
            </p:nvSpPr>
            <p:spPr bwMode="auto">
              <a:xfrm>
                <a:off x="10789919" y="1417337"/>
                <a:ext cx="943879" cy="679571"/>
              </a:xfrm>
              <a:custGeom>
                <a:avLst/>
                <a:gdLst>
                  <a:gd name="T0" fmla="*/ 4017 w 4210"/>
                  <a:gd name="T1" fmla="*/ 53 h 1948"/>
                  <a:gd name="T2" fmla="*/ 3974 w 4210"/>
                  <a:gd name="T3" fmla="*/ 58 h 1948"/>
                  <a:gd name="T4" fmla="*/ 3956 w 4210"/>
                  <a:gd name="T5" fmla="*/ 49 h 1948"/>
                  <a:gd name="T6" fmla="*/ 3788 w 4210"/>
                  <a:gd name="T7" fmla="*/ 27 h 1948"/>
                  <a:gd name="T8" fmla="*/ 3503 w 4210"/>
                  <a:gd name="T9" fmla="*/ 17 h 1948"/>
                  <a:gd name="T10" fmla="*/ 3017 w 4210"/>
                  <a:gd name="T11" fmla="*/ 2 h 1948"/>
                  <a:gd name="T12" fmla="*/ 2302 w 4210"/>
                  <a:gd name="T13" fmla="*/ 6 h 1948"/>
                  <a:gd name="T14" fmla="*/ 1829 w 4210"/>
                  <a:gd name="T15" fmla="*/ 27 h 1948"/>
                  <a:gd name="T16" fmla="*/ 882 w 4210"/>
                  <a:gd name="T17" fmla="*/ 104 h 1948"/>
                  <a:gd name="T18" fmla="*/ 299 w 4210"/>
                  <a:gd name="T19" fmla="*/ 199 h 1948"/>
                  <a:gd name="T20" fmla="*/ 174 w 4210"/>
                  <a:gd name="T21" fmla="*/ 228 h 1948"/>
                  <a:gd name="T22" fmla="*/ 166 w 4210"/>
                  <a:gd name="T23" fmla="*/ 264 h 1948"/>
                  <a:gd name="T24" fmla="*/ 191 w 4210"/>
                  <a:gd name="T25" fmla="*/ 277 h 1948"/>
                  <a:gd name="T26" fmla="*/ 1360 w 4210"/>
                  <a:gd name="T27" fmla="*/ 153 h 1948"/>
                  <a:gd name="T28" fmla="*/ 2064 w 4210"/>
                  <a:gd name="T29" fmla="*/ 101 h 1948"/>
                  <a:gd name="T30" fmla="*/ 2763 w 4210"/>
                  <a:gd name="T31" fmla="*/ 84 h 1948"/>
                  <a:gd name="T32" fmla="*/ 3228 w 4210"/>
                  <a:gd name="T33" fmla="*/ 91 h 1948"/>
                  <a:gd name="T34" fmla="*/ 3578 w 4210"/>
                  <a:gd name="T35" fmla="*/ 107 h 1948"/>
                  <a:gd name="T36" fmla="*/ 3875 w 4210"/>
                  <a:gd name="T37" fmla="*/ 124 h 1948"/>
                  <a:gd name="T38" fmla="*/ 3959 w 4210"/>
                  <a:gd name="T39" fmla="*/ 220 h 1948"/>
                  <a:gd name="T40" fmla="*/ 4002 w 4210"/>
                  <a:gd name="T41" fmla="*/ 610 h 1948"/>
                  <a:gd name="T42" fmla="*/ 3983 w 4210"/>
                  <a:gd name="T43" fmla="*/ 1100 h 1948"/>
                  <a:gd name="T44" fmla="*/ 3965 w 4210"/>
                  <a:gd name="T45" fmla="*/ 1593 h 1948"/>
                  <a:gd name="T46" fmla="*/ 3965 w 4210"/>
                  <a:gd name="T47" fmla="*/ 1690 h 1948"/>
                  <a:gd name="T48" fmla="*/ 3862 w 4210"/>
                  <a:gd name="T49" fmla="*/ 1684 h 1948"/>
                  <a:gd name="T50" fmla="*/ 3680 w 4210"/>
                  <a:gd name="T51" fmla="*/ 1662 h 1948"/>
                  <a:gd name="T52" fmla="*/ 3267 w 4210"/>
                  <a:gd name="T53" fmla="*/ 1611 h 1948"/>
                  <a:gd name="T54" fmla="*/ 2598 w 4210"/>
                  <a:gd name="T55" fmla="*/ 1592 h 1948"/>
                  <a:gd name="T56" fmla="*/ 2218 w 4210"/>
                  <a:gd name="T57" fmla="*/ 1582 h 1948"/>
                  <a:gd name="T58" fmla="*/ 1529 w 4210"/>
                  <a:gd name="T59" fmla="*/ 1547 h 1948"/>
                  <a:gd name="T60" fmla="*/ 330 w 4210"/>
                  <a:gd name="T61" fmla="*/ 1514 h 1948"/>
                  <a:gd name="T62" fmla="*/ 89 w 4210"/>
                  <a:gd name="T63" fmla="*/ 1441 h 1948"/>
                  <a:gd name="T64" fmla="*/ 113 w 4210"/>
                  <a:gd name="T65" fmla="*/ 1050 h 1948"/>
                  <a:gd name="T66" fmla="*/ 140 w 4210"/>
                  <a:gd name="T67" fmla="*/ 722 h 1948"/>
                  <a:gd name="T68" fmla="*/ 159 w 4210"/>
                  <a:gd name="T69" fmla="*/ 473 h 1948"/>
                  <a:gd name="T70" fmla="*/ 160 w 4210"/>
                  <a:gd name="T71" fmla="*/ 281 h 1948"/>
                  <a:gd name="T72" fmla="*/ 152 w 4210"/>
                  <a:gd name="T73" fmla="*/ 238 h 1948"/>
                  <a:gd name="T74" fmla="*/ 127 w 4210"/>
                  <a:gd name="T75" fmla="*/ 234 h 1948"/>
                  <a:gd name="T76" fmla="*/ 108 w 4210"/>
                  <a:gd name="T77" fmla="*/ 282 h 1948"/>
                  <a:gd name="T78" fmla="*/ 78 w 4210"/>
                  <a:gd name="T79" fmla="*/ 490 h 1948"/>
                  <a:gd name="T80" fmla="*/ 55 w 4210"/>
                  <a:gd name="T81" fmla="*/ 753 h 1948"/>
                  <a:gd name="T82" fmla="*/ 25 w 4210"/>
                  <a:gd name="T83" fmla="*/ 1108 h 1948"/>
                  <a:gd name="T84" fmla="*/ 4 w 4210"/>
                  <a:gd name="T85" fmla="*/ 1350 h 1948"/>
                  <a:gd name="T86" fmla="*/ 12 w 4210"/>
                  <a:gd name="T87" fmla="*/ 1527 h 1948"/>
                  <a:gd name="T88" fmla="*/ 24 w 4210"/>
                  <a:gd name="T89" fmla="*/ 1569 h 1948"/>
                  <a:gd name="T90" fmla="*/ 37 w 4210"/>
                  <a:gd name="T91" fmla="*/ 1599 h 1948"/>
                  <a:gd name="T92" fmla="*/ 159 w 4210"/>
                  <a:gd name="T93" fmla="*/ 1693 h 1948"/>
                  <a:gd name="T94" fmla="*/ 353 w 4210"/>
                  <a:gd name="T95" fmla="*/ 1757 h 1948"/>
                  <a:gd name="T96" fmla="*/ 724 w 4210"/>
                  <a:gd name="T97" fmla="*/ 1783 h 1948"/>
                  <a:gd name="T98" fmla="*/ 1368 w 4210"/>
                  <a:gd name="T99" fmla="*/ 1814 h 1948"/>
                  <a:gd name="T100" fmla="*/ 2992 w 4210"/>
                  <a:gd name="T101" fmla="*/ 1897 h 1948"/>
                  <a:gd name="T102" fmla="*/ 4087 w 4210"/>
                  <a:gd name="T103" fmla="*/ 1948 h 1948"/>
                  <a:gd name="T104" fmla="*/ 4138 w 4210"/>
                  <a:gd name="T105" fmla="*/ 1913 h 1948"/>
                  <a:gd name="T106" fmla="*/ 4152 w 4210"/>
                  <a:gd name="T107" fmla="*/ 1868 h 1948"/>
                  <a:gd name="T108" fmla="*/ 4192 w 4210"/>
                  <a:gd name="T109" fmla="*/ 767 h 1948"/>
                  <a:gd name="T110" fmla="*/ 4208 w 4210"/>
                  <a:gd name="T111" fmla="*/ 531 h 1948"/>
                  <a:gd name="T112" fmla="*/ 4203 w 4210"/>
                  <a:gd name="T113" fmla="*/ 326 h 1948"/>
                  <a:gd name="T114" fmla="*/ 4151 w 4210"/>
                  <a:gd name="T115" fmla="*/ 170 h 1948"/>
                  <a:gd name="T116" fmla="*/ 4094 w 4210"/>
                  <a:gd name="T117" fmla="*/ 100 h 1948"/>
                  <a:gd name="T118" fmla="*/ 4033 w 4210"/>
                  <a:gd name="T119" fmla="*/ 59 h 1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10" h="1948">
                    <a:moveTo>
                      <a:pt x="4033" y="59"/>
                    </a:moveTo>
                    <a:lnTo>
                      <a:pt x="4017" y="53"/>
                    </a:lnTo>
                    <a:lnTo>
                      <a:pt x="3987" y="53"/>
                    </a:lnTo>
                    <a:lnTo>
                      <a:pt x="3974" y="58"/>
                    </a:lnTo>
                    <a:lnTo>
                      <a:pt x="3968" y="53"/>
                    </a:lnTo>
                    <a:lnTo>
                      <a:pt x="3956" y="49"/>
                    </a:lnTo>
                    <a:lnTo>
                      <a:pt x="3902" y="39"/>
                    </a:lnTo>
                    <a:lnTo>
                      <a:pt x="3788" y="27"/>
                    </a:lnTo>
                    <a:lnTo>
                      <a:pt x="3617" y="21"/>
                    </a:lnTo>
                    <a:lnTo>
                      <a:pt x="3503" y="17"/>
                    </a:lnTo>
                    <a:lnTo>
                      <a:pt x="3260" y="6"/>
                    </a:lnTo>
                    <a:lnTo>
                      <a:pt x="3017" y="2"/>
                    </a:lnTo>
                    <a:lnTo>
                      <a:pt x="2778" y="0"/>
                    </a:lnTo>
                    <a:lnTo>
                      <a:pt x="2302" y="6"/>
                    </a:lnTo>
                    <a:lnTo>
                      <a:pt x="2064" y="15"/>
                    </a:lnTo>
                    <a:lnTo>
                      <a:pt x="1829" y="27"/>
                    </a:lnTo>
                    <a:lnTo>
                      <a:pt x="1355" y="57"/>
                    </a:lnTo>
                    <a:lnTo>
                      <a:pt x="882" y="104"/>
                    </a:lnTo>
                    <a:lnTo>
                      <a:pt x="531" y="155"/>
                    </a:lnTo>
                    <a:lnTo>
                      <a:pt x="299" y="199"/>
                    </a:lnTo>
                    <a:lnTo>
                      <a:pt x="183" y="224"/>
                    </a:lnTo>
                    <a:lnTo>
                      <a:pt x="174" y="228"/>
                    </a:lnTo>
                    <a:lnTo>
                      <a:pt x="165" y="245"/>
                    </a:lnTo>
                    <a:lnTo>
                      <a:pt x="166" y="264"/>
                    </a:lnTo>
                    <a:lnTo>
                      <a:pt x="181" y="277"/>
                    </a:lnTo>
                    <a:lnTo>
                      <a:pt x="191" y="277"/>
                    </a:lnTo>
                    <a:lnTo>
                      <a:pt x="659" y="229"/>
                    </a:lnTo>
                    <a:lnTo>
                      <a:pt x="1360" y="153"/>
                    </a:lnTo>
                    <a:lnTo>
                      <a:pt x="1828" y="113"/>
                    </a:lnTo>
                    <a:lnTo>
                      <a:pt x="2064" y="101"/>
                    </a:lnTo>
                    <a:lnTo>
                      <a:pt x="2297" y="92"/>
                    </a:lnTo>
                    <a:lnTo>
                      <a:pt x="2763" y="84"/>
                    </a:lnTo>
                    <a:lnTo>
                      <a:pt x="2996" y="87"/>
                    </a:lnTo>
                    <a:lnTo>
                      <a:pt x="3228" y="91"/>
                    </a:lnTo>
                    <a:lnTo>
                      <a:pt x="3461" y="100"/>
                    </a:lnTo>
                    <a:lnTo>
                      <a:pt x="3578" y="107"/>
                    </a:lnTo>
                    <a:lnTo>
                      <a:pt x="3757" y="120"/>
                    </a:lnTo>
                    <a:lnTo>
                      <a:pt x="3875" y="124"/>
                    </a:lnTo>
                    <a:lnTo>
                      <a:pt x="3934" y="123"/>
                    </a:lnTo>
                    <a:lnTo>
                      <a:pt x="3959" y="220"/>
                    </a:lnTo>
                    <a:lnTo>
                      <a:pt x="3990" y="415"/>
                    </a:lnTo>
                    <a:lnTo>
                      <a:pt x="4002" y="610"/>
                    </a:lnTo>
                    <a:lnTo>
                      <a:pt x="4000" y="806"/>
                    </a:lnTo>
                    <a:lnTo>
                      <a:pt x="3983" y="1100"/>
                    </a:lnTo>
                    <a:lnTo>
                      <a:pt x="3967" y="1396"/>
                    </a:lnTo>
                    <a:lnTo>
                      <a:pt x="3965" y="1593"/>
                    </a:lnTo>
                    <a:lnTo>
                      <a:pt x="3971" y="1691"/>
                    </a:lnTo>
                    <a:lnTo>
                      <a:pt x="3965" y="1690"/>
                    </a:lnTo>
                    <a:lnTo>
                      <a:pt x="3960" y="1690"/>
                    </a:lnTo>
                    <a:lnTo>
                      <a:pt x="3862" y="1684"/>
                    </a:lnTo>
                    <a:lnTo>
                      <a:pt x="3762" y="1676"/>
                    </a:lnTo>
                    <a:lnTo>
                      <a:pt x="3680" y="1662"/>
                    </a:lnTo>
                    <a:lnTo>
                      <a:pt x="3516" y="1637"/>
                    </a:lnTo>
                    <a:lnTo>
                      <a:pt x="3267" y="1611"/>
                    </a:lnTo>
                    <a:lnTo>
                      <a:pt x="2932" y="1594"/>
                    </a:lnTo>
                    <a:lnTo>
                      <a:pt x="2598" y="1592"/>
                    </a:lnTo>
                    <a:lnTo>
                      <a:pt x="2431" y="1593"/>
                    </a:lnTo>
                    <a:lnTo>
                      <a:pt x="2218" y="1582"/>
                    </a:lnTo>
                    <a:lnTo>
                      <a:pt x="2007" y="1572"/>
                    </a:lnTo>
                    <a:lnTo>
                      <a:pt x="1529" y="1547"/>
                    </a:lnTo>
                    <a:lnTo>
                      <a:pt x="809" y="1519"/>
                    </a:lnTo>
                    <a:lnTo>
                      <a:pt x="330" y="1514"/>
                    </a:lnTo>
                    <a:lnTo>
                      <a:pt x="91" y="1519"/>
                    </a:lnTo>
                    <a:lnTo>
                      <a:pt x="89" y="1441"/>
                    </a:lnTo>
                    <a:lnTo>
                      <a:pt x="94" y="1284"/>
                    </a:lnTo>
                    <a:lnTo>
                      <a:pt x="113" y="1050"/>
                    </a:lnTo>
                    <a:lnTo>
                      <a:pt x="127" y="893"/>
                    </a:lnTo>
                    <a:lnTo>
                      <a:pt x="140" y="722"/>
                    </a:lnTo>
                    <a:lnTo>
                      <a:pt x="152" y="549"/>
                    </a:lnTo>
                    <a:lnTo>
                      <a:pt x="159" y="473"/>
                    </a:lnTo>
                    <a:lnTo>
                      <a:pt x="164" y="358"/>
                    </a:lnTo>
                    <a:lnTo>
                      <a:pt x="160" y="281"/>
                    </a:lnTo>
                    <a:lnTo>
                      <a:pt x="155" y="245"/>
                    </a:lnTo>
                    <a:lnTo>
                      <a:pt x="152" y="238"/>
                    </a:lnTo>
                    <a:lnTo>
                      <a:pt x="143" y="232"/>
                    </a:lnTo>
                    <a:lnTo>
                      <a:pt x="127" y="234"/>
                    </a:lnTo>
                    <a:lnTo>
                      <a:pt x="121" y="245"/>
                    </a:lnTo>
                    <a:lnTo>
                      <a:pt x="108" y="282"/>
                    </a:lnTo>
                    <a:lnTo>
                      <a:pt x="91" y="364"/>
                    </a:lnTo>
                    <a:lnTo>
                      <a:pt x="78" y="490"/>
                    </a:lnTo>
                    <a:lnTo>
                      <a:pt x="72" y="571"/>
                    </a:lnTo>
                    <a:lnTo>
                      <a:pt x="55" y="753"/>
                    </a:lnTo>
                    <a:lnTo>
                      <a:pt x="39" y="936"/>
                    </a:lnTo>
                    <a:lnTo>
                      <a:pt x="25" y="1108"/>
                    </a:lnTo>
                    <a:lnTo>
                      <a:pt x="11" y="1279"/>
                    </a:lnTo>
                    <a:lnTo>
                      <a:pt x="4" y="1350"/>
                    </a:lnTo>
                    <a:lnTo>
                      <a:pt x="0" y="1457"/>
                    </a:lnTo>
                    <a:lnTo>
                      <a:pt x="12" y="1527"/>
                    </a:lnTo>
                    <a:lnTo>
                      <a:pt x="26" y="1559"/>
                    </a:lnTo>
                    <a:lnTo>
                      <a:pt x="24" y="1569"/>
                    </a:lnTo>
                    <a:lnTo>
                      <a:pt x="29" y="1590"/>
                    </a:lnTo>
                    <a:lnTo>
                      <a:pt x="37" y="1599"/>
                    </a:lnTo>
                    <a:lnTo>
                      <a:pt x="73" y="1636"/>
                    </a:lnTo>
                    <a:lnTo>
                      <a:pt x="159" y="1693"/>
                    </a:lnTo>
                    <a:lnTo>
                      <a:pt x="252" y="1732"/>
                    </a:lnTo>
                    <a:lnTo>
                      <a:pt x="353" y="1757"/>
                    </a:lnTo>
                    <a:lnTo>
                      <a:pt x="512" y="1777"/>
                    </a:lnTo>
                    <a:lnTo>
                      <a:pt x="724" y="1783"/>
                    </a:lnTo>
                    <a:lnTo>
                      <a:pt x="824" y="1786"/>
                    </a:lnTo>
                    <a:lnTo>
                      <a:pt x="1368" y="1814"/>
                    </a:lnTo>
                    <a:lnTo>
                      <a:pt x="1912" y="1843"/>
                    </a:lnTo>
                    <a:lnTo>
                      <a:pt x="2992" y="1897"/>
                    </a:lnTo>
                    <a:lnTo>
                      <a:pt x="4070" y="1948"/>
                    </a:lnTo>
                    <a:lnTo>
                      <a:pt x="4087" y="1948"/>
                    </a:lnTo>
                    <a:lnTo>
                      <a:pt x="4116" y="1935"/>
                    </a:lnTo>
                    <a:lnTo>
                      <a:pt x="4138" y="1913"/>
                    </a:lnTo>
                    <a:lnTo>
                      <a:pt x="4151" y="1883"/>
                    </a:lnTo>
                    <a:lnTo>
                      <a:pt x="4152" y="1868"/>
                    </a:lnTo>
                    <a:lnTo>
                      <a:pt x="4171" y="1317"/>
                    </a:lnTo>
                    <a:lnTo>
                      <a:pt x="4192" y="767"/>
                    </a:lnTo>
                    <a:lnTo>
                      <a:pt x="4197" y="680"/>
                    </a:lnTo>
                    <a:lnTo>
                      <a:pt x="4208" y="531"/>
                    </a:lnTo>
                    <a:lnTo>
                      <a:pt x="4210" y="428"/>
                    </a:lnTo>
                    <a:lnTo>
                      <a:pt x="4203" y="326"/>
                    </a:lnTo>
                    <a:lnTo>
                      <a:pt x="4180" y="233"/>
                    </a:lnTo>
                    <a:lnTo>
                      <a:pt x="4151" y="170"/>
                    </a:lnTo>
                    <a:lnTo>
                      <a:pt x="4125" y="132"/>
                    </a:lnTo>
                    <a:lnTo>
                      <a:pt x="4094" y="100"/>
                    </a:lnTo>
                    <a:lnTo>
                      <a:pt x="4055" y="71"/>
                    </a:lnTo>
                    <a:lnTo>
                      <a:pt x="4033" y="59"/>
                    </a:lnTo>
                    <a:close/>
                  </a:path>
                </a:pathLst>
              </a:custGeom>
              <a:solidFill>
                <a:schemeClr val="accent4">
                  <a:lumMod val="75000"/>
                </a:schemeClr>
              </a:solidFill>
              <a:ln w="9525">
                <a:solidFill>
                  <a:schemeClr val="accent4">
                    <a:lumMod val="75000"/>
                  </a:schemeClr>
                </a:solidFill>
                <a:round/>
                <a:headEnd/>
                <a:tailEnd/>
              </a:ln>
            </p:spPr>
            <p:txBody>
              <a:bodyPr vert="horz" wrap="square" lIns="68580" tIns="34290" rIns="68580" bIns="3429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dirty="0"/>
              </a:p>
            </p:txBody>
          </p:sp>
          <p:sp>
            <p:nvSpPr>
              <p:cNvPr id="28" name="ZoneTexte 27">
                <a:extLst>
                  <a:ext uri="{FF2B5EF4-FFF2-40B4-BE49-F238E27FC236}">
                    <a16:creationId xmlns:a16="http://schemas.microsoft.com/office/drawing/2014/main" id="{D4E7E847-0273-4961-A332-A1E5FFF83240}"/>
                  </a:ext>
                </a:extLst>
              </p:cNvPr>
              <p:cNvSpPr txBox="1"/>
              <p:nvPr/>
            </p:nvSpPr>
            <p:spPr>
              <a:xfrm>
                <a:off x="10939762" y="1417338"/>
                <a:ext cx="714939" cy="707886"/>
              </a:xfrm>
              <a:prstGeom prst="rect">
                <a:avLst/>
              </a:prstGeom>
              <a:noFill/>
            </p:spPr>
            <p:txBody>
              <a:bodyPr wrap="none" rtlCol="0">
                <a:spAutoFit/>
              </a:bodyPr>
              <a:lstStyle/>
              <a:p>
                <a:r>
                  <a:rPr lang="fr-FR" sz="2000" b="1" dirty="0" err="1"/>
                  <a:t>True</a:t>
                </a:r>
                <a:r>
                  <a:rPr lang="fr-FR" sz="2000" b="1" dirty="0"/>
                  <a:t> </a:t>
                </a:r>
              </a:p>
              <a:p>
                <a:r>
                  <a:rPr lang="fr-FR" sz="2000" b="1" dirty="0" err="1"/>
                  <a:t>Pow</a:t>
                </a:r>
                <a:endParaRPr lang="fr-FR" sz="2000" b="1" dirty="0"/>
              </a:p>
            </p:txBody>
          </p:sp>
        </p:grpSp>
        <p:sp>
          <p:nvSpPr>
            <p:cNvPr id="32" name="ZoneTexte 31">
              <a:extLst>
                <a:ext uri="{FF2B5EF4-FFF2-40B4-BE49-F238E27FC236}">
                  <a16:creationId xmlns:a16="http://schemas.microsoft.com/office/drawing/2014/main" id="{1977595D-5BC7-42FA-88C9-3E0366391F26}"/>
                </a:ext>
              </a:extLst>
            </p:cNvPr>
            <p:cNvSpPr txBox="1"/>
            <p:nvPr/>
          </p:nvSpPr>
          <p:spPr>
            <a:xfrm>
              <a:off x="9370882" y="2195617"/>
              <a:ext cx="1463862" cy="400110"/>
            </a:xfrm>
            <a:prstGeom prst="rect">
              <a:avLst/>
            </a:prstGeom>
            <a:noFill/>
          </p:spPr>
          <p:txBody>
            <a:bodyPr wrap="none" rtlCol="0">
              <a:spAutoFit/>
            </a:bodyPr>
            <a:lstStyle/>
            <a:p>
              <a:r>
                <a:rPr lang="en-US" sz="2000" b="1" dirty="0"/>
                <a:t>Comparison</a:t>
              </a:r>
              <a:endParaRPr lang="en-US" b="1" dirty="0"/>
            </a:p>
          </p:txBody>
        </p:sp>
      </p:grpSp>
      <p:sp>
        <p:nvSpPr>
          <p:cNvPr id="34" name="ZoneTexte 33">
            <a:extLst>
              <a:ext uri="{FF2B5EF4-FFF2-40B4-BE49-F238E27FC236}">
                <a16:creationId xmlns:a16="http://schemas.microsoft.com/office/drawing/2014/main" id="{2E5EC41F-0200-4B61-9FCD-67DD46461129}"/>
              </a:ext>
            </a:extLst>
          </p:cNvPr>
          <p:cNvSpPr txBox="1"/>
          <p:nvPr/>
        </p:nvSpPr>
        <p:spPr>
          <a:xfrm>
            <a:off x="694914" y="1613986"/>
            <a:ext cx="6858000" cy="961827"/>
          </a:xfrm>
          <a:prstGeom prst="rect">
            <a:avLst/>
          </a:prstGeom>
          <a:noFill/>
        </p:spPr>
        <p:txBody>
          <a:bodyPr wrap="square" rtlCol="0">
            <a:spAutoFit/>
          </a:bodyPr>
          <a:lstStyle/>
          <a:p>
            <a:endParaRPr lang="fr-FR" dirty="0"/>
          </a:p>
        </p:txBody>
      </p:sp>
      <p:graphicFrame>
        <p:nvGraphicFramePr>
          <p:cNvPr id="35" name="Tableau 34">
            <a:extLst>
              <a:ext uri="{FF2B5EF4-FFF2-40B4-BE49-F238E27FC236}">
                <a16:creationId xmlns:a16="http://schemas.microsoft.com/office/drawing/2014/main" id="{332FC08B-FD18-47CE-8F49-0311283F75F9}"/>
              </a:ext>
            </a:extLst>
          </p:cNvPr>
          <p:cNvGraphicFramePr>
            <a:graphicFrameLocks noGrp="1"/>
          </p:cNvGraphicFramePr>
          <p:nvPr>
            <p:extLst/>
          </p:nvPr>
        </p:nvGraphicFramePr>
        <p:xfrm>
          <a:off x="412686" y="2343020"/>
          <a:ext cx="4226401" cy="933848"/>
        </p:xfrm>
        <a:graphic>
          <a:graphicData uri="http://schemas.openxmlformats.org/drawingml/2006/table">
            <a:tbl>
              <a:tblPr firstRow="1" bandRow="1">
                <a:tableStyleId>{ED083AE6-46FA-4A59-8FB0-9F97EB10719F}</a:tableStyleId>
              </a:tblPr>
              <a:tblGrid>
                <a:gridCol w="3298702">
                  <a:extLst>
                    <a:ext uri="{9D8B030D-6E8A-4147-A177-3AD203B41FA5}">
                      <a16:colId xmlns:a16="http://schemas.microsoft.com/office/drawing/2014/main" val="1218044714"/>
                    </a:ext>
                  </a:extLst>
                </a:gridCol>
                <a:gridCol w="927699">
                  <a:extLst>
                    <a:ext uri="{9D8B030D-6E8A-4147-A177-3AD203B41FA5}">
                      <a16:colId xmlns:a16="http://schemas.microsoft.com/office/drawing/2014/main" val="2864711047"/>
                    </a:ext>
                  </a:extLst>
                </a:gridCol>
              </a:tblGrid>
              <a:tr h="466924">
                <a:tc>
                  <a:txBody>
                    <a:bodyPr/>
                    <a:lstStyle/>
                    <a:p>
                      <a:r>
                        <a:rPr lang="en-US" sz="2200" noProof="0" dirty="0"/>
                        <a:t>Root mean square error</a:t>
                      </a:r>
                    </a:p>
                  </a:txBody>
                  <a:tcPr/>
                </a:tc>
                <a:tc>
                  <a:txBody>
                    <a:bodyPr/>
                    <a:lstStyle/>
                    <a:p>
                      <a:r>
                        <a:rPr lang="en-US" sz="2200" noProof="0"/>
                        <a:t>0.12</a:t>
                      </a:r>
                    </a:p>
                  </a:txBody>
                  <a:tcPr/>
                </a:tc>
                <a:extLst>
                  <a:ext uri="{0D108BD9-81ED-4DB2-BD59-A6C34878D82A}">
                    <a16:rowId xmlns:a16="http://schemas.microsoft.com/office/drawing/2014/main" val="266290767"/>
                  </a:ext>
                </a:extLst>
              </a:tr>
              <a:tr h="466924">
                <a:tc>
                  <a:txBody>
                    <a:bodyPr/>
                    <a:lstStyle/>
                    <a:p>
                      <a:r>
                        <a:rPr lang="en-US" sz="2200" noProof="0" dirty="0"/>
                        <a:t>Residual variation </a:t>
                      </a:r>
                      <a:r>
                        <a:rPr lang="en-US" sz="2200" i="1" noProof="0" dirty="0"/>
                        <a:t>(</a:t>
                      </a:r>
                      <a:r>
                        <a:rPr lang="en-US" sz="2200" i="1" noProof="0" dirty="0" err="1"/>
                        <a:t>rv</a:t>
                      </a:r>
                      <a:r>
                        <a:rPr lang="en-US" sz="2200" i="1" noProof="0" dirty="0"/>
                        <a:t>)</a:t>
                      </a:r>
                    </a:p>
                  </a:txBody>
                  <a:tcPr/>
                </a:tc>
                <a:tc>
                  <a:txBody>
                    <a:bodyPr/>
                    <a:lstStyle/>
                    <a:p>
                      <a:r>
                        <a:rPr lang="en-US" sz="2200" noProof="0" dirty="0"/>
                        <a:t>0.015</a:t>
                      </a:r>
                    </a:p>
                  </a:txBody>
                  <a:tcPr/>
                </a:tc>
                <a:extLst>
                  <a:ext uri="{0D108BD9-81ED-4DB2-BD59-A6C34878D82A}">
                    <a16:rowId xmlns:a16="http://schemas.microsoft.com/office/drawing/2014/main" val="2920200389"/>
                  </a:ext>
                </a:extLst>
              </a:tr>
            </a:tbl>
          </a:graphicData>
        </a:graphic>
      </p:graphicFrame>
      <p:sp>
        <p:nvSpPr>
          <p:cNvPr id="36" name="ZoneTexte 35">
            <a:extLst>
              <a:ext uri="{FF2B5EF4-FFF2-40B4-BE49-F238E27FC236}">
                <a16:creationId xmlns:a16="http://schemas.microsoft.com/office/drawing/2014/main" id="{C2A5B55C-B183-4FDD-89B3-E3F3D9020CEF}"/>
              </a:ext>
            </a:extLst>
          </p:cNvPr>
          <p:cNvSpPr txBox="1"/>
          <p:nvPr/>
        </p:nvSpPr>
        <p:spPr>
          <a:xfrm>
            <a:off x="855222" y="1774295"/>
            <a:ext cx="6383437" cy="461665"/>
          </a:xfrm>
          <a:prstGeom prst="rect">
            <a:avLst/>
          </a:prstGeom>
          <a:noFill/>
        </p:spPr>
        <p:txBody>
          <a:bodyPr wrap="square" rtlCol="0">
            <a:spAutoFit/>
          </a:bodyPr>
          <a:lstStyle/>
          <a:p>
            <a:r>
              <a:rPr lang="en-US" sz="2400" b="1" dirty="0">
                <a:solidFill>
                  <a:srgbClr val="FFC000"/>
                </a:solidFill>
              </a:rPr>
              <a:t>Accuracy</a:t>
            </a:r>
            <a:endParaRPr lang="en-US" sz="2000" b="1" dirty="0">
              <a:solidFill>
                <a:srgbClr val="FFC000"/>
              </a:solidFill>
            </a:endParaRPr>
          </a:p>
        </p:txBody>
      </p:sp>
      <p:sp>
        <p:nvSpPr>
          <p:cNvPr id="37" name="Rectangle 36">
            <a:extLst>
              <a:ext uri="{FF2B5EF4-FFF2-40B4-BE49-F238E27FC236}">
                <a16:creationId xmlns:a16="http://schemas.microsoft.com/office/drawing/2014/main" id="{735708D8-BCE5-4090-81A6-56571E61F3FE}"/>
              </a:ext>
            </a:extLst>
          </p:cNvPr>
          <p:cNvSpPr/>
          <p:nvPr/>
        </p:nvSpPr>
        <p:spPr>
          <a:xfrm>
            <a:off x="400695" y="1817429"/>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100" b="1" dirty="0"/>
              <a:t>1</a:t>
            </a:r>
          </a:p>
        </p:txBody>
      </p:sp>
      <p:sp>
        <p:nvSpPr>
          <p:cNvPr id="38" name="ZoneTexte 37">
            <a:extLst>
              <a:ext uri="{FF2B5EF4-FFF2-40B4-BE49-F238E27FC236}">
                <a16:creationId xmlns:a16="http://schemas.microsoft.com/office/drawing/2014/main" id="{723D96D4-762E-47F9-831A-4D3923F65371}"/>
              </a:ext>
            </a:extLst>
          </p:cNvPr>
          <p:cNvSpPr txBox="1"/>
          <p:nvPr/>
        </p:nvSpPr>
        <p:spPr>
          <a:xfrm>
            <a:off x="7228179" y="4203489"/>
            <a:ext cx="4891292" cy="461665"/>
          </a:xfrm>
          <a:prstGeom prst="rect">
            <a:avLst/>
          </a:prstGeom>
          <a:noFill/>
        </p:spPr>
        <p:txBody>
          <a:bodyPr wrap="square" rtlCol="0">
            <a:spAutoFit/>
          </a:bodyPr>
          <a:lstStyle/>
          <a:p>
            <a:r>
              <a:rPr lang="en-US" sz="2400" b="1" dirty="0">
                <a:solidFill>
                  <a:srgbClr val="FFC000"/>
                </a:solidFill>
              </a:rPr>
              <a:t>Frequency of correct predictions</a:t>
            </a:r>
          </a:p>
        </p:txBody>
      </p:sp>
      <p:sp>
        <p:nvSpPr>
          <p:cNvPr id="39" name="Rectangle 38">
            <a:extLst>
              <a:ext uri="{FF2B5EF4-FFF2-40B4-BE49-F238E27FC236}">
                <a16:creationId xmlns:a16="http://schemas.microsoft.com/office/drawing/2014/main" id="{261A0658-3194-43B9-93F1-12925365CACD}"/>
              </a:ext>
            </a:extLst>
          </p:cNvPr>
          <p:cNvSpPr/>
          <p:nvPr/>
        </p:nvSpPr>
        <p:spPr>
          <a:xfrm>
            <a:off x="6809826" y="4203489"/>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100" b="1" dirty="0"/>
              <a:t>3</a:t>
            </a:r>
          </a:p>
        </p:txBody>
      </p:sp>
      <p:sp>
        <p:nvSpPr>
          <p:cNvPr id="41" name="ZoneTexte 40">
            <a:extLst>
              <a:ext uri="{FF2B5EF4-FFF2-40B4-BE49-F238E27FC236}">
                <a16:creationId xmlns:a16="http://schemas.microsoft.com/office/drawing/2014/main" id="{3D1CF530-2FBA-43E8-A658-F876F8A56E58}"/>
              </a:ext>
            </a:extLst>
          </p:cNvPr>
          <p:cNvSpPr txBox="1"/>
          <p:nvPr/>
        </p:nvSpPr>
        <p:spPr>
          <a:xfrm>
            <a:off x="868300" y="4203489"/>
            <a:ext cx="5255857" cy="830997"/>
          </a:xfrm>
          <a:prstGeom prst="rect">
            <a:avLst/>
          </a:prstGeom>
          <a:noFill/>
        </p:spPr>
        <p:txBody>
          <a:bodyPr wrap="square" rtlCol="0">
            <a:spAutoFit/>
          </a:bodyPr>
          <a:lstStyle/>
          <a:p>
            <a:r>
              <a:rPr lang="en-US" sz="2400" b="1" dirty="0">
                <a:solidFill>
                  <a:srgbClr val="FFC000"/>
                </a:solidFill>
              </a:rPr>
              <a:t>Number of dialogue turns to reach a correct prediction</a:t>
            </a:r>
            <a:endParaRPr lang="en-US" sz="2000" b="1" dirty="0">
              <a:solidFill>
                <a:srgbClr val="FFC000"/>
              </a:solidFill>
            </a:endParaRPr>
          </a:p>
        </p:txBody>
      </p:sp>
      <p:sp>
        <p:nvSpPr>
          <p:cNvPr id="42" name="Rectangle 41">
            <a:extLst>
              <a:ext uri="{FF2B5EF4-FFF2-40B4-BE49-F238E27FC236}">
                <a16:creationId xmlns:a16="http://schemas.microsoft.com/office/drawing/2014/main" id="{961EE75C-6C6E-4261-BE27-C3AC1D0E05D8}"/>
              </a:ext>
            </a:extLst>
          </p:cNvPr>
          <p:cNvSpPr/>
          <p:nvPr/>
        </p:nvSpPr>
        <p:spPr>
          <a:xfrm>
            <a:off x="421529" y="4193784"/>
            <a:ext cx="374404" cy="37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100" b="1" dirty="0"/>
              <a:t>2</a:t>
            </a:r>
          </a:p>
        </p:txBody>
      </p:sp>
      <p:graphicFrame>
        <p:nvGraphicFramePr>
          <p:cNvPr id="43" name="Tableau 42">
            <a:extLst>
              <a:ext uri="{FF2B5EF4-FFF2-40B4-BE49-F238E27FC236}">
                <a16:creationId xmlns:a16="http://schemas.microsoft.com/office/drawing/2014/main" id="{E81A83AC-69DC-4FE3-B2F2-D06C22EDFFE7}"/>
              </a:ext>
            </a:extLst>
          </p:cNvPr>
          <p:cNvGraphicFramePr>
            <a:graphicFrameLocks noGrp="1"/>
          </p:cNvGraphicFramePr>
          <p:nvPr>
            <p:extLst/>
          </p:nvPr>
        </p:nvGraphicFramePr>
        <p:xfrm>
          <a:off x="419886" y="5321192"/>
          <a:ext cx="5628798" cy="853440"/>
        </p:xfrm>
        <a:graphic>
          <a:graphicData uri="http://schemas.openxmlformats.org/drawingml/2006/table">
            <a:tbl>
              <a:tblPr firstRow="1" bandRow="1">
                <a:tableStyleId>{ED083AE6-46FA-4A59-8FB0-9F97EB10719F}</a:tableStyleId>
              </a:tblPr>
              <a:tblGrid>
                <a:gridCol w="2320712">
                  <a:extLst>
                    <a:ext uri="{9D8B030D-6E8A-4147-A177-3AD203B41FA5}">
                      <a16:colId xmlns:a16="http://schemas.microsoft.com/office/drawing/2014/main" val="2141322839"/>
                    </a:ext>
                  </a:extLst>
                </a:gridCol>
                <a:gridCol w="1183342">
                  <a:extLst>
                    <a:ext uri="{9D8B030D-6E8A-4147-A177-3AD203B41FA5}">
                      <a16:colId xmlns:a16="http://schemas.microsoft.com/office/drawing/2014/main" val="3583342488"/>
                    </a:ext>
                  </a:extLst>
                </a:gridCol>
                <a:gridCol w="2124744">
                  <a:extLst>
                    <a:ext uri="{9D8B030D-6E8A-4147-A177-3AD203B41FA5}">
                      <a16:colId xmlns:a16="http://schemas.microsoft.com/office/drawing/2014/main" val="2559626843"/>
                    </a:ext>
                  </a:extLst>
                </a:gridCol>
              </a:tblGrid>
              <a:tr h="280777">
                <a:tc>
                  <a:txBody>
                    <a:bodyPr/>
                    <a:lstStyle/>
                    <a:p>
                      <a:r>
                        <a:rPr lang="en-US" sz="2200" noProof="0"/>
                        <a:t>Correct prediction</a:t>
                      </a:r>
                    </a:p>
                  </a:txBody>
                  <a:tcPr/>
                </a:tc>
                <a:tc>
                  <a:txBody>
                    <a:bodyPr/>
                    <a:lstStyle/>
                    <a:p>
                      <a:r>
                        <a:rPr lang="en-US" sz="2200" noProof="0" dirty="0" err="1"/>
                        <a:t>Rv</a:t>
                      </a:r>
                      <a:r>
                        <a:rPr lang="en-US" sz="2200" noProof="0" dirty="0"/>
                        <a:t>&lt; 0.02</a:t>
                      </a:r>
                    </a:p>
                  </a:txBody>
                  <a:tcPr/>
                </a:tc>
                <a:tc>
                  <a:txBody>
                    <a:bodyPr/>
                    <a:lstStyle/>
                    <a:p>
                      <a:r>
                        <a:rPr lang="en-US" sz="2200" noProof="0" dirty="0"/>
                        <a:t>Best prediction</a:t>
                      </a:r>
                    </a:p>
                  </a:txBody>
                  <a:tcPr/>
                </a:tc>
                <a:extLst>
                  <a:ext uri="{0D108BD9-81ED-4DB2-BD59-A6C34878D82A}">
                    <a16:rowId xmlns:a16="http://schemas.microsoft.com/office/drawing/2014/main" val="2853576738"/>
                  </a:ext>
                </a:extLst>
              </a:tr>
              <a:tr h="280777">
                <a:tc>
                  <a:txBody>
                    <a:bodyPr/>
                    <a:lstStyle/>
                    <a:p>
                      <a:r>
                        <a:rPr lang="en-US" sz="2200" noProof="0" dirty="0"/>
                        <a:t>2.53 </a:t>
                      </a:r>
                    </a:p>
                  </a:txBody>
                  <a:tcPr/>
                </a:tc>
                <a:tc>
                  <a:txBody>
                    <a:bodyPr/>
                    <a:lstStyle/>
                    <a:p>
                      <a:r>
                        <a:rPr lang="en-US" sz="2200" noProof="0" dirty="0"/>
                        <a:t>3.25</a:t>
                      </a:r>
                    </a:p>
                  </a:txBody>
                  <a:tcPr/>
                </a:tc>
                <a:tc>
                  <a:txBody>
                    <a:bodyPr/>
                    <a:lstStyle/>
                    <a:p>
                      <a:r>
                        <a:rPr lang="en-US" sz="2200" noProof="0" dirty="0"/>
                        <a:t>3.79</a:t>
                      </a:r>
                    </a:p>
                  </a:txBody>
                  <a:tcPr/>
                </a:tc>
                <a:extLst>
                  <a:ext uri="{0D108BD9-81ED-4DB2-BD59-A6C34878D82A}">
                    <a16:rowId xmlns:a16="http://schemas.microsoft.com/office/drawing/2014/main" val="956528226"/>
                  </a:ext>
                </a:extLst>
              </a:tr>
            </a:tbl>
          </a:graphicData>
        </a:graphic>
      </p:graphicFrame>
      <p:sp>
        <p:nvSpPr>
          <p:cNvPr id="46" name="ZoneTexte 45">
            <a:extLst>
              <a:ext uri="{FF2B5EF4-FFF2-40B4-BE49-F238E27FC236}">
                <a16:creationId xmlns:a16="http://schemas.microsoft.com/office/drawing/2014/main" id="{4101767B-097C-4D47-A31D-61C51403B46D}"/>
              </a:ext>
            </a:extLst>
          </p:cNvPr>
          <p:cNvSpPr txBox="1"/>
          <p:nvPr/>
        </p:nvSpPr>
        <p:spPr>
          <a:xfrm>
            <a:off x="6601880" y="4957905"/>
            <a:ext cx="5590120" cy="1107996"/>
          </a:xfrm>
          <a:prstGeom prst="rect">
            <a:avLst/>
          </a:prstGeom>
          <a:noFill/>
        </p:spPr>
        <p:txBody>
          <a:bodyPr wrap="none" rtlCol="0">
            <a:spAutoFit/>
          </a:bodyPr>
          <a:lstStyle/>
          <a:p>
            <a:r>
              <a:rPr lang="en-US" sz="2200" dirty="0"/>
              <a:t>2130 correct predictions over 2160 predictions </a:t>
            </a:r>
          </a:p>
          <a:p>
            <a:pPr algn="ctr"/>
            <a:r>
              <a:rPr lang="en-US" sz="2200" b="1" dirty="0"/>
              <a:t> 97.4%</a:t>
            </a:r>
          </a:p>
          <a:p>
            <a:endParaRPr lang="fr-FR" sz="2200" dirty="0"/>
          </a:p>
        </p:txBody>
      </p:sp>
      <p:sp>
        <p:nvSpPr>
          <p:cNvPr id="2" name="Espace réservé du numéro de diapositive 1">
            <a:extLst>
              <a:ext uri="{FF2B5EF4-FFF2-40B4-BE49-F238E27FC236}">
                <a16:creationId xmlns:a16="http://schemas.microsoft.com/office/drawing/2014/main" id="{31645D98-81C9-4341-8A9E-E4997E3F4397}"/>
              </a:ext>
            </a:extLst>
          </p:cNvPr>
          <p:cNvSpPr>
            <a:spLocks noGrp="1"/>
          </p:cNvSpPr>
          <p:nvPr>
            <p:ph type="sldNum" sz="quarter" idx="12"/>
          </p:nvPr>
        </p:nvSpPr>
        <p:spPr/>
        <p:txBody>
          <a:bodyPr/>
          <a:lstStyle/>
          <a:p>
            <a:fld id="{EAE346B8-B207-44B2-9593-768E5DB0BF9F}" type="slidenum">
              <a:rPr lang="fr-FR" smtClean="0"/>
              <a:pPr/>
              <a:t>47</a:t>
            </a:fld>
            <a:endParaRPr lang="fr-FR" dirty="0"/>
          </a:p>
        </p:txBody>
      </p:sp>
    </p:spTree>
    <p:extLst>
      <p:ext uri="{BB962C8B-B14F-4D97-AF65-F5344CB8AC3E}">
        <p14:creationId xmlns:p14="http://schemas.microsoft.com/office/powerpoint/2010/main" val="33653247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AF6271-CED5-4005-BC69-0BF9B1D0EE63}"/>
              </a:ext>
            </a:extLst>
          </p:cNvPr>
          <p:cNvSpPr/>
          <p:nvPr/>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itle 3">
            <a:extLst>
              <a:ext uri="{FF2B5EF4-FFF2-40B4-BE49-F238E27FC236}">
                <a16:creationId xmlns:a16="http://schemas.microsoft.com/office/drawing/2014/main" id="{02A09FFD-81D6-4FF6-B8B5-EF8A1664DBCA}"/>
              </a:ext>
            </a:extLst>
          </p:cNvPr>
          <p:cNvSpPr txBox="1">
            <a:spLocks/>
          </p:cNvSpPr>
          <p:nvPr/>
        </p:nvSpPr>
        <p:spPr>
          <a:xfrm>
            <a:off x="800268" y="2098836"/>
            <a:ext cx="10664489" cy="2158678"/>
          </a:xfrm>
          <a:prstGeom prst="rect">
            <a:avLst/>
          </a:prstGeom>
        </p:spPr>
        <p:txBody>
          <a:bodyPr vert="horz" lIns="91440" tIns="45720" rIns="91440" bIns="45720" rtlCol="0" anchor="b">
            <a:noAutofit/>
          </a:bodyPr>
          <a:lstStyle>
            <a:lvl1pPr algn="ctr" defTabSz="914400" rtl="0" eaLnBrk="1" latinLnBrk="0" hangingPunct="1">
              <a:spcBef>
                <a:spcPct val="0"/>
              </a:spcBef>
              <a:buNone/>
              <a:defRPr lang="en-US" sz="4500" b="1" kern="1200" cap="all" normalizeH="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all" spc="0" normalizeH="0" baseline="0" dirty="0">
                <a:ln>
                  <a:noFill/>
                </a:ln>
                <a:solidFill>
                  <a:schemeClr val="accent2"/>
                </a:solidFill>
                <a:effectLst/>
                <a:uLnTx/>
                <a:uFillTx/>
                <a:latin typeface="Open Sans" panose="020B0606030504020204" pitchFamily="34" charset="0"/>
              </a:rPr>
              <a:t>Model</a:t>
            </a:r>
            <a:r>
              <a:rPr kumimoji="0" lang="fr-FR" sz="4000" b="1" i="0" u="none" strike="noStrike" kern="1200" cap="all" spc="0" normalizeH="0" baseline="0" noProof="0" dirty="0">
                <a:ln>
                  <a:noFill/>
                </a:ln>
                <a:solidFill>
                  <a:schemeClr val="accent2"/>
                </a:solidFill>
                <a:effectLst/>
                <a:uLnTx/>
                <a:uFillTx/>
                <a:latin typeface="Open Sans" panose="020B0606030504020204" pitchFamily="34" charset="0"/>
              </a:rPr>
              <a:t> of collaborative </a:t>
            </a:r>
            <a:r>
              <a:rPr kumimoji="0" lang="fr-FR" sz="4000" b="1" i="0" u="none" strike="noStrike" kern="1200" cap="all" spc="0" normalizeH="0" baseline="0" noProof="0" dirty="0" err="1">
                <a:ln>
                  <a:noFill/>
                </a:ln>
                <a:solidFill>
                  <a:schemeClr val="accent2"/>
                </a:solidFill>
                <a:effectLst/>
                <a:uLnTx/>
                <a:uFillTx/>
                <a:latin typeface="Open Sans" panose="020B0606030504020204" pitchFamily="34" charset="0"/>
              </a:rPr>
              <a:t>negotiation</a:t>
            </a:r>
            <a:r>
              <a:rPr kumimoji="0" lang="fr-FR" sz="4000" b="1" i="0" u="none" strike="noStrike" kern="1200" cap="all" spc="0" normalizeH="0" baseline="0" noProof="0" dirty="0">
                <a:ln>
                  <a:noFill/>
                </a:ln>
                <a:solidFill>
                  <a:schemeClr val="accent2"/>
                </a:solidFill>
                <a:effectLst/>
                <a:uLnTx/>
                <a:uFillTx/>
                <a:latin typeface="Open Sans" panose="020B0606030504020204" pitchFamily="34" charset="0"/>
              </a:rPr>
              <a:t>: </a:t>
            </a:r>
            <a:r>
              <a:rPr kumimoji="0" lang="fr-FR" sz="4000" b="1" i="0" u="none" strike="noStrike" kern="1200" cap="all" spc="0" normalizeH="0" baseline="0" noProof="0" dirty="0" err="1">
                <a:ln>
                  <a:noFill/>
                </a:ln>
                <a:effectLst/>
                <a:uLnTx/>
                <a:uFillTx/>
                <a:latin typeface="Open Sans" panose="020B0606030504020204" pitchFamily="34" charset="0"/>
              </a:rPr>
              <a:t>Simulate</a:t>
            </a:r>
            <a:r>
              <a:rPr kumimoji="0" lang="fr-FR" sz="4000" b="1" i="0" u="none" strike="noStrike" kern="1200" cap="all" spc="0" normalizeH="0" baseline="0" noProof="0" dirty="0">
                <a:ln>
                  <a:noFill/>
                </a:ln>
                <a:effectLst/>
                <a:uLnTx/>
                <a:uFillTx/>
                <a:latin typeface="Open Sans" panose="020B0606030504020204" pitchFamily="34" charset="0"/>
              </a:rPr>
              <a:t> an </a:t>
            </a:r>
            <a:r>
              <a:rPr kumimoji="0" lang="fr-FR" sz="4000" b="1" i="0" u="none" strike="noStrike" kern="1200" cap="all" spc="0" normalizeH="0" baseline="0" noProof="0" dirty="0" err="1">
                <a:ln>
                  <a:noFill/>
                </a:ln>
                <a:effectLst/>
                <a:uLnTx/>
                <a:uFillTx/>
                <a:latin typeface="Open Sans" panose="020B0606030504020204" pitchFamily="34" charset="0"/>
              </a:rPr>
              <a:t>inteprersonal</a:t>
            </a:r>
            <a:r>
              <a:rPr kumimoji="0" lang="fr-FR" sz="4000" b="1" i="0" u="none" strike="noStrike" kern="1200" cap="all" spc="0" normalizeH="0" baseline="0" noProof="0" dirty="0">
                <a:ln>
                  <a:noFill/>
                </a:ln>
                <a:effectLst/>
                <a:uLnTx/>
                <a:uFillTx/>
                <a:latin typeface="Open Sans" panose="020B0606030504020204" pitchFamily="34" charset="0"/>
              </a:rPr>
              <a:t> relation of dominance</a:t>
            </a:r>
            <a:endParaRPr kumimoji="0" lang="fr-FR" sz="4000" b="1" i="0" u="none" strike="noStrike" kern="1200" cap="all" spc="0" normalizeH="0" baseline="0" noProof="0" dirty="0">
              <a:ln>
                <a:noFill/>
              </a:ln>
              <a:solidFill>
                <a:schemeClr val="accent2"/>
              </a:solidFill>
              <a:effectLst/>
              <a:uLnTx/>
              <a:uFillTx/>
              <a:latin typeface="Open Sans" panose="020B0606030504020204" pitchFamily="34" charset="0"/>
            </a:endParaRPr>
          </a:p>
        </p:txBody>
      </p:sp>
      <p:sp>
        <p:nvSpPr>
          <p:cNvPr id="2" name="Espace réservé du numéro de diapositive 1">
            <a:extLst>
              <a:ext uri="{FF2B5EF4-FFF2-40B4-BE49-F238E27FC236}">
                <a16:creationId xmlns:a16="http://schemas.microsoft.com/office/drawing/2014/main" id="{B936740F-35E9-40EE-8F1E-47C69E1E1976}"/>
              </a:ext>
            </a:extLst>
          </p:cNvPr>
          <p:cNvSpPr>
            <a:spLocks noGrp="1"/>
          </p:cNvSpPr>
          <p:nvPr>
            <p:ph type="sldNum" sz="quarter" idx="12"/>
          </p:nvPr>
        </p:nvSpPr>
        <p:spPr/>
        <p:txBody>
          <a:bodyPr/>
          <a:lstStyle/>
          <a:p>
            <a:fld id="{EAE346B8-B207-44B2-9593-768E5DB0BF9F}" type="slidenum">
              <a:rPr lang="fr-FR" smtClean="0"/>
              <a:t>48</a:t>
            </a:fld>
            <a:endParaRPr lang="fr-FR"/>
          </a:p>
        </p:txBody>
      </p:sp>
    </p:spTree>
    <p:extLst>
      <p:ext uri="{BB962C8B-B14F-4D97-AF65-F5344CB8AC3E}">
        <p14:creationId xmlns:p14="http://schemas.microsoft.com/office/powerpoint/2010/main" val="23966594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04CDC8C6-78D1-4BF9-B9FE-8C489DABA9F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STUDY:</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24" name="Shape 586">
            <a:extLst>
              <a:ext uri="{FF2B5EF4-FFF2-40B4-BE49-F238E27FC236}">
                <a16:creationId xmlns:a16="http://schemas.microsoft.com/office/drawing/2014/main" id="{B4D74D91-715B-4057-AF17-D7D9CE2A9212}"/>
              </a:ext>
            </a:extLst>
          </p:cNvPr>
          <p:cNvSpPr/>
          <p:nvPr/>
        </p:nvSpPr>
        <p:spPr>
          <a:xfrm>
            <a:off x="722376" y="1366983"/>
            <a:ext cx="4663440" cy="5076890"/>
          </a:xfrm>
          <a:prstGeom prst="roundRect">
            <a:avLst>
              <a:gd name="adj" fmla="val 3918"/>
            </a:avLst>
          </a:prstGeom>
          <a:solidFill>
            <a:srgbClr val="FFFFFF"/>
          </a:solidFill>
          <a:ln w="3175" cap="flat">
            <a:solidFill>
              <a:srgbClr val="D9D9D9"/>
            </a:solidFill>
            <a:prstDash val="solid"/>
            <a:miter lim="400000"/>
          </a:ln>
          <a:effectLst>
            <a:outerShdw blurRad="76200" dir="18900000" rotWithShape="0">
              <a:srgbClr val="000000">
                <a:alpha val="20000"/>
              </a:srgbClr>
            </a:outerShdw>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350" b="0" i="0" u="none" strike="noStrike" kern="0" cap="none" spc="0" normalizeH="0" baseline="0" noProof="0" dirty="0">
              <a:ln>
                <a:noFill/>
              </a:ln>
              <a:solidFill>
                <a:srgbClr val="FFFFFF"/>
              </a:solidFill>
              <a:effectLst/>
              <a:uLnTx/>
              <a:uFillTx/>
              <a:latin typeface="Calibri"/>
              <a:cs typeface="Calibri"/>
              <a:sym typeface="Calibri"/>
            </a:endParaRPr>
          </a:p>
        </p:txBody>
      </p:sp>
      <p:sp>
        <p:nvSpPr>
          <p:cNvPr id="25" name="Shape 587">
            <a:extLst>
              <a:ext uri="{FF2B5EF4-FFF2-40B4-BE49-F238E27FC236}">
                <a16:creationId xmlns:a16="http://schemas.microsoft.com/office/drawing/2014/main" id="{3621B3C6-B0B7-4270-9C9F-63C068F2B421}"/>
              </a:ext>
            </a:extLst>
          </p:cNvPr>
          <p:cNvSpPr/>
          <p:nvPr/>
        </p:nvSpPr>
        <p:spPr>
          <a:xfrm>
            <a:off x="722376" y="5477725"/>
            <a:ext cx="4663440" cy="536654"/>
          </a:xfrm>
          <a:prstGeom prst="rect">
            <a:avLst/>
          </a:prstGeom>
          <a:solidFill>
            <a:schemeClr val="accent4"/>
          </a:solidFill>
          <a:ln w="12700" cap="flat">
            <a:noFill/>
            <a:miter lim="400000"/>
          </a:ln>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r>
              <a:rPr kumimoji="0" lang="en-US" sz="2400" b="1" i="0" u="none" strike="noStrike" kern="0" cap="none" spc="0" normalizeH="0" baseline="0" noProof="0" dirty="0">
                <a:ln>
                  <a:noFill/>
                </a:ln>
                <a:solidFill>
                  <a:srgbClr val="FFFFFF"/>
                </a:solidFill>
                <a:effectLst/>
                <a:uLnTx/>
                <a:uFillTx/>
                <a:latin typeface="Calibri"/>
                <a:cs typeface="Calibri"/>
                <a:sym typeface="Calibri"/>
              </a:rPr>
              <a:t>COMPLEMENTARITY</a:t>
            </a:r>
          </a:p>
        </p:txBody>
      </p:sp>
      <p:sp>
        <p:nvSpPr>
          <p:cNvPr id="26" name="Shape 589">
            <a:extLst>
              <a:ext uri="{FF2B5EF4-FFF2-40B4-BE49-F238E27FC236}">
                <a16:creationId xmlns:a16="http://schemas.microsoft.com/office/drawing/2014/main" id="{A47C9DBC-ECE8-457C-A1B5-1C4D7CA8D923}"/>
              </a:ext>
            </a:extLst>
          </p:cNvPr>
          <p:cNvSpPr/>
          <p:nvPr/>
        </p:nvSpPr>
        <p:spPr>
          <a:xfrm>
            <a:off x="1202788" y="2553929"/>
            <a:ext cx="4014216" cy="3393235"/>
          </a:xfrm>
          <a:prstGeom prst="rect">
            <a:avLst/>
          </a:prstGeom>
          <a:noFill/>
          <a:ln w="12700" cap="flat">
            <a:noFill/>
            <a:miter lim="400000"/>
          </a:ln>
          <a:effectLst/>
          <a:extLst>
            <a:ext uri="{C572A759-6A51-4108-AA02-DFA0A04FC94B}">
              <ma14:wrappingTextBoxFlag xmlns="" xmlns:ma14="http://schemas.microsoft.com/office/mac/drawingml/2011/main" xmlns:lc="http://schemas.openxmlformats.org/drawingml/2006/lockedCanvas" val="1"/>
            </a:ext>
          </a:extLst>
        </p:spPr>
        <p:txBody>
          <a:bodyPr wrap="square" lIns="137160" tIns="34289" rIns="137160" bIns="34289" numCol="1"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R="0" lvl="0" algn="just" defTabSz="914400" rtl="0" eaLnBrk="1" fontAlgn="auto" latinLnBrk="0" hangingPunct="0">
              <a:lnSpc>
                <a:spcPct val="100000"/>
              </a:lnSpc>
              <a:spcBef>
                <a:spcPts val="0"/>
              </a:spcBef>
              <a:spcAft>
                <a:spcPts val="0"/>
              </a:spcAft>
              <a:buClrTx/>
              <a:buSzTx/>
              <a:tabLst/>
              <a:defRPr/>
            </a:pPr>
            <a:r>
              <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rPr>
              <a:t>Increase coordination</a:t>
            </a:r>
          </a:p>
          <a:p>
            <a:pPr marR="0" lvl="0" algn="just" defTabSz="914400" rtl="0" eaLnBrk="1" fontAlgn="auto" latinLnBrk="0" hangingPunct="0">
              <a:lnSpc>
                <a:spcPct val="100000"/>
              </a:lnSpc>
              <a:spcBef>
                <a:spcPts val="0"/>
              </a:spcBef>
              <a:spcAft>
                <a:spcPts val="0"/>
              </a:spcAft>
              <a:buClrTx/>
              <a:buSzTx/>
              <a:tabLst/>
              <a:defRPr/>
            </a:pPr>
            <a:endPar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endParaRPr>
          </a:p>
          <a:p>
            <a:pPr marR="0" lvl="0" algn="just" defTabSz="914400" rtl="0" eaLnBrk="1" fontAlgn="auto" latinLnBrk="0" hangingPunct="0">
              <a:lnSpc>
                <a:spcPct val="100000"/>
              </a:lnSpc>
              <a:spcBef>
                <a:spcPts val="0"/>
              </a:spcBef>
              <a:spcAft>
                <a:spcPts val="0"/>
              </a:spcAft>
              <a:buClrTx/>
              <a:buSzTx/>
              <a:tabLst/>
              <a:defRPr/>
            </a:pPr>
            <a:r>
              <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rPr>
              <a:t>value creation is better</a:t>
            </a:r>
          </a:p>
          <a:p>
            <a:pPr marL="285750" marR="0" lvl="0" indent="-285750" algn="just"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endParaRPr lang="en-US" sz="2200" kern="0" dirty="0">
              <a:solidFill>
                <a:prstClr val="black">
                  <a:lumMod val="65000"/>
                  <a:lumOff val="35000"/>
                </a:prstClr>
              </a:solidFill>
            </a:endParaRPr>
          </a:p>
          <a:p>
            <a:pPr marR="0" lvl="0" algn="just" defTabSz="914400" rtl="0" eaLnBrk="1" fontAlgn="auto" latinLnBrk="0" hangingPunct="0">
              <a:lnSpc>
                <a:spcPct val="100000"/>
              </a:lnSpc>
              <a:spcBef>
                <a:spcPts val="0"/>
              </a:spcBef>
              <a:spcAft>
                <a:spcPts val="0"/>
              </a:spcAft>
              <a:buClrTx/>
              <a:buSzTx/>
              <a:tabLst/>
              <a:defRPr/>
            </a:pPr>
            <a:r>
              <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rPr>
              <a:t>Better common gain</a:t>
            </a:r>
          </a:p>
          <a:p>
            <a:pPr marL="285750" marR="0" lvl="0" indent="-285750" algn="just"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endParaRPr>
          </a:p>
          <a:p>
            <a:pPr marR="0" lvl="0" algn="just" defTabSz="914400" rtl="0" eaLnBrk="1" fontAlgn="auto" latinLnBrk="0" hangingPunct="0">
              <a:lnSpc>
                <a:spcPct val="100000"/>
              </a:lnSpc>
              <a:spcBef>
                <a:spcPts val="0"/>
              </a:spcBef>
              <a:spcAft>
                <a:spcPts val="0"/>
              </a:spcAft>
              <a:buClrTx/>
              <a:buSzTx/>
              <a:tabLst/>
              <a:defRPr/>
            </a:pPr>
            <a:r>
              <a:rPr lang="en-US" sz="2200" kern="0" dirty="0">
                <a:solidFill>
                  <a:prstClr val="black">
                    <a:lumMod val="65000"/>
                    <a:lumOff val="35000"/>
                  </a:prstClr>
                </a:solidFill>
              </a:rPr>
              <a:t>Improver the comfort felt and create mutual liking</a:t>
            </a:r>
            <a:endPar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endParaRPr>
          </a:p>
          <a:p>
            <a:pPr marL="285750" marR="0" lvl="0" indent="-285750" algn="just"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endParaRPr lang="en-US" sz="2000" kern="0" dirty="0">
              <a:solidFill>
                <a:prstClr val="black">
                  <a:lumMod val="65000"/>
                  <a:lumOff val="35000"/>
                </a:prstClr>
              </a:solidFill>
            </a:endParaRPr>
          </a:p>
          <a:p>
            <a:pPr marL="285750" marR="0" lvl="0" indent="-285750" algn="just"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0" cap="none" spc="0" normalizeH="0" baseline="0" noProof="0" dirty="0">
              <a:ln>
                <a:noFill/>
              </a:ln>
              <a:solidFill>
                <a:prstClr val="black">
                  <a:lumMod val="65000"/>
                  <a:lumOff val="35000"/>
                </a:prstClr>
              </a:solidFill>
              <a:effectLst/>
              <a:uLnTx/>
              <a:uFillTx/>
              <a:latin typeface="Calibri"/>
              <a:cs typeface="Calibri"/>
              <a:sym typeface="Calibri"/>
            </a:endParaRPr>
          </a:p>
        </p:txBody>
      </p:sp>
      <p:sp>
        <p:nvSpPr>
          <p:cNvPr id="33" name="Shape 586">
            <a:extLst>
              <a:ext uri="{FF2B5EF4-FFF2-40B4-BE49-F238E27FC236}">
                <a16:creationId xmlns:a16="http://schemas.microsoft.com/office/drawing/2014/main" id="{8FD9F769-DC2F-4EFC-B435-576A39B59EF9}"/>
              </a:ext>
            </a:extLst>
          </p:cNvPr>
          <p:cNvSpPr/>
          <p:nvPr/>
        </p:nvSpPr>
        <p:spPr>
          <a:xfrm>
            <a:off x="6811024" y="1366982"/>
            <a:ext cx="4663440" cy="5076890"/>
          </a:xfrm>
          <a:prstGeom prst="roundRect">
            <a:avLst>
              <a:gd name="adj" fmla="val 3918"/>
            </a:avLst>
          </a:prstGeom>
          <a:solidFill>
            <a:srgbClr val="FFFFFF"/>
          </a:solidFill>
          <a:ln w="3175" cap="flat">
            <a:solidFill>
              <a:srgbClr val="D9D9D9"/>
            </a:solidFill>
            <a:prstDash val="solid"/>
            <a:miter lim="400000"/>
          </a:ln>
          <a:effectLst>
            <a:outerShdw blurRad="76200" dir="18900000" rotWithShape="0">
              <a:srgbClr val="000000">
                <a:alpha val="20000"/>
              </a:srgbClr>
            </a:outerShdw>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350" b="0" i="0" u="none" strike="noStrike" kern="0" cap="none" spc="0" normalizeH="0" baseline="0" noProof="0">
              <a:ln>
                <a:noFill/>
              </a:ln>
              <a:solidFill>
                <a:srgbClr val="FFFFFF"/>
              </a:solidFill>
              <a:effectLst/>
              <a:uLnTx/>
              <a:uFillTx/>
              <a:latin typeface="Calibri"/>
              <a:cs typeface="Calibri"/>
              <a:sym typeface="Calibri"/>
            </a:endParaRPr>
          </a:p>
        </p:txBody>
      </p:sp>
      <p:sp>
        <p:nvSpPr>
          <p:cNvPr id="34" name="Shape 587">
            <a:extLst>
              <a:ext uri="{FF2B5EF4-FFF2-40B4-BE49-F238E27FC236}">
                <a16:creationId xmlns:a16="http://schemas.microsoft.com/office/drawing/2014/main" id="{F7395A93-A36D-4954-8A2B-AAC8E0EC83C4}"/>
              </a:ext>
            </a:extLst>
          </p:cNvPr>
          <p:cNvSpPr/>
          <p:nvPr/>
        </p:nvSpPr>
        <p:spPr>
          <a:xfrm>
            <a:off x="6806186" y="5477725"/>
            <a:ext cx="4663438" cy="536654"/>
          </a:xfrm>
          <a:prstGeom prst="rect">
            <a:avLst/>
          </a:prstGeom>
          <a:solidFill>
            <a:srgbClr val="063951"/>
          </a:solidFill>
          <a:ln w="12700" cap="flat">
            <a:noFill/>
            <a:miter lim="400000"/>
          </a:ln>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r>
              <a:rPr kumimoji="0" lang="en-US" sz="2400" b="1" i="0" u="none" strike="noStrike" kern="0" cap="none" spc="0" normalizeH="0" baseline="0" noProof="0" dirty="0">
                <a:ln>
                  <a:noFill/>
                </a:ln>
                <a:solidFill>
                  <a:srgbClr val="FFFFFF"/>
                </a:solidFill>
                <a:effectLst/>
                <a:uLnTx/>
                <a:uFillTx/>
                <a:latin typeface="Calibri"/>
                <a:cs typeface="Calibri"/>
                <a:sym typeface="Calibri"/>
              </a:rPr>
              <a:t>SIMILARITY</a:t>
            </a:r>
          </a:p>
        </p:txBody>
      </p:sp>
      <p:sp>
        <p:nvSpPr>
          <p:cNvPr id="35" name="Shape 589">
            <a:extLst>
              <a:ext uri="{FF2B5EF4-FFF2-40B4-BE49-F238E27FC236}">
                <a16:creationId xmlns:a16="http://schemas.microsoft.com/office/drawing/2014/main" id="{1219AD23-6422-4939-BF1E-3729308DDC91}"/>
              </a:ext>
            </a:extLst>
          </p:cNvPr>
          <p:cNvSpPr/>
          <p:nvPr/>
        </p:nvSpPr>
        <p:spPr>
          <a:xfrm>
            <a:off x="7059169" y="3085941"/>
            <a:ext cx="4059936" cy="2100573"/>
          </a:xfrm>
          <a:prstGeom prst="rect">
            <a:avLst/>
          </a:prstGeom>
          <a:noFill/>
          <a:ln w="12700" cap="flat">
            <a:noFill/>
            <a:miter lim="400000"/>
          </a:ln>
          <a:effectLst/>
          <a:extLst>
            <a:ext uri="{C572A759-6A51-4108-AA02-DFA0A04FC94B}">
              <ma14:wrappingTextBoxFlag xmlns="" xmlns:ma14="http://schemas.microsoft.com/office/mac/drawingml/2011/main" xmlns:lc="http://schemas.openxmlformats.org/drawingml/2006/lockedCanvas" val="1"/>
            </a:ext>
          </a:extLst>
        </p:spPr>
        <p:txBody>
          <a:bodyPr wrap="square" lIns="137160" tIns="34289" rIns="137160" bIns="34289" numCol="1"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just" defTabSz="914400" rtl="0" eaLnBrk="1" fontAlgn="auto" latinLnBrk="0" hangingPunct="0">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rPr>
              <a:t>People are attracted to partners who express similar behaviors</a:t>
            </a:r>
          </a:p>
          <a:p>
            <a:pPr marL="0" marR="0" lvl="0" indent="0" algn="just" defTabSz="914400" rtl="0" eaLnBrk="1" fontAlgn="auto" latinLnBrk="0" hangingPunct="0">
              <a:lnSpc>
                <a:spcPct val="100000"/>
              </a:lnSpc>
              <a:spcBef>
                <a:spcPts val="0"/>
              </a:spcBef>
              <a:spcAft>
                <a:spcPts val="0"/>
              </a:spcAft>
              <a:buClrTx/>
              <a:buSzTx/>
              <a:buFontTx/>
              <a:buNone/>
              <a:tabLst/>
              <a:defRPr/>
            </a:pPr>
            <a:endParaRPr lang="en-US" sz="2200" kern="0" dirty="0">
              <a:solidFill>
                <a:prstClr val="black">
                  <a:lumMod val="65000"/>
                  <a:lumOff val="35000"/>
                </a:prstClr>
              </a:solidFill>
            </a:endParaRPr>
          </a:p>
          <a:p>
            <a:pPr marL="0" marR="0" lvl="0" indent="0" algn="just" defTabSz="914400" rtl="0" eaLnBrk="1" fontAlgn="auto" latinLnBrk="0" hangingPunct="0">
              <a:lnSpc>
                <a:spcPct val="100000"/>
              </a:lnSpc>
              <a:spcBef>
                <a:spcPts val="0"/>
              </a:spcBef>
              <a:spcAft>
                <a:spcPts val="0"/>
              </a:spcAft>
              <a:buClrTx/>
              <a:buSzTx/>
              <a:buFontTx/>
              <a:buNone/>
              <a:tabLst/>
              <a:defRPr/>
            </a:pPr>
            <a:r>
              <a:rPr lang="en-US" sz="2200" kern="0" dirty="0">
                <a:solidFill>
                  <a:prstClr val="black">
                    <a:lumMod val="65000"/>
                    <a:lumOff val="35000"/>
                  </a:prstClr>
                </a:solidFill>
              </a:rPr>
              <a:t>Increase value creation</a:t>
            </a:r>
          </a:p>
          <a:p>
            <a:pPr marL="0" marR="0" lvl="0" indent="0" algn="just" defTabSz="914400" rtl="0" eaLnBrk="1" fontAlgn="auto" latinLnBrk="0" hangingPunct="0">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endParaRPr>
          </a:p>
          <a:p>
            <a:pPr marL="0" marR="0" lvl="0" indent="0" algn="just" defTabSz="914400" rtl="0" eaLnBrk="1" fontAlgn="auto" latinLnBrk="0" hangingPunct="0">
              <a:lnSpc>
                <a:spcPct val="100000"/>
              </a:lnSpc>
              <a:spcBef>
                <a:spcPts val="0"/>
              </a:spcBef>
              <a:spcAft>
                <a:spcPts val="0"/>
              </a:spcAft>
              <a:buClrTx/>
              <a:buSzTx/>
              <a:buFontTx/>
              <a:buNone/>
              <a:tabLst/>
              <a:defRPr/>
            </a:pPr>
            <a:r>
              <a:rPr lang="en-US" sz="2200" kern="0" dirty="0">
                <a:solidFill>
                  <a:prstClr val="black">
                    <a:lumMod val="65000"/>
                    <a:lumOff val="35000"/>
                  </a:prstClr>
                </a:solidFill>
              </a:rPr>
              <a:t>Improve attractiveness</a:t>
            </a:r>
            <a:endParaRPr kumimoji="0" lang="en-US" sz="2200" b="0" i="0" u="none" strike="noStrike" kern="0" cap="none" spc="0" normalizeH="0" baseline="0" noProof="0" dirty="0">
              <a:ln>
                <a:noFill/>
              </a:ln>
              <a:solidFill>
                <a:prstClr val="black">
                  <a:lumMod val="65000"/>
                  <a:lumOff val="35000"/>
                </a:prstClr>
              </a:solidFill>
              <a:effectLst/>
              <a:uLnTx/>
              <a:uFillTx/>
              <a:latin typeface="Calibri"/>
              <a:cs typeface="Calibri"/>
              <a:sym typeface="Calibri"/>
            </a:endParaRPr>
          </a:p>
        </p:txBody>
      </p:sp>
      <p:pic>
        <p:nvPicPr>
          <p:cNvPr id="43" name="Image 42">
            <a:extLst>
              <a:ext uri="{FF2B5EF4-FFF2-40B4-BE49-F238E27FC236}">
                <a16:creationId xmlns:a16="http://schemas.microsoft.com/office/drawing/2014/main" id="{D73C4FC6-F89A-49DF-B5CA-5EC7BA8B6D0E}"/>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945573" y="1491410"/>
            <a:ext cx="1139410" cy="1057753"/>
          </a:xfrm>
          <a:prstGeom prst="rect">
            <a:avLst/>
          </a:prstGeom>
        </p:spPr>
      </p:pic>
      <p:grpSp>
        <p:nvGrpSpPr>
          <p:cNvPr id="12" name="Groupe 11">
            <a:extLst>
              <a:ext uri="{FF2B5EF4-FFF2-40B4-BE49-F238E27FC236}">
                <a16:creationId xmlns:a16="http://schemas.microsoft.com/office/drawing/2014/main" id="{B1B1E054-5A68-459F-8DF9-EE85CCFA495B}"/>
              </a:ext>
            </a:extLst>
          </p:cNvPr>
          <p:cNvGrpSpPr/>
          <p:nvPr/>
        </p:nvGrpSpPr>
        <p:grpSpPr>
          <a:xfrm>
            <a:off x="8351770" y="1426248"/>
            <a:ext cx="1572269" cy="1101161"/>
            <a:chOff x="8036744" y="1469705"/>
            <a:chExt cx="1572269" cy="1101161"/>
          </a:xfrm>
        </p:grpSpPr>
        <p:pic>
          <p:nvPicPr>
            <p:cNvPr id="61" name="Image 60">
              <a:extLst>
                <a:ext uri="{FF2B5EF4-FFF2-40B4-BE49-F238E27FC236}">
                  <a16:creationId xmlns:a16="http://schemas.microsoft.com/office/drawing/2014/main" id="{83295F66-66B1-4DFE-86F6-B9BDA5262238}"/>
                </a:ext>
              </a:extLst>
            </p:cNvPr>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036744" y="1469705"/>
              <a:ext cx="1101161" cy="1101161"/>
            </a:xfrm>
            <a:prstGeom prst="rect">
              <a:avLst/>
            </a:prstGeom>
          </p:spPr>
        </p:pic>
        <p:pic>
          <p:nvPicPr>
            <p:cNvPr id="62" name="Image 61">
              <a:extLst>
                <a:ext uri="{FF2B5EF4-FFF2-40B4-BE49-F238E27FC236}">
                  <a16:creationId xmlns:a16="http://schemas.microsoft.com/office/drawing/2014/main" id="{C3CF49F8-2D54-43BC-87C3-34D6524716D2}"/>
                </a:ext>
              </a:extLst>
            </p:cNvPr>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507852" y="1469705"/>
              <a:ext cx="1101161" cy="1101161"/>
            </a:xfrm>
            <a:prstGeom prst="rect">
              <a:avLst/>
            </a:prstGeom>
          </p:spPr>
        </p:pic>
      </p:grpSp>
      <p:grpSp>
        <p:nvGrpSpPr>
          <p:cNvPr id="13" name="Groupe 12">
            <a:extLst>
              <a:ext uri="{FF2B5EF4-FFF2-40B4-BE49-F238E27FC236}">
                <a16:creationId xmlns:a16="http://schemas.microsoft.com/office/drawing/2014/main" id="{D6624AE8-B856-4A61-879A-C2DB782198E0}"/>
              </a:ext>
            </a:extLst>
          </p:cNvPr>
          <p:cNvGrpSpPr/>
          <p:nvPr/>
        </p:nvGrpSpPr>
        <p:grpSpPr>
          <a:xfrm>
            <a:off x="2349935" y="1491410"/>
            <a:ext cx="1432198" cy="1101161"/>
            <a:chOff x="2349935" y="1491410"/>
            <a:chExt cx="1432198" cy="1101161"/>
          </a:xfrm>
        </p:grpSpPr>
        <p:pic>
          <p:nvPicPr>
            <p:cNvPr id="63" name="Image 62">
              <a:extLst>
                <a:ext uri="{FF2B5EF4-FFF2-40B4-BE49-F238E27FC236}">
                  <a16:creationId xmlns:a16="http://schemas.microsoft.com/office/drawing/2014/main" id="{45910986-6D64-4F69-9CBD-D67E55D72042}"/>
                </a:ext>
              </a:extLst>
            </p:cNvPr>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680972" y="1491410"/>
              <a:ext cx="1101161" cy="1101161"/>
            </a:xfrm>
            <a:prstGeom prst="rect">
              <a:avLst/>
            </a:prstGeom>
          </p:spPr>
        </p:pic>
        <p:pic>
          <p:nvPicPr>
            <p:cNvPr id="64" name="Image 63">
              <a:extLst>
                <a:ext uri="{FF2B5EF4-FFF2-40B4-BE49-F238E27FC236}">
                  <a16:creationId xmlns:a16="http://schemas.microsoft.com/office/drawing/2014/main" id="{37FCAC86-0E49-466D-BB46-D313EA43E5F8}"/>
                </a:ext>
              </a:extLst>
            </p:cNvPr>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349935" y="1626686"/>
              <a:ext cx="778268" cy="778268"/>
            </a:xfrm>
            <a:prstGeom prst="rect">
              <a:avLst/>
            </a:prstGeom>
          </p:spPr>
        </p:pic>
      </p:grpSp>
    </p:spTree>
    <p:extLst>
      <p:ext uri="{BB962C8B-B14F-4D97-AF65-F5344CB8AC3E}">
        <p14:creationId xmlns:p14="http://schemas.microsoft.com/office/powerpoint/2010/main" val="1596355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CEEAECE-0A56-4CFC-AC8F-FC930834256D}"/>
              </a:ext>
            </a:extLst>
          </p:cNvPr>
          <p:cNvSpPr>
            <a:spLocks noGrp="1"/>
          </p:cNvSpPr>
          <p:nvPr>
            <p:ph idx="1"/>
          </p:nvPr>
        </p:nvSpPr>
        <p:spPr>
          <a:xfrm>
            <a:off x="1076325" y="1127919"/>
            <a:ext cx="10515600" cy="4958556"/>
          </a:xfrm>
        </p:spPr>
        <p:txBody>
          <a:bodyPr>
            <a:normAutofit fontScale="85000" lnSpcReduction="20000"/>
          </a:bodyPr>
          <a:lstStyle/>
          <a:p>
            <a:pPr>
              <a:lnSpc>
                <a:spcPct val="170000"/>
              </a:lnSpc>
            </a:pPr>
            <a:r>
              <a:rPr lang="en-US" dirty="0"/>
              <a:t>   </a:t>
            </a:r>
            <a:r>
              <a:rPr lang="en-US" sz="3100" dirty="0"/>
              <a:t>Concept of dominance and state of art</a:t>
            </a:r>
          </a:p>
          <a:p>
            <a:pPr>
              <a:lnSpc>
                <a:spcPct val="170000"/>
              </a:lnSpc>
            </a:pPr>
            <a:r>
              <a:rPr lang="en-US" sz="3100" dirty="0"/>
              <a:t>   Computational model of collaborative negotiation</a:t>
            </a:r>
          </a:p>
          <a:p>
            <a:pPr>
              <a:lnSpc>
                <a:spcPct val="170000"/>
              </a:lnSpc>
            </a:pPr>
            <a:r>
              <a:rPr lang="en-US" sz="3100" dirty="0"/>
              <a:t>   Decisional model controlled by dominance behaviors</a:t>
            </a:r>
          </a:p>
          <a:p>
            <a:pPr>
              <a:lnSpc>
                <a:spcPct val="170000"/>
              </a:lnSpc>
            </a:pPr>
            <a:r>
              <a:rPr lang="en-US" sz="3100" dirty="0"/>
              <a:t>   Study and validation: </a:t>
            </a:r>
            <a:r>
              <a:rPr lang="en-US" sz="3100" i="1" dirty="0"/>
              <a:t>perception of dominance in negotiation</a:t>
            </a:r>
          </a:p>
          <a:p>
            <a:pPr>
              <a:lnSpc>
                <a:spcPct val="170000"/>
              </a:lnSpc>
            </a:pPr>
            <a:r>
              <a:rPr lang="en-US" sz="3100" dirty="0"/>
              <a:t>   Analyze of the partner: </a:t>
            </a:r>
            <a:r>
              <a:rPr lang="en-US" sz="3100" i="1" dirty="0"/>
              <a:t>Model of </a:t>
            </a:r>
            <a:r>
              <a:rPr lang="en-US" sz="3100" i="1" dirty="0" err="1"/>
              <a:t>ToM</a:t>
            </a:r>
            <a:endParaRPr lang="en-US" sz="3100" dirty="0"/>
          </a:p>
          <a:p>
            <a:pPr>
              <a:lnSpc>
                <a:spcPct val="170000"/>
              </a:lnSpc>
            </a:pPr>
            <a:r>
              <a:rPr lang="en-US" sz="3100" dirty="0"/>
              <a:t>   Study and validation : </a:t>
            </a:r>
            <a:r>
              <a:rPr lang="en-US" sz="3100" i="1" dirty="0"/>
              <a:t>complementarity vs similarity</a:t>
            </a:r>
          </a:p>
          <a:p>
            <a:pPr>
              <a:lnSpc>
                <a:spcPct val="170000"/>
              </a:lnSpc>
            </a:pPr>
            <a:r>
              <a:rPr lang="en-US" sz="3100" dirty="0"/>
              <a:t>   Conclusion and perspectives</a:t>
            </a:r>
          </a:p>
        </p:txBody>
      </p:sp>
      <p:sp>
        <p:nvSpPr>
          <p:cNvPr id="4" name="Titre 1">
            <a:extLst>
              <a:ext uri="{FF2B5EF4-FFF2-40B4-BE49-F238E27FC236}">
                <a16:creationId xmlns:a16="http://schemas.microsoft.com/office/drawing/2014/main" id="{7900CFA4-D7CC-42CA-9644-A701A7C5C7DC}"/>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plan</a:t>
            </a:r>
            <a:endParaRPr lang="en-US" sz="4000" dirty="0">
              <a:solidFill>
                <a:srgbClr val="FFC000"/>
              </a:solidFill>
            </a:endParaRPr>
          </a:p>
        </p:txBody>
      </p:sp>
      <p:grpSp>
        <p:nvGrpSpPr>
          <p:cNvPr id="14" name="Groupe 13">
            <a:extLst>
              <a:ext uri="{FF2B5EF4-FFF2-40B4-BE49-F238E27FC236}">
                <a16:creationId xmlns:a16="http://schemas.microsoft.com/office/drawing/2014/main" id="{783254AE-5691-43A9-A0C6-1319D35B625A}"/>
              </a:ext>
            </a:extLst>
          </p:cNvPr>
          <p:cNvGrpSpPr/>
          <p:nvPr/>
        </p:nvGrpSpPr>
        <p:grpSpPr>
          <a:xfrm>
            <a:off x="1076325" y="1302781"/>
            <a:ext cx="374404" cy="4699973"/>
            <a:chOff x="600075" y="1464706"/>
            <a:chExt cx="374404" cy="4699973"/>
          </a:xfrm>
        </p:grpSpPr>
        <p:sp>
          <p:nvSpPr>
            <p:cNvPr id="7" name="Rectangle 6">
              <a:extLst>
                <a:ext uri="{FF2B5EF4-FFF2-40B4-BE49-F238E27FC236}">
                  <a16:creationId xmlns:a16="http://schemas.microsoft.com/office/drawing/2014/main" id="{38F5944A-1E31-40EC-A923-6EC2ACE67E97}"/>
                </a:ext>
              </a:extLst>
            </p:cNvPr>
            <p:cNvSpPr/>
            <p:nvPr/>
          </p:nvSpPr>
          <p:spPr>
            <a:xfrm>
              <a:off x="600075" y="1464706"/>
              <a:ext cx="374404" cy="374404"/>
            </a:xfrm>
            <a:prstGeom prst="rect">
              <a:avLst/>
            </a:prstGeom>
            <a:solidFill>
              <a:schemeClr val="accent3">
                <a:lumMod val="60000"/>
                <a:lumOff val="40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100" b="1" kern="0" dirty="0">
                  <a:solidFill>
                    <a:prstClr val="white"/>
                  </a:solidFill>
                  <a:latin typeface="Calibri"/>
                </a:rPr>
                <a:t>1</a:t>
              </a: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7188A64F-FCF7-462D-BDFA-4BB503FED502}"/>
                </a:ext>
              </a:extLst>
            </p:cNvPr>
            <p:cNvSpPr/>
            <p:nvPr/>
          </p:nvSpPr>
          <p:spPr>
            <a:xfrm>
              <a:off x="600075" y="2198502"/>
              <a:ext cx="374404" cy="374404"/>
            </a:xfrm>
            <a:prstGeom prst="rect">
              <a:avLst/>
            </a:prstGeom>
            <a:solidFill>
              <a:schemeClr val="accent5">
                <a:lumMod val="75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a:noFill/>
                  </a:ln>
                  <a:solidFill>
                    <a:prstClr val="white"/>
                  </a:solidFill>
                  <a:effectLst/>
                  <a:uLnTx/>
                  <a:uFillTx/>
                  <a:latin typeface="Calibri"/>
                  <a:ea typeface="+mn-ea"/>
                  <a:cs typeface="+mn-cs"/>
                </a:rPr>
                <a:t>2</a:t>
              </a:r>
            </a:p>
          </p:txBody>
        </p:sp>
        <p:sp>
          <p:nvSpPr>
            <p:cNvPr id="9" name="Rectangle 8">
              <a:extLst>
                <a:ext uri="{FF2B5EF4-FFF2-40B4-BE49-F238E27FC236}">
                  <a16:creationId xmlns:a16="http://schemas.microsoft.com/office/drawing/2014/main" id="{61B885F5-2E67-4538-9466-3E9D47A9BCEA}"/>
                </a:ext>
              </a:extLst>
            </p:cNvPr>
            <p:cNvSpPr/>
            <p:nvPr/>
          </p:nvSpPr>
          <p:spPr>
            <a:xfrm>
              <a:off x="600075" y="2915212"/>
              <a:ext cx="374404" cy="374404"/>
            </a:xfrm>
            <a:prstGeom prst="rect">
              <a:avLst/>
            </a:prstGeom>
            <a:solidFill>
              <a:schemeClr val="accent5">
                <a:lumMod val="75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100" b="1" kern="0" dirty="0">
                  <a:solidFill>
                    <a:prstClr val="white"/>
                  </a:solidFill>
                  <a:latin typeface="Calibri"/>
                </a:rPr>
                <a:t>3</a:t>
              </a: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851B49B8-24C7-4BAD-B104-A5343085F8F2}"/>
                </a:ext>
              </a:extLst>
            </p:cNvPr>
            <p:cNvSpPr/>
            <p:nvPr/>
          </p:nvSpPr>
          <p:spPr>
            <a:xfrm>
              <a:off x="600075" y="3633996"/>
              <a:ext cx="374404" cy="374404"/>
            </a:xfrm>
            <a:prstGeom prst="rect">
              <a:avLst/>
            </a:prstGeom>
            <a:solidFill>
              <a:schemeClr val="accent5">
                <a:lumMod val="75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a:noFill/>
                  </a:ln>
                  <a:solidFill>
                    <a:prstClr val="white"/>
                  </a:solidFill>
                  <a:effectLst/>
                  <a:uLnTx/>
                  <a:uFillTx/>
                  <a:latin typeface="Calibri"/>
                  <a:ea typeface="+mn-ea"/>
                  <a:cs typeface="+mn-cs"/>
                </a:rPr>
                <a:t>4</a:t>
              </a:r>
            </a:p>
          </p:txBody>
        </p:sp>
        <p:sp>
          <p:nvSpPr>
            <p:cNvPr id="11" name="Rectangle 10">
              <a:extLst>
                <a:ext uri="{FF2B5EF4-FFF2-40B4-BE49-F238E27FC236}">
                  <a16:creationId xmlns:a16="http://schemas.microsoft.com/office/drawing/2014/main" id="{9CF3003C-62D5-4A8A-986D-0F96F2D89357}"/>
                </a:ext>
              </a:extLst>
            </p:cNvPr>
            <p:cNvSpPr/>
            <p:nvPr/>
          </p:nvSpPr>
          <p:spPr>
            <a:xfrm>
              <a:off x="600075" y="4367755"/>
              <a:ext cx="374404" cy="374404"/>
            </a:xfrm>
            <a:prstGeom prst="rect">
              <a:avLst/>
            </a:prstGeom>
            <a:solidFill>
              <a:schemeClr val="accent1">
                <a:lumMod val="50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100" b="1" kern="0" dirty="0">
                  <a:solidFill>
                    <a:prstClr val="white"/>
                  </a:solidFill>
                  <a:latin typeface="Calibri"/>
                </a:rPr>
                <a:t>5</a:t>
              </a: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5EE36ADA-344D-4E91-864C-40A5A1EB3AE4}"/>
                </a:ext>
              </a:extLst>
            </p:cNvPr>
            <p:cNvSpPr/>
            <p:nvPr/>
          </p:nvSpPr>
          <p:spPr>
            <a:xfrm>
              <a:off x="600075" y="5101514"/>
              <a:ext cx="374404" cy="374404"/>
            </a:xfrm>
            <a:prstGeom prst="rect">
              <a:avLst/>
            </a:prstGeom>
            <a:solidFill>
              <a:schemeClr val="accent1">
                <a:lumMod val="50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a:noFill/>
                  </a:ln>
                  <a:solidFill>
                    <a:prstClr val="white"/>
                  </a:solidFill>
                  <a:effectLst/>
                  <a:uLnTx/>
                  <a:uFillTx/>
                  <a:latin typeface="Calibri"/>
                  <a:ea typeface="+mn-ea"/>
                  <a:cs typeface="+mn-cs"/>
                </a:rPr>
                <a:t>6</a:t>
              </a:r>
            </a:p>
          </p:txBody>
        </p:sp>
        <p:sp>
          <p:nvSpPr>
            <p:cNvPr id="13" name="Rectangle 12">
              <a:extLst>
                <a:ext uri="{FF2B5EF4-FFF2-40B4-BE49-F238E27FC236}">
                  <a16:creationId xmlns:a16="http://schemas.microsoft.com/office/drawing/2014/main" id="{839E7FF4-E5D6-4938-BE87-BAEDC29B9246}"/>
                </a:ext>
              </a:extLst>
            </p:cNvPr>
            <p:cNvSpPr/>
            <p:nvPr/>
          </p:nvSpPr>
          <p:spPr>
            <a:xfrm>
              <a:off x="600075" y="5790275"/>
              <a:ext cx="374404" cy="374404"/>
            </a:xfrm>
            <a:prstGeom prst="rect">
              <a:avLst/>
            </a:prstGeom>
            <a:solidFill>
              <a:schemeClr val="accent1">
                <a:lumMod val="50000"/>
              </a:schemeClr>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a:noFill/>
                  </a:ln>
                  <a:solidFill>
                    <a:prstClr val="white"/>
                  </a:solidFill>
                  <a:effectLst/>
                  <a:uLnTx/>
                  <a:uFillTx/>
                  <a:latin typeface="Calibri"/>
                  <a:ea typeface="+mn-ea"/>
                  <a:cs typeface="+mn-cs"/>
                </a:rPr>
                <a:t>7</a:t>
              </a:r>
            </a:p>
          </p:txBody>
        </p:sp>
      </p:grpSp>
    </p:spTree>
    <p:extLst>
      <p:ext uri="{BB962C8B-B14F-4D97-AF65-F5344CB8AC3E}">
        <p14:creationId xmlns:p14="http://schemas.microsoft.com/office/powerpoint/2010/main" val="39825698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04CDC8C6-78D1-4BF9-B9FE-8C489DABA9F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STUDY:</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2" name="ZoneTexte 1">
            <a:extLst>
              <a:ext uri="{FF2B5EF4-FFF2-40B4-BE49-F238E27FC236}">
                <a16:creationId xmlns:a16="http://schemas.microsoft.com/office/drawing/2014/main" id="{E5CF135D-B053-4976-B401-782EF816F506}"/>
              </a:ext>
            </a:extLst>
          </p:cNvPr>
          <p:cNvSpPr txBox="1"/>
          <p:nvPr/>
        </p:nvSpPr>
        <p:spPr>
          <a:xfrm>
            <a:off x="766618" y="1145309"/>
            <a:ext cx="1822294" cy="461665"/>
          </a:xfrm>
          <a:prstGeom prst="rect">
            <a:avLst/>
          </a:prstGeom>
          <a:noFill/>
        </p:spPr>
        <p:txBody>
          <a:bodyPr wrap="none" rtlCol="0">
            <a:spAutoFit/>
          </a:bodyPr>
          <a:lstStyle/>
          <a:p>
            <a:r>
              <a:rPr lang="fr-FR" sz="2400" b="1" dirty="0">
                <a:solidFill>
                  <a:schemeClr val="accent4"/>
                </a:solidFill>
              </a:rPr>
              <a:t>CONDITIONS</a:t>
            </a:r>
          </a:p>
        </p:txBody>
      </p:sp>
      <p:cxnSp>
        <p:nvCxnSpPr>
          <p:cNvPr id="37" name="Straight Connector 74">
            <a:extLst>
              <a:ext uri="{FF2B5EF4-FFF2-40B4-BE49-F238E27FC236}">
                <a16:creationId xmlns:a16="http://schemas.microsoft.com/office/drawing/2014/main" id="{EA127B4D-DA7A-4281-92EF-16D4F766B639}"/>
              </a:ext>
            </a:extLst>
          </p:cNvPr>
          <p:cNvCxnSpPr>
            <a:cxnSpLocks/>
          </p:cNvCxnSpPr>
          <p:nvPr/>
        </p:nvCxnSpPr>
        <p:spPr>
          <a:xfrm>
            <a:off x="1780423" y="5010991"/>
            <a:ext cx="883782" cy="769662"/>
          </a:xfrm>
          <a:prstGeom prst="line">
            <a:avLst/>
          </a:prstGeom>
          <a:ln w="152400">
            <a:solidFill>
              <a:schemeClr val="accent3"/>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58" name="Image 119">
            <a:extLst>
              <a:ext uri="{FF2B5EF4-FFF2-40B4-BE49-F238E27FC236}">
                <a16:creationId xmlns:a16="http://schemas.microsoft.com/office/drawing/2014/main" id="{EDF978FD-7C9E-43C6-9A69-BBA41DD4B4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609" y="3718759"/>
            <a:ext cx="1126527" cy="1024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Freeform 11">
            <a:extLst>
              <a:ext uri="{FF2B5EF4-FFF2-40B4-BE49-F238E27FC236}">
                <a16:creationId xmlns:a16="http://schemas.microsoft.com/office/drawing/2014/main" id="{EA7C26BB-BD7E-45A4-8195-7E30554EB1F3}"/>
              </a:ext>
            </a:extLst>
          </p:cNvPr>
          <p:cNvSpPr>
            <a:spLocks/>
          </p:cNvSpPr>
          <p:nvPr/>
        </p:nvSpPr>
        <p:spPr bwMode="auto">
          <a:xfrm>
            <a:off x="544706" y="2548729"/>
            <a:ext cx="1651390" cy="3279256"/>
          </a:xfrm>
          <a:custGeom>
            <a:avLst/>
            <a:gdLst>
              <a:gd name="T0" fmla="*/ 0 w 3034"/>
              <a:gd name="T1" fmla="*/ 0 h 6068"/>
              <a:gd name="T2" fmla="*/ 3034 w 3034"/>
              <a:gd name="T3" fmla="*/ 3034 h 6068"/>
              <a:gd name="T4" fmla="*/ 0 w 3034"/>
              <a:gd name="T5" fmla="*/ 6068 h 6068"/>
              <a:gd name="T6" fmla="*/ 0 w 3034"/>
              <a:gd name="T7" fmla="*/ 5543 h 6068"/>
              <a:gd name="T8" fmla="*/ 2510 w 3034"/>
              <a:gd name="T9" fmla="*/ 3034 h 6068"/>
              <a:gd name="T10" fmla="*/ 0 w 3034"/>
              <a:gd name="T11" fmla="*/ 525 h 6068"/>
              <a:gd name="T12" fmla="*/ 0 w 3034"/>
              <a:gd name="T13" fmla="*/ 0 h 6068"/>
            </a:gdLst>
            <a:ahLst/>
            <a:cxnLst>
              <a:cxn ang="0">
                <a:pos x="T0" y="T1"/>
              </a:cxn>
              <a:cxn ang="0">
                <a:pos x="T2" y="T3"/>
              </a:cxn>
              <a:cxn ang="0">
                <a:pos x="T4" y="T5"/>
              </a:cxn>
              <a:cxn ang="0">
                <a:pos x="T6" y="T7"/>
              </a:cxn>
              <a:cxn ang="0">
                <a:pos x="T8" y="T9"/>
              </a:cxn>
              <a:cxn ang="0">
                <a:pos x="T10" y="T11"/>
              </a:cxn>
              <a:cxn ang="0">
                <a:pos x="T12" y="T13"/>
              </a:cxn>
            </a:cxnLst>
            <a:rect l="0" t="0" r="r" b="b"/>
            <a:pathLst>
              <a:path w="3034" h="6068">
                <a:moveTo>
                  <a:pt x="0" y="0"/>
                </a:moveTo>
                <a:cubicBezTo>
                  <a:pt x="1676" y="0"/>
                  <a:pt x="3034" y="1359"/>
                  <a:pt x="3034" y="3034"/>
                </a:cubicBezTo>
                <a:cubicBezTo>
                  <a:pt x="3034" y="4710"/>
                  <a:pt x="1676" y="6068"/>
                  <a:pt x="0" y="6068"/>
                </a:cubicBezTo>
                <a:lnTo>
                  <a:pt x="0" y="5543"/>
                </a:lnTo>
                <a:cubicBezTo>
                  <a:pt x="1386" y="5543"/>
                  <a:pt x="2510" y="4420"/>
                  <a:pt x="2510" y="3034"/>
                </a:cubicBezTo>
                <a:cubicBezTo>
                  <a:pt x="2510" y="1649"/>
                  <a:pt x="1386" y="525"/>
                  <a:pt x="0" y="525"/>
                </a:cubicBezTo>
                <a:lnTo>
                  <a:pt x="0" y="0"/>
                </a:lnTo>
                <a:close/>
              </a:path>
            </a:pathLst>
          </a:custGeom>
          <a:solidFill>
            <a:schemeClr val="accent3"/>
          </a:solidFill>
          <a:ln w="0">
            <a:noFill/>
            <a:prstDash val="solid"/>
            <a:round/>
            <a:headEnd/>
            <a:tailEnd/>
          </a:ln>
          <a:effectLst>
            <a:outerShdw blurRad="50800" dist="381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46" name="Freeform 8">
            <a:extLst>
              <a:ext uri="{FF2B5EF4-FFF2-40B4-BE49-F238E27FC236}">
                <a16:creationId xmlns:a16="http://schemas.microsoft.com/office/drawing/2014/main" id="{DF55AE38-FEB3-455F-AE93-9D14B69F9B61}"/>
              </a:ext>
            </a:extLst>
          </p:cNvPr>
          <p:cNvSpPr>
            <a:spLocks/>
          </p:cNvSpPr>
          <p:nvPr/>
        </p:nvSpPr>
        <p:spPr bwMode="auto">
          <a:xfrm>
            <a:off x="544706" y="2824008"/>
            <a:ext cx="1396601" cy="2747993"/>
          </a:xfrm>
          <a:custGeom>
            <a:avLst/>
            <a:gdLst>
              <a:gd name="T0" fmla="*/ 0 w 2510"/>
              <a:gd name="T1" fmla="*/ 0 h 5018"/>
              <a:gd name="T2" fmla="*/ 2510 w 2510"/>
              <a:gd name="T3" fmla="*/ 2509 h 5018"/>
              <a:gd name="T4" fmla="*/ 0 w 2510"/>
              <a:gd name="T5" fmla="*/ 5018 h 5018"/>
              <a:gd name="T6" fmla="*/ 0 w 2510"/>
              <a:gd name="T7" fmla="*/ 4493 h 5018"/>
              <a:gd name="T8" fmla="*/ 1985 w 2510"/>
              <a:gd name="T9" fmla="*/ 2509 h 5018"/>
              <a:gd name="T10" fmla="*/ 0 w 2510"/>
              <a:gd name="T11" fmla="*/ 525 h 5018"/>
              <a:gd name="T12" fmla="*/ 0 w 2510"/>
              <a:gd name="T13" fmla="*/ 0 h 5018"/>
            </a:gdLst>
            <a:ahLst/>
            <a:cxnLst>
              <a:cxn ang="0">
                <a:pos x="T0" y="T1"/>
              </a:cxn>
              <a:cxn ang="0">
                <a:pos x="T2" y="T3"/>
              </a:cxn>
              <a:cxn ang="0">
                <a:pos x="T4" y="T5"/>
              </a:cxn>
              <a:cxn ang="0">
                <a:pos x="T6" y="T7"/>
              </a:cxn>
              <a:cxn ang="0">
                <a:pos x="T8" y="T9"/>
              </a:cxn>
              <a:cxn ang="0">
                <a:pos x="T10" y="T11"/>
              </a:cxn>
              <a:cxn ang="0">
                <a:pos x="T12" y="T13"/>
              </a:cxn>
            </a:cxnLst>
            <a:rect l="0" t="0" r="r" b="b"/>
            <a:pathLst>
              <a:path w="2510" h="5018">
                <a:moveTo>
                  <a:pt x="0" y="0"/>
                </a:moveTo>
                <a:cubicBezTo>
                  <a:pt x="1386" y="0"/>
                  <a:pt x="2510" y="1124"/>
                  <a:pt x="2510" y="2509"/>
                </a:cubicBezTo>
                <a:cubicBezTo>
                  <a:pt x="2510" y="3895"/>
                  <a:pt x="1386" y="5018"/>
                  <a:pt x="0" y="5018"/>
                </a:cubicBezTo>
                <a:lnTo>
                  <a:pt x="0" y="4493"/>
                </a:lnTo>
                <a:cubicBezTo>
                  <a:pt x="1096" y="4493"/>
                  <a:pt x="1985" y="3605"/>
                  <a:pt x="1985" y="2509"/>
                </a:cubicBezTo>
                <a:cubicBezTo>
                  <a:pt x="1985" y="1413"/>
                  <a:pt x="1096" y="525"/>
                  <a:pt x="0" y="525"/>
                </a:cubicBezTo>
                <a:lnTo>
                  <a:pt x="0" y="0"/>
                </a:lnTo>
                <a:close/>
              </a:path>
            </a:pathLst>
          </a:custGeom>
          <a:solidFill>
            <a:schemeClr val="accent4"/>
          </a:solidFill>
          <a:ln w="0">
            <a:solidFill>
              <a:schemeClr val="accent1"/>
            </a:solidFill>
            <a:prstDash val="solid"/>
            <a:round/>
            <a:headEnd/>
            <a:tailEnd/>
          </a:ln>
          <a:effectLst>
            <a:outerShdw blurRad="50800" dist="381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dirty="0"/>
          </a:p>
        </p:txBody>
      </p:sp>
      <p:cxnSp>
        <p:nvCxnSpPr>
          <p:cNvPr id="47" name="Straight Connector 83">
            <a:extLst>
              <a:ext uri="{FF2B5EF4-FFF2-40B4-BE49-F238E27FC236}">
                <a16:creationId xmlns:a16="http://schemas.microsoft.com/office/drawing/2014/main" id="{D59AB366-6FCA-4986-9A98-D97C21D4BE47}"/>
              </a:ext>
            </a:extLst>
          </p:cNvPr>
          <p:cNvCxnSpPr>
            <a:cxnSpLocks/>
          </p:cNvCxnSpPr>
          <p:nvPr/>
        </p:nvCxnSpPr>
        <p:spPr>
          <a:xfrm flipV="1">
            <a:off x="1439078" y="2548729"/>
            <a:ext cx="1149834" cy="1170032"/>
          </a:xfrm>
          <a:prstGeom prst="line">
            <a:avLst/>
          </a:prstGeom>
          <a:ln w="152400">
            <a:solidFill>
              <a:schemeClr val="tx2">
                <a:lumMod val="50000"/>
              </a:schemeClr>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83D49E7-F436-48EE-8AB4-05BFF667BA25}"/>
              </a:ext>
            </a:extLst>
          </p:cNvPr>
          <p:cNvSpPr/>
          <p:nvPr/>
        </p:nvSpPr>
        <p:spPr>
          <a:xfrm>
            <a:off x="3027692" y="1898200"/>
            <a:ext cx="2380799" cy="6893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p>
        </p:txBody>
      </p:sp>
      <p:sp>
        <p:nvSpPr>
          <p:cNvPr id="48" name="Oval 84">
            <a:extLst>
              <a:ext uri="{FF2B5EF4-FFF2-40B4-BE49-F238E27FC236}">
                <a16:creationId xmlns:a16="http://schemas.microsoft.com/office/drawing/2014/main" id="{7C1699F5-1DC8-4113-B588-236A240CA6C4}"/>
              </a:ext>
            </a:extLst>
          </p:cNvPr>
          <p:cNvSpPr/>
          <p:nvPr/>
        </p:nvSpPr>
        <p:spPr>
          <a:xfrm>
            <a:off x="2461382" y="1865603"/>
            <a:ext cx="914185" cy="950739"/>
          </a:xfrm>
          <a:prstGeom prst="ellipse">
            <a:avLst/>
          </a:prstGeom>
          <a:solidFill>
            <a:schemeClr val="bg1"/>
          </a:solidFill>
          <a:ln w="57150">
            <a:solidFill>
              <a:schemeClr val="tx2">
                <a:lumMod val="50000"/>
              </a:schemeClr>
            </a:solidFill>
          </a:ln>
          <a:effectLst>
            <a:outerShdw blurRad="50800" dist="38100" dir="18900000" algn="b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34290" rIns="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700" b="1" dirty="0">
              <a:effectLst>
                <a:outerShdw blurRad="38100" dist="38100" dir="2700000" algn="tl">
                  <a:srgbClr val="000000">
                    <a:alpha val="43137"/>
                  </a:srgbClr>
                </a:outerShdw>
              </a:effectLst>
            </a:endParaRPr>
          </a:p>
        </p:txBody>
      </p:sp>
      <p:grpSp>
        <p:nvGrpSpPr>
          <p:cNvPr id="61" name="Groupe 60">
            <a:extLst>
              <a:ext uri="{FF2B5EF4-FFF2-40B4-BE49-F238E27FC236}">
                <a16:creationId xmlns:a16="http://schemas.microsoft.com/office/drawing/2014/main" id="{33BB6FE3-E8B9-495D-9F77-D119ADA5A036}"/>
              </a:ext>
            </a:extLst>
          </p:cNvPr>
          <p:cNvGrpSpPr/>
          <p:nvPr/>
        </p:nvGrpSpPr>
        <p:grpSpPr>
          <a:xfrm>
            <a:off x="2458921" y="1953946"/>
            <a:ext cx="914185" cy="779693"/>
            <a:chOff x="8036744" y="1469705"/>
            <a:chExt cx="1572269" cy="1101161"/>
          </a:xfrm>
        </p:grpSpPr>
        <p:pic>
          <p:nvPicPr>
            <p:cNvPr id="62" name="Image 61">
              <a:extLst>
                <a:ext uri="{FF2B5EF4-FFF2-40B4-BE49-F238E27FC236}">
                  <a16:creationId xmlns:a16="http://schemas.microsoft.com/office/drawing/2014/main" id="{1A1385E0-5552-4C0D-AAAC-B0DEAEE292E3}"/>
                </a:ext>
              </a:extLst>
            </p:cNvPr>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036744" y="1469705"/>
              <a:ext cx="1101161" cy="1101161"/>
            </a:xfrm>
            <a:prstGeom prst="rect">
              <a:avLst/>
            </a:prstGeom>
          </p:spPr>
        </p:pic>
        <p:pic>
          <p:nvPicPr>
            <p:cNvPr id="63" name="Image 62">
              <a:extLst>
                <a:ext uri="{FF2B5EF4-FFF2-40B4-BE49-F238E27FC236}">
                  <a16:creationId xmlns:a16="http://schemas.microsoft.com/office/drawing/2014/main" id="{269E2C95-8CA6-486A-856C-5F35EA942109}"/>
                </a:ext>
              </a:extLst>
            </p:cNvPr>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507852" y="1469705"/>
              <a:ext cx="1101161" cy="1101161"/>
            </a:xfrm>
            <a:prstGeom prst="rect">
              <a:avLst/>
            </a:prstGeom>
          </p:spPr>
        </p:pic>
      </p:grpSp>
      <p:sp>
        <p:nvSpPr>
          <p:cNvPr id="72" name="Rectangle 71">
            <a:extLst>
              <a:ext uri="{FF2B5EF4-FFF2-40B4-BE49-F238E27FC236}">
                <a16:creationId xmlns:a16="http://schemas.microsoft.com/office/drawing/2014/main" id="{16C91132-6551-4F23-9EC5-747A662C3A68}"/>
              </a:ext>
            </a:extLst>
          </p:cNvPr>
          <p:cNvSpPr/>
          <p:nvPr/>
        </p:nvSpPr>
        <p:spPr>
          <a:xfrm>
            <a:off x="3574478" y="3843558"/>
            <a:ext cx="2947113" cy="6893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p>
        </p:txBody>
      </p:sp>
      <p:sp>
        <p:nvSpPr>
          <p:cNvPr id="81" name="Rectangle 80">
            <a:extLst>
              <a:ext uri="{FF2B5EF4-FFF2-40B4-BE49-F238E27FC236}">
                <a16:creationId xmlns:a16="http://schemas.microsoft.com/office/drawing/2014/main" id="{70C626E2-687B-4DE9-920A-76D8A792657D}"/>
              </a:ext>
            </a:extLst>
          </p:cNvPr>
          <p:cNvSpPr/>
          <p:nvPr/>
        </p:nvSpPr>
        <p:spPr>
          <a:xfrm>
            <a:off x="3238457" y="5604503"/>
            <a:ext cx="2170034" cy="6893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p>
        </p:txBody>
      </p:sp>
      <p:sp>
        <p:nvSpPr>
          <p:cNvPr id="88" name="Oval 84">
            <a:extLst>
              <a:ext uri="{FF2B5EF4-FFF2-40B4-BE49-F238E27FC236}">
                <a16:creationId xmlns:a16="http://schemas.microsoft.com/office/drawing/2014/main" id="{EE0601FD-3EA8-4DA9-9913-928764AA0E72}"/>
              </a:ext>
            </a:extLst>
          </p:cNvPr>
          <p:cNvSpPr/>
          <p:nvPr/>
        </p:nvSpPr>
        <p:spPr>
          <a:xfrm>
            <a:off x="2458921" y="5443473"/>
            <a:ext cx="914185" cy="950739"/>
          </a:xfrm>
          <a:prstGeom prst="ellipse">
            <a:avLst/>
          </a:prstGeom>
          <a:solidFill>
            <a:schemeClr val="bg1"/>
          </a:solidFill>
          <a:ln w="57150">
            <a:solidFill>
              <a:schemeClr val="accent3"/>
            </a:solidFill>
          </a:ln>
          <a:effectLst>
            <a:outerShdw blurRad="50800" dist="38100" dir="18900000" algn="b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34290" rIns="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700" b="1" dirty="0">
              <a:effectLst>
                <a:outerShdw blurRad="38100" dist="38100" dir="2700000" algn="tl">
                  <a:srgbClr val="000000">
                    <a:alpha val="43137"/>
                  </a:srgbClr>
                </a:outerShdw>
              </a:effectLst>
            </a:endParaRPr>
          </a:p>
        </p:txBody>
      </p:sp>
      <p:pic>
        <p:nvPicPr>
          <p:cNvPr id="90" name="Image 89">
            <a:extLst>
              <a:ext uri="{FF2B5EF4-FFF2-40B4-BE49-F238E27FC236}">
                <a16:creationId xmlns:a16="http://schemas.microsoft.com/office/drawing/2014/main" id="{F95C2779-7D58-495B-A9BC-634071036F83}"/>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526826" y="5507885"/>
            <a:ext cx="794045" cy="823157"/>
          </a:xfrm>
          <a:prstGeom prst="rect">
            <a:avLst/>
          </a:prstGeom>
        </p:spPr>
      </p:pic>
      <p:sp>
        <p:nvSpPr>
          <p:cNvPr id="91" name="ZoneTexte 90">
            <a:extLst>
              <a:ext uri="{FF2B5EF4-FFF2-40B4-BE49-F238E27FC236}">
                <a16:creationId xmlns:a16="http://schemas.microsoft.com/office/drawing/2014/main" id="{2EFFBCD3-B58F-47FA-8ABF-70664645A493}"/>
              </a:ext>
            </a:extLst>
          </p:cNvPr>
          <p:cNvSpPr txBox="1"/>
          <p:nvPr/>
        </p:nvSpPr>
        <p:spPr>
          <a:xfrm>
            <a:off x="3419239" y="2042796"/>
            <a:ext cx="1989252" cy="400110"/>
          </a:xfrm>
          <a:prstGeom prst="rect">
            <a:avLst/>
          </a:prstGeom>
          <a:noFill/>
        </p:spPr>
        <p:txBody>
          <a:bodyPr wrap="square" rtlCol="0">
            <a:spAutoFit/>
          </a:bodyPr>
          <a:lstStyle/>
          <a:p>
            <a:r>
              <a:rPr lang="en-US" sz="2000" b="1" dirty="0">
                <a:solidFill>
                  <a:schemeClr val="tx2">
                    <a:lumMod val="75000"/>
                  </a:schemeClr>
                </a:solidFill>
              </a:rPr>
              <a:t>ARTHUR : Similar</a:t>
            </a:r>
          </a:p>
        </p:txBody>
      </p:sp>
      <p:sp>
        <p:nvSpPr>
          <p:cNvPr id="92" name="ZoneTexte 91">
            <a:extLst>
              <a:ext uri="{FF2B5EF4-FFF2-40B4-BE49-F238E27FC236}">
                <a16:creationId xmlns:a16="http://schemas.microsoft.com/office/drawing/2014/main" id="{82FFC966-F45F-4008-A3EC-FDA6958DFB9D}"/>
              </a:ext>
            </a:extLst>
          </p:cNvPr>
          <p:cNvSpPr txBox="1"/>
          <p:nvPr/>
        </p:nvSpPr>
        <p:spPr>
          <a:xfrm>
            <a:off x="3953324" y="3988154"/>
            <a:ext cx="2555823" cy="400110"/>
          </a:xfrm>
          <a:prstGeom prst="rect">
            <a:avLst/>
          </a:prstGeom>
          <a:noFill/>
        </p:spPr>
        <p:txBody>
          <a:bodyPr wrap="square" rtlCol="0">
            <a:spAutoFit/>
          </a:bodyPr>
          <a:lstStyle/>
          <a:p>
            <a:r>
              <a:rPr lang="en-US" sz="2000" b="1" dirty="0">
                <a:solidFill>
                  <a:schemeClr val="accent4"/>
                </a:solidFill>
              </a:rPr>
              <a:t>BOB: Complementary</a:t>
            </a:r>
          </a:p>
        </p:txBody>
      </p:sp>
      <p:sp>
        <p:nvSpPr>
          <p:cNvPr id="93" name="ZoneTexte 92">
            <a:extLst>
              <a:ext uri="{FF2B5EF4-FFF2-40B4-BE49-F238E27FC236}">
                <a16:creationId xmlns:a16="http://schemas.microsoft.com/office/drawing/2014/main" id="{5C3EF2F3-D23C-4098-B2D0-EA3DE996C14D}"/>
              </a:ext>
            </a:extLst>
          </p:cNvPr>
          <p:cNvSpPr txBox="1"/>
          <p:nvPr/>
        </p:nvSpPr>
        <p:spPr>
          <a:xfrm>
            <a:off x="3470049" y="5749099"/>
            <a:ext cx="1845852" cy="400110"/>
          </a:xfrm>
          <a:prstGeom prst="rect">
            <a:avLst/>
          </a:prstGeom>
          <a:noFill/>
        </p:spPr>
        <p:txBody>
          <a:bodyPr wrap="square" rtlCol="0">
            <a:spAutoFit/>
          </a:bodyPr>
          <a:lstStyle/>
          <a:p>
            <a:r>
              <a:rPr lang="en-US" sz="2000" b="1" dirty="0"/>
              <a:t>KEVIN: Neutral</a:t>
            </a:r>
          </a:p>
        </p:txBody>
      </p:sp>
      <p:cxnSp>
        <p:nvCxnSpPr>
          <p:cNvPr id="96" name="Straight Connector 74">
            <a:extLst>
              <a:ext uri="{FF2B5EF4-FFF2-40B4-BE49-F238E27FC236}">
                <a16:creationId xmlns:a16="http://schemas.microsoft.com/office/drawing/2014/main" id="{2F27FA0E-1559-43B0-8075-8B6A985C7F9B}"/>
              </a:ext>
            </a:extLst>
          </p:cNvPr>
          <p:cNvCxnSpPr>
            <a:cxnSpLocks/>
            <a:stCxn id="46" idx="1"/>
            <a:endCxn id="73" idx="2"/>
          </p:cNvCxnSpPr>
          <p:nvPr/>
        </p:nvCxnSpPr>
        <p:spPr>
          <a:xfrm>
            <a:off x="1941307" y="4198005"/>
            <a:ext cx="1042873" cy="10291"/>
          </a:xfrm>
          <a:prstGeom prst="line">
            <a:avLst/>
          </a:prstGeom>
          <a:ln w="152400">
            <a:solidFill>
              <a:schemeClr val="accent4"/>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Oval 84">
            <a:extLst>
              <a:ext uri="{FF2B5EF4-FFF2-40B4-BE49-F238E27FC236}">
                <a16:creationId xmlns:a16="http://schemas.microsoft.com/office/drawing/2014/main" id="{3B1C5F55-AAF2-485A-9501-9A40414918B4}"/>
              </a:ext>
            </a:extLst>
          </p:cNvPr>
          <p:cNvSpPr/>
          <p:nvPr/>
        </p:nvSpPr>
        <p:spPr>
          <a:xfrm>
            <a:off x="2984180" y="3732926"/>
            <a:ext cx="914185" cy="950739"/>
          </a:xfrm>
          <a:prstGeom prst="ellipse">
            <a:avLst/>
          </a:prstGeom>
          <a:solidFill>
            <a:schemeClr val="bg1"/>
          </a:solidFill>
          <a:ln w="57150">
            <a:solidFill>
              <a:schemeClr val="accent4"/>
            </a:solidFill>
          </a:ln>
          <a:effectLst>
            <a:outerShdw blurRad="50800" dist="38100" dir="18900000" algn="b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34290" rIns="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700" b="1" dirty="0">
              <a:effectLst>
                <a:outerShdw blurRad="38100" dist="38100" dir="2700000" algn="tl">
                  <a:srgbClr val="000000">
                    <a:alpha val="43137"/>
                  </a:srgbClr>
                </a:outerShdw>
              </a:effectLst>
            </a:endParaRPr>
          </a:p>
        </p:txBody>
      </p:sp>
      <p:grpSp>
        <p:nvGrpSpPr>
          <p:cNvPr id="104" name="Groupe 103">
            <a:extLst>
              <a:ext uri="{FF2B5EF4-FFF2-40B4-BE49-F238E27FC236}">
                <a16:creationId xmlns:a16="http://schemas.microsoft.com/office/drawing/2014/main" id="{A856A89C-F6C6-4FE1-9D51-9B677F6CA5FB}"/>
              </a:ext>
            </a:extLst>
          </p:cNvPr>
          <p:cNvGrpSpPr/>
          <p:nvPr/>
        </p:nvGrpSpPr>
        <p:grpSpPr>
          <a:xfrm>
            <a:off x="2982651" y="3772499"/>
            <a:ext cx="958230" cy="823157"/>
            <a:chOff x="5761605" y="2446907"/>
            <a:chExt cx="958230" cy="823157"/>
          </a:xfrm>
        </p:grpSpPr>
        <p:pic>
          <p:nvPicPr>
            <p:cNvPr id="65" name="Image 64">
              <a:extLst>
                <a:ext uri="{FF2B5EF4-FFF2-40B4-BE49-F238E27FC236}">
                  <a16:creationId xmlns:a16="http://schemas.microsoft.com/office/drawing/2014/main" id="{740C33E9-3350-412F-A682-C6915885AB16}"/>
                </a:ext>
              </a:extLst>
            </p:cNvPr>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925790" y="2446907"/>
              <a:ext cx="794045" cy="823157"/>
            </a:xfrm>
            <a:prstGeom prst="rect">
              <a:avLst/>
            </a:prstGeom>
          </p:spPr>
        </p:pic>
        <p:pic>
          <p:nvPicPr>
            <p:cNvPr id="66" name="Image 65">
              <a:extLst>
                <a:ext uri="{FF2B5EF4-FFF2-40B4-BE49-F238E27FC236}">
                  <a16:creationId xmlns:a16="http://schemas.microsoft.com/office/drawing/2014/main" id="{BCBDFC4D-18C4-4018-A1F3-33F2A9FC31E3}"/>
                </a:ext>
              </a:extLst>
            </p:cNvPr>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761605" y="2548729"/>
              <a:ext cx="561207" cy="581783"/>
            </a:xfrm>
            <a:prstGeom prst="rect">
              <a:avLst/>
            </a:prstGeom>
          </p:spPr>
        </p:pic>
      </p:grpSp>
      <p:grpSp>
        <p:nvGrpSpPr>
          <p:cNvPr id="115" name="Groupe 114">
            <a:extLst>
              <a:ext uri="{FF2B5EF4-FFF2-40B4-BE49-F238E27FC236}">
                <a16:creationId xmlns:a16="http://schemas.microsoft.com/office/drawing/2014/main" id="{741FC14C-0521-4B4F-BF61-5133474806AD}"/>
              </a:ext>
            </a:extLst>
          </p:cNvPr>
          <p:cNvGrpSpPr/>
          <p:nvPr/>
        </p:nvGrpSpPr>
        <p:grpSpPr>
          <a:xfrm>
            <a:off x="6876100" y="1924763"/>
            <a:ext cx="4663440" cy="4688464"/>
            <a:chOff x="7102306" y="1603177"/>
            <a:chExt cx="4663440" cy="4688464"/>
          </a:xfrm>
        </p:grpSpPr>
        <p:sp>
          <p:nvSpPr>
            <p:cNvPr id="107" name="Shape 586">
              <a:extLst>
                <a:ext uri="{FF2B5EF4-FFF2-40B4-BE49-F238E27FC236}">
                  <a16:creationId xmlns:a16="http://schemas.microsoft.com/office/drawing/2014/main" id="{42BA936E-C858-4D9C-ACDE-D67EBD48A3A6}"/>
                </a:ext>
              </a:extLst>
            </p:cNvPr>
            <p:cNvSpPr/>
            <p:nvPr/>
          </p:nvSpPr>
          <p:spPr>
            <a:xfrm>
              <a:off x="7102306" y="2044324"/>
              <a:ext cx="4663440" cy="4028302"/>
            </a:xfrm>
            <a:prstGeom prst="roundRect">
              <a:avLst>
                <a:gd name="adj" fmla="val 3918"/>
              </a:avLst>
            </a:prstGeom>
            <a:solidFill>
              <a:schemeClr val="accent3">
                <a:lumMod val="20000"/>
                <a:lumOff val="80000"/>
              </a:schemeClr>
            </a:solidFill>
            <a:ln w="3175" cap="flat">
              <a:solidFill>
                <a:srgbClr val="D9D9D9"/>
              </a:solidFill>
              <a:prstDash val="solid"/>
              <a:miter lim="400000"/>
            </a:ln>
            <a:effectLst>
              <a:outerShdw blurRad="76200" dir="18900000" rotWithShape="0">
                <a:srgbClr val="000000">
                  <a:alpha val="20000"/>
                </a:srgbClr>
              </a:outerShdw>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350" b="0" i="0" u="none" strike="noStrike" kern="0" cap="none" spc="0" normalizeH="0" baseline="0" noProof="0" dirty="0">
                <a:ln>
                  <a:noFill/>
                </a:ln>
                <a:solidFill>
                  <a:srgbClr val="FFFFFF"/>
                </a:solidFill>
                <a:effectLst/>
                <a:uLnTx/>
                <a:uFillTx/>
                <a:latin typeface="Calibri"/>
                <a:cs typeface="Calibri"/>
                <a:sym typeface="Calibri"/>
              </a:endParaRPr>
            </a:p>
          </p:txBody>
        </p:sp>
        <p:sp>
          <p:nvSpPr>
            <p:cNvPr id="108" name="Rectangle 107">
              <a:extLst>
                <a:ext uri="{FF2B5EF4-FFF2-40B4-BE49-F238E27FC236}">
                  <a16:creationId xmlns:a16="http://schemas.microsoft.com/office/drawing/2014/main" id="{11040D32-61FE-458B-8327-142901DE0C0B}"/>
                </a:ext>
              </a:extLst>
            </p:cNvPr>
            <p:cNvSpPr/>
            <p:nvPr/>
          </p:nvSpPr>
          <p:spPr>
            <a:xfrm>
              <a:off x="7102306" y="1603177"/>
              <a:ext cx="4663440" cy="558801"/>
            </a:xfrm>
            <a:prstGeom prst="rect">
              <a:avLst/>
            </a:prstGeom>
            <a:solidFill>
              <a:schemeClr val="tx2">
                <a:lumMod val="75000"/>
              </a:schemeClr>
            </a:solidFill>
            <a:ln w="3175" cap="flat">
              <a:solidFill>
                <a:srgbClr val="D9D9D9"/>
              </a:solidFill>
              <a:prstDash val="solid"/>
              <a:miter lim="400000"/>
            </a:ln>
            <a:effectLst>
              <a:outerShdw blurRad="63500" sx="102000" sy="102000" algn="ctr" rotWithShape="0">
                <a:prstClr val="black">
                  <a:alpha val="40000"/>
                </a:prstClr>
              </a:outerShdw>
            </a:effectLst>
          </p:spPr>
          <p:txBody>
            <a:bodyPr wrap="square" lIns="34289" tIns="34289" rIns="34289" bIns="34289" numCol="1" anchor="ctr">
              <a:noAutofit/>
            </a:bodyPr>
            <a:lstStyle/>
            <a:p>
              <a:pPr algn="ctr" hangingPunct="0"/>
              <a:r>
                <a:rPr lang="fr-FR" sz="2400" b="1" kern="0" dirty="0">
                  <a:solidFill>
                    <a:srgbClr val="FFFFFF"/>
                  </a:solidFill>
                  <a:latin typeface="Calibri"/>
                  <a:cs typeface="Calibri"/>
                </a:rPr>
                <a:t>INITIAL BEHAVIORS</a:t>
              </a:r>
            </a:p>
          </p:txBody>
        </p:sp>
        <p:sp>
          <p:nvSpPr>
            <p:cNvPr id="112" name="ZoneTexte 111">
              <a:extLst>
                <a:ext uri="{FF2B5EF4-FFF2-40B4-BE49-F238E27FC236}">
                  <a16:creationId xmlns:a16="http://schemas.microsoft.com/office/drawing/2014/main" id="{5FD92044-70FB-4A37-89AC-AA4760834650}"/>
                </a:ext>
              </a:extLst>
            </p:cNvPr>
            <p:cNvSpPr txBox="1"/>
            <p:nvPr/>
          </p:nvSpPr>
          <p:spPr>
            <a:xfrm>
              <a:off x="7177599" y="2444434"/>
              <a:ext cx="4353660" cy="3847207"/>
            </a:xfrm>
            <a:prstGeom prst="rect">
              <a:avLst/>
            </a:prstGeom>
            <a:noFill/>
          </p:spPr>
          <p:txBody>
            <a:bodyPr wrap="square" rtlCol="0">
              <a:spAutoFit/>
            </a:bodyPr>
            <a:lstStyle/>
            <a:p>
              <a:pPr marL="342900" indent="-342900">
                <a:buFont typeface="Arial" panose="020B0604020202020204" pitchFamily="34" charset="0"/>
                <a:buChar char="•"/>
              </a:pPr>
              <a:r>
                <a:rPr lang="en-US" sz="2000" b="1" dirty="0"/>
                <a:t>POW = 0.55</a:t>
              </a:r>
            </a:p>
            <a:p>
              <a:pPr marL="342900" indent="-342900">
                <a:buFont typeface="Arial" panose="020B0604020202020204" pitchFamily="34" charset="0"/>
                <a:buChar char="•"/>
              </a:pPr>
              <a:endParaRPr lang="en-US" sz="2000" b="1" dirty="0"/>
            </a:p>
            <a:p>
              <a:pPr marL="342900" indent="-342900">
                <a:buFont typeface="Arial" panose="020B0604020202020204" pitchFamily="34" charset="0"/>
                <a:buChar char="•"/>
              </a:pPr>
              <a:r>
                <a:rPr lang="en-US" sz="2000" b="1" dirty="0"/>
                <a:t>Decision among </a:t>
              </a:r>
              <a:r>
                <a:rPr lang="en-US" sz="2400" b="1" dirty="0"/>
                <a:t>630 </a:t>
              </a:r>
              <a:r>
                <a:rPr lang="en-US" sz="2000" b="1" dirty="0"/>
                <a:t>restaurants</a:t>
              </a:r>
            </a:p>
            <a:p>
              <a:endParaRPr lang="en-US" sz="2000" b="1" dirty="0"/>
            </a:p>
            <a:p>
              <a:pPr marL="342900" indent="-342900">
                <a:buFont typeface="Arial" panose="020B0604020202020204" pitchFamily="34" charset="0"/>
                <a:buChar char="•"/>
              </a:pPr>
              <a:r>
                <a:rPr lang="en-US" sz="2000" b="1" dirty="0"/>
                <a:t>Manipulation of preferences:</a:t>
              </a:r>
            </a:p>
            <a:p>
              <a:pPr marL="342900" indent="-342900">
                <a:buFont typeface="Arial" panose="020B0604020202020204" pitchFamily="34" charset="0"/>
                <a:buChar char="•"/>
              </a:pPr>
              <a:endParaRPr lang="en-US" sz="2000" b="1" dirty="0"/>
            </a:p>
            <a:p>
              <a:pPr marL="800100" lvl="1" indent="-342900">
                <a:buFont typeface="Arial" panose="020B0604020202020204" pitchFamily="34" charset="0"/>
                <a:buChar char="•"/>
              </a:pPr>
              <a:r>
                <a:rPr lang="en-US" sz="2000" b="1" dirty="0"/>
                <a:t>Distance(Agent, User) &gt; 0.7</a:t>
              </a:r>
            </a:p>
            <a:p>
              <a:pPr marL="800100" lvl="1" indent="-342900">
                <a:buFont typeface="Arial" panose="020B0604020202020204" pitchFamily="34" charset="0"/>
                <a:buChar char="•"/>
              </a:pPr>
              <a:endParaRPr lang="en-US" sz="2000" b="1" dirty="0"/>
            </a:p>
            <a:p>
              <a:pPr marL="800100" lvl="1" indent="-342900">
                <a:buFont typeface="Arial" panose="020B0604020202020204" pitchFamily="34" charset="0"/>
                <a:buChar char="•"/>
              </a:pPr>
              <a:r>
                <a:rPr lang="en-US" sz="2000" b="1" dirty="0"/>
                <a:t>Distance(Agent, </a:t>
              </a:r>
              <a:r>
                <a:rPr lang="en-US" sz="2000" b="1" dirty="0" err="1"/>
                <a:t>Agent_i</a:t>
              </a:r>
              <a:r>
                <a:rPr lang="en-US" sz="2000" b="1" dirty="0"/>
                <a:t>) &gt; 0.35</a:t>
              </a:r>
            </a:p>
            <a:p>
              <a:pPr marL="800100" lvl="1" indent="-342900">
                <a:buFont typeface="Arial" panose="020B0604020202020204" pitchFamily="34" charset="0"/>
                <a:buChar char="•"/>
              </a:pPr>
              <a:endParaRPr lang="en-US" sz="2000" b="1" dirty="0"/>
            </a:p>
            <a:p>
              <a:pPr marL="800100" lvl="1" indent="-342900">
                <a:buFont typeface="Arial" panose="020B0604020202020204" pitchFamily="34" charset="0"/>
                <a:buChar char="•"/>
              </a:pPr>
              <a:r>
                <a:rPr lang="en-US" sz="2000" b="1" dirty="0"/>
                <a:t>Most liked values are different</a:t>
              </a:r>
            </a:p>
            <a:p>
              <a:pPr lvl="1"/>
              <a:endParaRPr lang="en-US" sz="2000" b="1" dirty="0"/>
            </a:p>
          </p:txBody>
        </p:sp>
      </p:grpSp>
      <p:sp>
        <p:nvSpPr>
          <p:cNvPr id="49" name="Freeform 5">
            <a:extLst>
              <a:ext uri="{FF2B5EF4-FFF2-40B4-BE49-F238E27FC236}">
                <a16:creationId xmlns:a16="http://schemas.microsoft.com/office/drawing/2014/main" id="{F97732AB-0082-4ABC-918C-961553734BF0}"/>
              </a:ext>
            </a:extLst>
          </p:cNvPr>
          <p:cNvSpPr>
            <a:spLocks/>
          </p:cNvSpPr>
          <p:nvPr/>
        </p:nvSpPr>
        <p:spPr bwMode="auto">
          <a:xfrm>
            <a:off x="544706" y="3086155"/>
            <a:ext cx="1140621" cy="2229861"/>
          </a:xfrm>
          <a:custGeom>
            <a:avLst/>
            <a:gdLst>
              <a:gd name="T0" fmla="*/ 0 w 1985"/>
              <a:gd name="T1" fmla="*/ 0 h 3968"/>
              <a:gd name="T2" fmla="*/ 1985 w 1985"/>
              <a:gd name="T3" fmla="*/ 1984 h 3968"/>
              <a:gd name="T4" fmla="*/ 0 w 1985"/>
              <a:gd name="T5" fmla="*/ 3968 h 3968"/>
              <a:gd name="T6" fmla="*/ 0 w 1985"/>
              <a:gd name="T7" fmla="*/ 3443 h 3968"/>
              <a:gd name="T8" fmla="*/ 1460 w 1985"/>
              <a:gd name="T9" fmla="*/ 1984 h 3968"/>
              <a:gd name="T10" fmla="*/ 0 w 1985"/>
              <a:gd name="T11" fmla="*/ 525 h 3968"/>
              <a:gd name="T12" fmla="*/ 0 w 1985"/>
              <a:gd name="T13" fmla="*/ 0 h 3968"/>
            </a:gdLst>
            <a:ahLst/>
            <a:cxnLst>
              <a:cxn ang="0">
                <a:pos x="T0" y="T1"/>
              </a:cxn>
              <a:cxn ang="0">
                <a:pos x="T2" y="T3"/>
              </a:cxn>
              <a:cxn ang="0">
                <a:pos x="T4" y="T5"/>
              </a:cxn>
              <a:cxn ang="0">
                <a:pos x="T6" y="T7"/>
              </a:cxn>
              <a:cxn ang="0">
                <a:pos x="T8" y="T9"/>
              </a:cxn>
              <a:cxn ang="0">
                <a:pos x="T10" y="T11"/>
              </a:cxn>
              <a:cxn ang="0">
                <a:pos x="T12" y="T13"/>
              </a:cxn>
            </a:cxnLst>
            <a:rect l="0" t="0" r="r" b="b"/>
            <a:pathLst>
              <a:path w="1985" h="3968">
                <a:moveTo>
                  <a:pt x="0" y="0"/>
                </a:moveTo>
                <a:cubicBezTo>
                  <a:pt x="1096" y="0"/>
                  <a:pt x="1985" y="888"/>
                  <a:pt x="1985" y="1984"/>
                </a:cubicBezTo>
                <a:cubicBezTo>
                  <a:pt x="1985" y="3080"/>
                  <a:pt x="1096" y="3968"/>
                  <a:pt x="0" y="3968"/>
                </a:cubicBezTo>
                <a:lnTo>
                  <a:pt x="0" y="3443"/>
                </a:lnTo>
                <a:cubicBezTo>
                  <a:pt x="806" y="3443"/>
                  <a:pt x="1460" y="2790"/>
                  <a:pt x="1460" y="1984"/>
                </a:cubicBezTo>
                <a:cubicBezTo>
                  <a:pt x="1460" y="1178"/>
                  <a:pt x="806" y="525"/>
                  <a:pt x="0" y="525"/>
                </a:cubicBezTo>
                <a:lnTo>
                  <a:pt x="0" y="0"/>
                </a:lnTo>
                <a:close/>
              </a:path>
            </a:pathLst>
          </a:custGeom>
          <a:solidFill>
            <a:schemeClr val="tx2">
              <a:lumMod val="50000"/>
            </a:schemeClr>
          </a:solidFill>
          <a:ln w="0">
            <a:noFill/>
            <a:prstDash val="solid"/>
            <a:round/>
            <a:headEnd/>
            <a:tailEnd/>
          </a:ln>
          <a:effectLst>
            <a:outerShdw blurRad="50800" dist="381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dirty="0"/>
          </a:p>
        </p:txBody>
      </p:sp>
      <p:sp>
        <p:nvSpPr>
          <p:cNvPr id="116" name="Oval 13">
            <a:extLst>
              <a:ext uri="{FF2B5EF4-FFF2-40B4-BE49-F238E27FC236}">
                <a16:creationId xmlns:a16="http://schemas.microsoft.com/office/drawing/2014/main" id="{CC4A4A69-0BCA-4D44-AC00-33F53601BDC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Tree>
    <p:extLst>
      <p:ext uri="{BB962C8B-B14F-4D97-AF65-F5344CB8AC3E}">
        <p14:creationId xmlns:p14="http://schemas.microsoft.com/office/powerpoint/2010/main" val="39185978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04CDC8C6-78D1-4BF9-B9FE-8C489DABA9F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STUDY:</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43" name="Rectangle 42">
            <a:extLst>
              <a:ext uri="{FF2B5EF4-FFF2-40B4-BE49-F238E27FC236}">
                <a16:creationId xmlns:a16="http://schemas.microsoft.com/office/drawing/2014/main" id="{7C46F388-7E2C-451F-A21D-3A00748C3BE7}"/>
              </a:ext>
            </a:extLst>
          </p:cNvPr>
          <p:cNvSpPr/>
          <p:nvPr/>
        </p:nvSpPr>
        <p:spPr>
          <a:xfrm>
            <a:off x="687330" y="4687966"/>
            <a:ext cx="11178374" cy="80909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30D1097-1B47-418D-A8BA-172EFD13C191}"/>
              </a:ext>
            </a:extLst>
          </p:cNvPr>
          <p:cNvSpPr/>
          <p:nvPr/>
        </p:nvSpPr>
        <p:spPr>
          <a:xfrm>
            <a:off x="687334" y="1492898"/>
            <a:ext cx="11178372" cy="80909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1D99A3C-348B-4812-A8DC-88F0744F409F}"/>
              </a:ext>
            </a:extLst>
          </p:cNvPr>
          <p:cNvSpPr/>
          <p:nvPr/>
        </p:nvSpPr>
        <p:spPr>
          <a:xfrm>
            <a:off x="687331" y="2638130"/>
            <a:ext cx="11178372" cy="80909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78981F7-8597-4AE7-ABE5-757E95A6F658}"/>
              </a:ext>
            </a:extLst>
          </p:cNvPr>
          <p:cNvSpPr/>
          <p:nvPr/>
        </p:nvSpPr>
        <p:spPr>
          <a:xfrm>
            <a:off x="687332" y="3684227"/>
            <a:ext cx="11178374" cy="80909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04FF5A6-36DA-493A-A2DB-8EEFCBB2C91A}"/>
              </a:ext>
            </a:extLst>
          </p:cNvPr>
          <p:cNvSpPr/>
          <p:nvPr/>
        </p:nvSpPr>
        <p:spPr>
          <a:xfrm>
            <a:off x="1093665" y="1392462"/>
            <a:ext cx="10645753" cy="809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6">
            <a:extLst>
              <a:ext uri="{FF2B5EF4-FFF2-40B4-BE49-F238E27FC236}">
                <a16:creationId xmlns:a16="http://schemas.microsoft.com/office/drawing/2014/main" id="{D0449174-EECD-4746-8CE6-704408637401}"/>
              </a:ext>
            </a:extLst>
          </p:cNvPr>
          <p:cNvGrpSpPr/>
          <p:nvPr/>
        </p:nvGrpSpPr>
        <p:grpSpPr>
          <a:xfrm>
            <a:off x="323125" y="1417597"/>
            <a:ext cx="1054369" cy="809097"/>
            <a:chOff x="3347870" y="1321249"/>
            <a:chExt cx="857972" cy="783125"/>
          </a:xfrm>
        </p:grpSpPr>
        <p:sp>
          <p:nvSpPr>
            <p:cNvPr id="20" name="Rectangle 19">
              <a:extLst>
                <a:ext uri="{FF2B5EF4-FFF2-40B4-BE49-F238E27FC236}">
                  <a16:creationId xmlns:a16="http://schemas.microsoft.com/office/drawing/2014/main" id="{E9324912-C695-47E8-AE4B-8B4514F9E1C9}"/>
                </a:ext>
              </a:extLst>
            </p:cNvPr>
            <p:cNvSpPr/>
            <p:nvPr/>
          </p:nvSpPr>
          <p:spPr>
            <a:xfrm>
              <a:off x="3347870" y="1321249"/>
              <a:ext cx="627012" cy="78312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effectLst>
                    <a:outerShdw blurRad="38100" dist="38100" dir="2700000" algn="tl">
                      <a:srgbClr val="000000">
                        <a:alpha val="43137"/>
                      </a:srgbClr>
                    </a:outerShdw>
                  </a:effectLst>
                </a:rPr>
                <a:t>H1</a:t>
              </a:r>
            </a:p>
          </p:txBody>
        </p:sp>
        <p:sp>
          <p:nvSpPr>
            <p:cNvPr id="23" name="Isosceles Triangle 5">
              <a:extLst>
                <a:ext uri="{FF2B5EF4-FFF2-40B4-BE49-F238E27FC236}">
                  <a16:creationId xmlns:a16="http://schemas.microsoft.com/office/drawing/2014/main" id="{08431E13-A599-423E-B417-73EB7C12B467}"/>
                </a:ext>
              </a:extLst>
            </p:cNvPr>
            <p:cNvSpPr/>
            <p:nvPr/>
          </p:nvSpPr>
          <p:spPr>
            <a:xfrm rot="5400000">
              <a:off x="3921452" y="1597332"/>
              <a:ext cx="337819" cy="230960"/>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25" name="Rectangle 24">
            <a:extLst>
              <a:ext uri="{FF2B5EF4-FFF2-40B4-BE49-F238E27FC236}">
                <a16:creationId xmlns:a16="http://schemas.microsoft.com/office/drawing/2014/main" id="{6DD42443-331B-4B78-882F-C85AD4337824}"/>
              </a:ext>
            </a:extLst>
          </p:cNvPr>
          <p:cNvSpPr/>
          <p:nvPr/>
        </p:nvSpPr>
        <p:spPr>
          <a:xfrm>
            <a:off x="1069782" y="2525200"/>
            <a:ext cx="10669636" cy="807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grpSp>
        <p:nvGrpSpPr>
          <p:cNvPr id="26" name="Group 10">
            <a:extLst>
              <a:ext uri="{FF2B5EF4-FFF2-40B4-BE49-F238E27FC236}">
                <a16:creationId xmlns:a16="http://schemas.microsoft.com/office/drawing/2014/main" id="{1D3AC739-5CC5-4E41-8180-327D713449E4}"/>
              </a:ext>
            </a:extLst>
          </p:cNvPr>
          <p:cNvGrpSpPr/>
          <p:nvPr/>
        </p:nvGrpSpPr>
        <p:grpSpPr>
          <a:xfrm>
            <a:off x="323126" y="2531043"/>
            <a:ext cx="1030487" cy="809097"/>
            <a:chOff x="3367305" y="1321249"/>
            <a:chExt cx="838538" cy="783125"/>
          </a:xfrm>
        </p:grpSpPr>
        <p:sp>
          <p:nvSpPr>
            <p:cNvPr id="27" name="Rectangle 26">
              <a:extLst>
                <a:ext uri="{FF2B5EF4-FFF2-40B4-BE49-F238E27FC236}">
                  <a16:creationId xmlns:a16="http://schemas.microsoft.com/office/drawing/2014/main" id="{75CEDAC3-8C8B-4B00-BD7E-60C91B5AC75B}"/>
                </a:ext>
              </a:extLst>
            </p:cNvPr>
            <p:cNvSpPr/>
            <p:nvPr/>
          </p:nvSpPr>
          <p:spPr>
            <a:xfrm>
              <a:off x="3367305" y="1321249"/>
              <a:ext cx="613236" cy="7831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effectLst>
                    <a:outerShdw blurRad="38100" dist="38100" dir="2700000" algn="tl">
                      <a:srgbClr val="000000">
                        <a:alpha val="43137"/>
                      </a:srgbClr>
                    </a:outerShdw>
                  </a:effectLst>
                </a:rPr>
                <a:t>H2</a:t>
              </a:r>
            </a:p>
          </p:txBody>
        </p:sp>
        <p:sp>
          <p:nvSpPr>
            <p:cNvPr id="28" name="Isosceles Triangle 12">
              <a:extLst>
                <a:ext uri="{FF2B5EF4-FFF2-40B4-BE49-F238E27FC236}">
                  <a16:creationId xmlns:a16="http://schemas.microsoft.com/office/drawing/2014/main" id="{FF1BC946-46C1-4E8A-88D4-647C2E287A17}"/>
                </a:ext>
              </a:extLst>
            </p:cNvPr>
            <p:cNvSpPr/>
            <p:nvPr/>
          </p:nvSpPr>
          <p:spPr>
            <a:xfrm rot="5400000">
              <a:off x="3920629" y="1596508"/>
              <a:ext cx="339467" cy="230961"/>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30" name="Rectangle 29">
            <a:extLst>
              <a:ext uri="{FF2B5EF4-FFF2-40B4-BE49-F238E27FC236}">
                <a16:creationId xmlns:a16="http://schemas.microsoft.com/office/drawing/2014/main" id="{2C21A5C9-5517-407B-8001-B53310161F38}"/>
              </a:ext>
            </a:extLst>
          </p:cNvPr>
          <p:cNvSpPr/>
          <p:nvPr/>
        </p:nvSpPr>
        <p:spPr>
          <a:xfrm>
            <a:off x="1076737" y="3563048"/>
            <a:ext cx="10662682" cy="806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15">
            <a:extLst>
              <a:ext uri="{FF2B5EF4-FFF2-40B4-BE49-F238E27FC236}">
                <a16:creationId xmlns:a16="http://schemas.microsoft.com/office/drawing/2014/main" id="{D9DD13D6-08E6-428E-94F6-95BB0DC4DCF7}"/>
              </a:ext>
            </a:extLst>
          </p:cNvPr>
          <p:cNvGrpSpPr/>
          <p:nvPr/>
        </p:nvGrpSpPr>
        <p:grpSpPr>
          <a:xfrm>
            <a:off x="323126" y="3565493"/>
            <a:ext cx="1030489" cy="809097"/>
            <a:chOff x="3367304" y="1321250"/>
            <a:chExt cx="838539" cy="783125"/>
          </a:xfrm>
        </p:grpSpPr>
        <p:sp>
          <p:nvSpPr>
            <p:cNvPr id="32" name="Rectangle 31">
              <a:extLst>
                <a:ext uri="{FF2B5EF4-FFF2-40B4-BE49-F238E27FC236}">
                  <a16:creationId xmlns:a16="http://schemas.microsoft.com/office/drawing/2014/main" id="{ECAE4C06-C9B8-4198-B6E0-553576E582DB}"/>
                </a:ext>
              </a:extLst>
            </p:cNvPr>
            <p:cNvSpPr/>
            <p:nvPr/>
          </p:nvSpPr>
          <p:spPr>
            <a:xfrm>
              <a:off x="3367304" y="1321250"/>
              <a:ext cx="613236" cy="7831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effectLst>
                    <a:outerShdw blurRad="38100" dist="38100" dir="2700000" algn="tl">
                      <a:srgbClr val="000000">
                        <a:alpha val="43137"/>
                      </a:srgbClr>
                    </a:outerShdw>
                  </a:effectLst>
                </a:rPr>
                <a:t>H3</a:t>
              </a:r>
            </a:p>
          </p:txBody>
        </p:sp>
        <p:sp>
          <p:nvSpPr>
            <p:cNvPr id="33" name="Isosceles Triangle 17">
              <a:extLst>
                <a:ext uri="{FF2B5EF4-FFF2-40B4-BE49-F238E27FC236}">
                  <a16:creationId xmlns:a16="http://schemas.microsoft.com/office/drawing/2014/main" id="{715D6E2D-4703-4B29-B67E-77238503FE59}"/>
                </a:ext>
              </a:extLst>
            </p:cNvPr>
            <p:cNvSpPr/>
            <p:nvPr/>
          </p:nvSpPr>
          <p:spPr>
            <a:xfrm rot="5400000">
              <a:off x="3927931" y="1603808"/>
              <a:ext cx="324863" cy="230961"/>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9D7F2A4E-1D5D-4542-AA94-A37FF9F8F16E}"/>
              </a:ext>
            </a:extLst>
          </p:cNvPr>
          <p:cNvSpPr/>
          <p:nvPr/>
        </p:nvSpPr>
        <p:spPr>
          <a:xfrm>
            <a:off x="1069783" y="4580894"/>
            <a:ext cx="10669636" cy="809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20">
            <a:extLst>
              <a:ext uri="{FF2B5EF4-FFF2-40B4-BE49-F238E27FC236}">
                <a16:creationId xmlns:a16="http://schemas.microsoft.com/office/drawing/2014/main" id="{7D6115BF-0FCB-4A06-AF8D-B9BDEEE97889}"/>
              </a:ext>
            </a:extLst>
          </p:cNvPr>
          <p:cNvGrpSpPr/>
          <p:nvPr/>
        </p:nvGrpSpPr>
        <p:grpSpPr>
          <a:xfrm>
            <a:off x="311797" y="4584910"/>
            <a:ext cx="1054364" cy="809435"/>
            <a:chOff x="3347871" y="1321249"/>
            <a:chExt cx="857968" cy="783125"/>
          </a:xfrm>
        </p:grpSpPr>
        <p:sp>
          <p:nvSpPr>
            <p:cNvPr id="37" name="Rectangle 36">
              <a:extLst>
                <a:ext uri="{FF2B5EF4-FFF2-40B4-BE49-F238E27FC236}">
                  <a16:creationId xmlns:a16="http://schemas.microsoft.com/office/drawing/2014/main" id="{C77E1C4B-9EDF-4E93-A782-3B372B3AB54E}"/>
                </a:ext>
              </a:extLst>
            </p:cNvPr>
            <p:cNvSpPr/>
            <p:nvPr/>
          </p:nvSpPr>
          <p:spPr>
            <a:xfrm>
              <a:off x="3347871" y="1321249"/>
              <a:ext cx="627012" cy="7831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effectLst>
                    <a:outerShdw blurRad="38100" dist="38100" dir="2700000" algn="tl">
                      <a:srgbClr val="000000">
                        <a:alpha val="43137"/>
                      </a:srgbClr>
                    </a:outerShdw>
                  </a:effectLst>
                </a:rPr>
                <a:t>H4</a:t>
              </a:r>
            </a:p>
          </p:txBody>
        </p:sp>
        <p:sp>
          <p:nvSpPr>
            <p:cNvPr id="38" name="Isosceles Triangle 22">
              <a:extLst>
                <a:ext uri="{FF2B5EF4-FFF2-40B4-BE49-F238E27FC236}">
                  <a16:creationId xmlns:a16="http://schemas.microsoft.com/office/drawing/2014/main" id="{0051C1B8-9165-4100-AFD1-5C500F0FB7FB}"/>
                </a:ext>
              </a:extLst>
            </p:cNvPr>
            <p:cNvSpPr/>
            <p:nvPr/>
          </p:nvSpPr>
          <p:spPr>
            <a:xfrm rot="5400000">
              <a:off x="3888516" y="1628968"/>
              <a:ext cx="403687" cy="230959"/>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TextBox 26">
            <a:extLst>
              <a:ext uri="{FF2B5EF4-FFF2-40B4-BE49-F238E27FC236}">
                <a16:creationId xmlns:a16="http://schemas.microsoft.com/office/drawing/2014/main" id="{E291BD6B-6110-45F7-9325-7AD498085021}"/>
              </a:ext>
            </a:extLst>
          </p:cNvPr>
          <p:cNvSpPr txBox="1"/>
          <p:nvPr/>
        </p:nvSpPr>
        <p:spPr>
          <a:xfrm>
            <a:off x="1072953" y="1466332"/>
            <a:ext cx="10666466" cy="769441"/>
          </a:xfrm>
          <a:prstGeom prst="rect">
            <a:avLst/>
          </a:prstGeom>
          <a:noFill/>
        </p:spPr>
        <p:txBody>
          <a:bodyPr wrap="square" lIns="0" rIns="0" rtlCol="0" anchor="t">
            <a:spAutoFit/>
          </a:bodyPr>
          <a:lstStyle/>
          <a:p>
            <a:pPr lvl="1"/>
            <a:r>
              <a:rPr lang="en-US" sz="2200" dirty="0">
                <a:solidFill>
                  <a:schemeClr val="tx1">
                    <a:lumMod val="65000"/>
                    <a:lumOff val="35000"/>
                  </a:schemeClr>
                </a:solidFill>
              </a:rPr>
              <a:t>The behaviors of dominance expressed by the agent; whether complementary or similar; are correctly perceived by the participants</a:t>
            </a:r>
          </a:p>
        </p:txBody>
      </p:sp>
      <p:sp>
        <p:nvSpPr>
          <p:cNvPr id="41" name="TextBox 26">
            <a:extLst>
              <a:ext uri="{FF2B5EF4-FFF2-40B4-BE49-F238E27FC236}">
                <a16:creationId xmlns:a16="http://schemas.microsoft.com/office/drawing/2014/main" id="{68ABB317-4098-452A-85F7-7D86DEF52273}"/>
              </a:ext>
            </a:extLst>
          </p:cNvPr>
          <p:cNvSpPr txBox="1"/>
          <p:nvPr/>
        </p:nvSpPr>
        <p:spPr>
          <a:xfrm>
            <a:off x="1076736" y="3643916"/>
            <a:ext cx="10552714" cy="769441"/>
          </a:xfrm>
          <a:prstGeom prst="rect">
            <a:avLst/>
          </a:prstGeom>
          <a:noFill/>
        </p:spPr>
        <p:txBody>
          <a:bodyPr wrap="square" lIns="0" rIns="0" rtlCol="0" anchor="t">
            <a:spAutoFit/>
          </a:bodyPr>
          <a:lstStyle/>
          <a:p>
            <a:pPr lvl="1"/>
            <a:r>
              <a:rPr lang="en-US" sz="2200" dirty="0">
                <a:solidFill>
                  <a:schemeClr val="tx1">
                    <a:lumMod val="65000"/>
                    <a:lumOff val="35000"/>
                  </a:schemeClr>
                </a:solidFill>
              </a:rPr>
              <a:t>Negotiation converges more quickly when negotiators establish a complementary relation of dominance</a:t>
            </a:r>
          </a:p>
        </p:txBody>
      </p:sp>
      <p:sp>
        <p:nvSpPr>
          <p:cNvPr id="42" name="TextBox 26">
            <a:extLst>
              <a:ext uri="{FF2B5EF4-FFF2-40B4-BE49-F238E27FC236}">
                <a16:creationId xmlns:a16="http://schemas.microsoft.com/office/drawing/2014/main" id="{EF2E8707-BDA1-422B-9687-9C0CE8F6A70B}"/>
              </a:ext>
            </a:extLst>
          </p:cNvPr>
          <p:cNvSpPr txBox="1"/>
          <p:nvPr/>
        </p:nvSpPr>
        <p:spPr>
          <a:xfrm>
            <a:off x="1072952" y="4671212"/>
            <a:ext cx="10605593" cy="769441"/>
          </a:xfrm>
          <a:prstGeom prst="rect">
            <a:avLst/>
          </a:prstGeom>
          <a:noFill/>
        </p:spPr>
        <p:txBody>
          <a:bodyPr wrap="square" lIns="0" rIns="0" rtlCol="0" anchor="t">
            <a:spAutoFit/>
          </a:bodyPr>
          <a:lstStyle/>
          <a:p>
            <a:pPr lvl="1"/>
            <a:r>
              <a:rPr lang="en-US" sz="2200" dirty="0">
                <a:solidFill>
                  <a:schemeClr val="tx1">
                    <a:lumMod val="65000"/>
                    <a:lumOff val="35000"/>
                  </a:schemeClr>
                </a:solidFill>
              </a:rPr>
              <a:t>Participants feel more comfortable with a partner who expresses complementary behaviors of dominance</a:t>
            </a:r>
          </a:p>
        </p:txBody>
      </p:sp>
      <p:sp>
        <p:nvSpPr>
          <p:cNvPr id="47" name="Rectangle 46">
            <a:extLst>
              <a:ext uri="{FF2B5EF4-FFF2-40B4-BE49-F238E27FC236}">
                <a16:creationId xmlns:a16="http://schemas.microsoft.com/office/drawing/2014/main" id="{EDCBACE3-7915-4353-B9A7-5954AEAA2D8B}"/>
              </a:ext>
            </a:extLst>
          </p:cNvPr>
          <p:cNvSpPr/>
          <p:nvPr/>
        </p:nvSpPr>
        <p:spPr>
          <a:xfrm>
            <a:off x="687331" y="5675341"/>
            <a:ext cx="11178374" cy="80909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9B0EBE84-5DDF-444E-928C-CFEF5B7999B5}"/>
              </a:ext>
            </a:extLst>
          </p:cNvPr>
          <p:cNvSpPr/>
          <p:nvPr/>
        </p:nvSpPr>
        <p:spPr>
          <a:xfrm>
            <a:off x="1093665" y="5568269"/>
            <a:ext cx="10645753" cy="809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26">
            <a:extLst>
              <a:ext uri="{FF2B5EF4-FFF2-40B4-BE49-F238E27FC236}">
                <a16:creationId xmlns:a16="http://schemas.microsoft.com/office/drawing/2014/main" id="{D0E5BFB0-1C8B-4ACB-B95C-18E5895B292A}"/>
              </a:ext>
            </a:extLst>
          </p:cNvPr>
          <p:cNvSpPr txBox="1"/>
          <p:nvPr/>
        </p:nvSpPr>
        <p:spPr>
          <a:xfrm>
            <a:off x="1086235" y="5640176"/>
            <a:ext cx="10592310" cy="769441"/>
          </a:xfrm>
          <a:prstGeom prst="rect">
            <a:avLst/>
          </a:prstGeom>
          <a:noFill/>
        </p:spPr>
        <p:txBody>
          <a:bodyPr wrap="square" lIns="0" rIns="0" rtlCol="0" anchor="t">
            <a:spAutoFit/>
          </a:bodyPr>
          <a:lstStyle/>
          <a:p>
            <a:pPr lvl="1"/>
            <a:r>
              <a:rPr lang="en-US" sz="2200" dirty="0">
                <a:solidFill>
                  <a:schemeClr val="tx1">
                    <a:lumMod val="65000"/>
                    <a:lumOff val="35000"/>
                  </a:schemeClr>
                </a:solidFill>
              </a:rPr>
              <a:t>Complementarity in the dominance relation increases appreciation and comfort between negotiators</a:t>
            </a:r>
          </a:p>
        </p:txBody>
      </p:sp>
      <p:grpSp>
        <p:nvGrpSpPr>
          <p:cNvPr id="44" name="Group 20">
            <a:extLst>
              <a:ext uri="{FF2B5EF4-FFF2-40B4-BE49-F238E27FC236}">
                <a16:creationId xmlns:a16="http://schemas.microsoft.com/office/drawing/2014/main" id="{F8FBD695-FD06-40E1-9769-FF0B659AF1F1}"/>
              </a:ext>
            </a:extLst>
          </p:cNvPr>
          <p:cNvGrpSpPr/>
          <p:nvPr/>
        </p:nvGrpSpPr>
        <p:grpSpPr>
          <a:xfrm>
            <a:off x="323126" y="5648070"/>
            <a:ext cx="1048829" cy="757809"/>
            <a:chOff x="3347871" y="1321249"/>
            <a:chExt cx="853464" cy="733483"/>
          </a:xfrm>
        </p:grpSpPr>
        <p:sp>
          <p:nvSpPr>
            <p:cNvPr id="45" name="Rectangle 44">
              <a:extLst>
                <a:ext uri="{FF2B5EF4-FFF2-40B4-BE49-F238E27FC236}">
                  <a16:creationId xmlns:a16="http://schemas.microsoft.com/office/drawing/2014/main" id="{1A3FD2B3-157D-4C71-9438-F8269A6F40E7}"/>
                </a:ext>
              </a:extLst>
            </p:cNvPr>
            <p:cNvSpPr/>
            <p:nvPr/>
          </p:nvSpPr>
          <p:spPr>
            <a:xfrm>
              <a:off x="3347871" y="1321249"/>
              <a:ext cx="627012" cy="733483"/>
            </a:xfrm>
            <a:prstGeom prst="rect">
              <a:avLst/>
            </a:prstGeom>
            <a:solidFill>
              <a:srgbClr val="673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effectLst>
                    <a:outerShdw blurRad="38100" dist="38100" dir="2700000" algn="tl">
                      <a:srgbClr val="000000">
                        <a:alpha val="43137"/>
                      </a:srgbClr>
                    </a:outerShdw>
                  </a:effectLst>
                </a:rPr>
                <a:t>H5</a:t>
              </a:r>
            </a:p>
          </p:txBody>
        </p:sp>
        <p:sp>
          <p:nvSpPr>
            <p:cNvPr id="46" name="Isosceles Triangle 22">
              <a:extLst>
                <a:ext uri="{FF2B5EF4-FFF2-40B4-BE49-F238E27FC236}">
                  <a16:creationId xmlns:a16="http://schemas.microsoft.com/office/drawing/2014/main" id="{FBAD35C5-0CE6-4119-BCF5-A88061E4B843}"/>
                </a:ext>
              </a:extLst>
            </p:cNvPr>
            <p:cNvSpPr/>
            <p:nvPr/>
          </p:nvSpPr>
          <p:spPr>
            <a:xfrm rot="5400000">
              <a:off x="3884012" y="1558073"/>
              <a:ext cx="403687" cy="230959"/>
            </a:xfrm>
            <a:prstGeom prst="triangle">
              <a:avLst/>
            </a:prstGeom>
            <a:solidFill>
              <a:srgbClr val="673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Box 26">
            <a:extLst>
              <a:ext uri="{FF2B5EF4-FFF2-40B4-BE49-F238E27FC236}">
                <a16:creationId xmlns:a16="http://schemas.microsoft.com/office/drawing/2014/main" id="{980E96A7-54C4-4C6E-8FD4-A6AA9ECB1FB7}"/>
              </a:ext>
            </a:extLst>
          </p:cNvPr>
          <p:cNvSpPr txBox="1"/>
          <p:nvPr/>
        </p:nvSpPr>
        <p:spPr>
          <a:xfrm>
            <a:off x="1093665" y="2628200"/>
            <a:ext cx="10584880" cy="769441"/>
          </a:xfrm>
          <a:prstGeom prst="rect">
            <a:avLst/>
          </a:prstGeom>
          <a:noFill/>
        </p:spPr>
        <p:txBody>
          <a:bodyPr wrap="square" lIns="0" rIns="0" rtlCol="0" anchor="t">
            <a:spAutoFit/>
          </a:bodyPr>
          <a:lstStyle/>
          <a:p>
            <a:pPr lvl="1"/>
            <a:r>
              <a:rPr lang="en-US" sz="2200" dirty="0">
                <a:solidFill>
                  <a:schemeClr val="tx1">
                    <a:lumMod val="65000"/>
                    <a:lumOff val="35000"/>
                  </a:schemeClr>
                </a:solidFill>
              </a:rPr>
              <a:t>Negotiators achieve a greater common gain when negotiators establish a complementary relation of dominance</a:t>
            </a:r>
          </a:p>
        </p:txBody>
      </p:sp>
    </p:spTree>
    <p:extLst>
      <p:ext uri="{BB962C8B-B14F-4D97-AF65-F5344CB8AC3E}">
        <p14:creationId xmlns:p14="http://schemas.microsoft.com/office/powerpoint/2010/main" val="36360301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2E9463E-F8C5-4141-A506-E92B5EB6DDB6}"/>
              </a:ext>
            </a:extLst>
          </p:cNvPr>
          <p:cNvSpPr/>
          <p:nvPr/>
        </p:nvSpPr>
        <p:spPr>
          <a:xfrm>
            <a:off x="5749365" y="1633813"/>
            <a:ext cx="5856941" cy="281588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STUDY:</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12" name="ZoneTexte 11">
            <a:extLst>
              <a:ext uri="{FF2B5EF4-FFF2-40B4-BE49-F238E27FC236}">
                <a16:creationId xmlns:a16="http://schemas.microsoft.com/office/drawing/2014/main" id="{DADAA80D-FE42-4E7B-A97E-422145DA9FB1}"/>
              </a:ext>
            </a:extLst>
          </p:cNvPr>
          <p:cNvSpPr txBox="1"/>
          <p:nvPr/>
        </p:nvSpPr>
        <p:spPr>
          <a:xfrm>
            <a:off x="766618" y="1145309"/>
            <a:ext cx="1759008" cy="461665"/>
          </a:xfrm>
          <a:prstGeom prst="rect">
            <a:avLst/>
          </a:prstGeom>
          <a:noFill/>
        </p:spPr>
        <p:txBody>
          <a:bodyPr wrap="none" rtlCol="0">
            <a:spAutoFit/>
          </a:bodyPr>
          <a:lstStyle/>
          <a:p>
            <a:r>
              <a:rPr lang="fr-FR" sz="2400" b="1" dirty="0">
                <a:solidFill>
                  <a:schemeClr val="accent4"/>
                </a:solidFill>
              </a:rPr>
              <a:t>PROCEDURE</a:t>
            </a:r>
          </a:p>
        </p:txBody>
      </p:sp>
      <p:sp>
        <p:nvSpPr>
          <p:cNvPr id="13" name="Oval 13">
            <a:extLst>
              <a:ext uri="{FF2B5EF4-FFF2-40B4-BE49-F238E27FC236}">
                <a16:creationId xmlns:a16="http://schemas.microsoft.com/office/drawing/2014/main" id="{C2ADDF80-EAE2-4EA5-B45D-A90D5CFB3E6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pic>
        <p:nvPicPr>
          <p:cNvPr id="5" name="Image 4">
            <a:extLst>
              <a:ext uri="{FF2B5EF4-FFF2-40B4-BE49-F238E27FC236}">
                <a16:creationId xmlns:a16="http://schemas.microsoft.com/office/drawing/2014/main" id="{41A96D95-4713-49C0-9D0D-15DD1B626AE3}"/>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454718" y="1247285"/>
            <a:ext cx="825938" cy="825938"/>
          </a:xfrm>
          <a:prstGeom prst="rect">
            <a:avLst/>
          </a:prstGeom>
        </p:spPr>
      </p:pic>
      <p:grpSp>
        <p:nvGrpSpPr>
          <p:cNvPr id="11" name="Groupe 10">
            <a:extLst>
              <a:ext uri="{FF2B5EF4-FFF2-40B4-BE49-F238E27FC236}">
                <a16:creationId xmlns:a16="http://schemas.microsoft.com/office/drawing/2014/main" id="{E7C59E9E-109B-4E2F-9E3D-74A5090E3C31}"/>
              </a:ext>
            </a:extLst>
          </p:cNvPr>
          <p:cNvGrpSpPr/>
          <p:nvPr/>
        </p:nvGrpSpPr>
        <p:grpSpPr>
          <a:xfrm>
            <a:off x="269631" y="1811284"/>
            <a:ext cx="2368734" cy="2456403"/>
            <a:chOff x="7102306" y="1496561"/>
            <a:chExt cx="4663440" cy="3350630"/>
          </a:xfrm>
        </p:grpSpPr>
        <p:sp>
          <p:nvSpPr>
            <p:cNvPr id="15" name="Shape 586">
              <a:extLst>
                <a:ext uri="{FF2B5EF4-FFF2-40B4-BE49-F238E27FC236}">
                  <a16:creationId xmlns:a16="http://schemas.microsoft.com/office/drawing/2014/main" id="{89D15C63-BC33-4C69-8EF6-89794DD87A79}"/>
                </a:ext>
              </a:extLst>
            </p:cNvPr>
            <p:cNvSpPr/>
            <p:nvPr/>
          </p:nvSpPr>
          <p:spPr>
            <a:xfrm>
              <a:off x="7102306" y="2044324"/>
              <a:ext cx="4663440" cy="2802867"/>
            </a:xfrm>
            <a:prstGeom prst="roundRect">
              <a:avLst>
                <a:gd name="adj" fmla="val 3918"/>
              </a:avLst>
            </a:prstGeom>
            <a:solidFill>
              <a:schemeClr val="accent3">
                <a:lumMod val="20000"/>
                <a:lumOff val="80000"/>
              </a:schemeClr>
            </a:solidFill>
            <a:ln w="3175" cap="flat">
              <a:solidFill>
                <a:srgbClr val="D9D9D9"/>
              </a:solidFill>
              <a:prstDash val="solid"/>
              <a:miter lim="400000"/>
            </a:ln>
            <a:effectLst>
              <a:outerShdw blurRad="76200" dir="18900000" rotWithShape="0">
                <a:srgbClr val="000000">
                  <a:alpha val="20000"/>
                </a:srgbClr>
              </a:outerShdw>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350" b="0" i="0" u="none" strike="noStrike" kern="0" cap="none" spc="0" normalizeH="0" baseline="0" noProof="0" dirty="0">
                <a:ln>
                  <a:noFill/>
                </a:ln>
                <a:solidFill>
                  <a:srgbClr val="FFFFFF"/>
                </a:solidFill>
                <a:effectLst/>
                <a:uLnTx/>
                <a:uFillTx/>
                <a:latin typeface="Calibri"/>
                <a:cs typeface="Calibri"/>
                <a:sym typeface="Calibri"/>
              </a:endParaRPr>
            </a:p>
          </p:txBody>
        </p:sp>
        <p:sp>
          <p:nvSpPr>
            <p:cNvPr id="16" name="Rectangle 15">
              <a:extLst>
                <a:ext uri="{FF2B5EF4-FFF2-40B4-BE49-F238E27FC236}">
                  <a16:creationId xmlns:a16="http://schemas.microsoft.com/office/drawing/2014/main" id="{9E535449-1215-4948-8832-3766B6107963}"/>
                </a:ext>
              </a:extLst>
            </p:cNvPr>
            <p:cNvSpPr/>
            <p:nvPr/>
          </p:nvSpPr>
          <p:spPr>
            <a:xfrm>
              <a:off x="7102306" y="1496561"/>
              <a:ext cx="4663440" cy="558800"/>
            </a:xfrm>
            <a:prstGeom prst="rect">
              <a:avLst/>
            </a:prstGeom>
            <a:solidFill>
              <a:schemeClr val="tx2">
                <a:lumMod val="75000"/>
              </a:schemeClr>
            </a:solidFill>
            <a:ln w="3175" cap="flat">
              <a:solidFill>
                <a:srgbClr val="D9D9D9"/>
              </a:solidFill>
              <a:prstDash val="solid"/>
              <a:miter lim="400000"/>
            </a:ln>
            <a:effectLst>
              <a:outerShdw blurRad="63500" sx="102000" sy="102000" algn="ctr" rotWithShape="0">
                <a:prstClr val="black">
                  <a:alpha val="40000"/>
                </a:prstClr>
              </a:outerShdw>
            </a:effectLst>
          </p:spPr>
          <p:txBody>
            <a:bodyPr wrap="square" lIns="34289" tIns="34289" rIns="34289" bIns="34289" numCol="1" anchor="ctr">
              <a:noAutofit/>
            </a:bodyPr>
            <a:lstStyle/>
            <a:p>
              <a:pPr algn="ctr" hangingPunct="0"/>
              <a:r>
                <a:rPr lang="fr-FR" sz="2400" b="1" kern="0" dirty="0">
                  <a:solidFill>
                    <a:srgbClr val="FFFFFF"/>
                  </a:solidFill>
                  <a:latin typeface="Calibri"/>
                  <a:cs typeface="Calibri"/>
                </a:rPr>
                <a:t>Stage 1</a:t>
              </a:r>
            </a:p>
          </p:txBody>
        </p:sp>
        <p:sp>
          <p:nvSpPr>
            <p:cNvPr id="17" name="ZoneTexte 16">
              <a:extLst>
                <a:ext uri="{FF2B5EF4-FFF2-40B4-BE49-F238E27FC236}">
                  <a16:creationId xmlns:a16="http://schemas.microsoft.com/office/drawing/2014/main" id="{07A57870-63C6-4BCE-9FCA-0C4C5B7730CD}"/>
                </a:ext>
              </a:extLst>
            </p:cNvPr>
            <p:cNvSpPr txBox="1"/>
            <p:nvPr/>
          </p:nvSpPr>
          <p:spPr>
            <a:xfrm>
              <a:off x="7177600" y="2444435"/>
              <a:ext cx="4353660" cy="1637296"/>
            </a:xfrm>
            <a:prstGeom prst="rect">
              <a:avLst/>
            </a:prstGeom>
            <a:noFill/>
          </p:spPr>
          <p:txBody>
            <a:bodyPr wrap="square" rtlCol="0">
              <a:spAutoFit/>
            </a:bodyPr>
            <a:lstStyle/>
            <a:p>
              <a:pPr lvl="1"/>
              <a:r>
                <a:rPr lang="en-US" b="1" dirty="0"/>
                <a:t>Tutorial</a:t>
              </a:r>
            </a:p>
            <a:p>
              <a:pPr lvl="1"/>
              <a:endParaRPr lang="en-US" b="1" dirty="0"/>
            </a:p>
            <a:p>
              <a:pPr lvl="1"/>
              <a:r>
                <a:rPr lang="en-US" b="1" dirty="0"/>
                <a:t>Use the interface to know the utterances</a:t>
              </a:r>
            </a:p>
          </p:txBody>
        </p:sp>
      </p:grpSp>
      <p:grpSp>
        <p:nvGrpSpPr>
          <p:cNvPr id="18" name="Groupe 17">
            <a:extLst>
              <a:ext uri="{FF2B5EF4-FFF2-40B4-BE49-F238E27FC236}">
                <a16:creationId xmlns:a16="http://schemas.microsoft.com/office/drawing/2014/main" id="{0A06710B-98C8-4F52-98A6-AC09A2F9E33B}"/>
              </a:ext>
            </a:extLst>
          </p:cNvPr>
          <p:cNvGrpSpPr/>
          <p:nvPr/>
        </p:nvGrpSpPr>
        <p:grpSpPr>
          <a:xfrm>
            <a:off x="3062169" y="1811284"/>
            <a:ext cx="2368734" cy="2456404"/>
            <a:chOff x="7102306" y="1603177"/>
            <a:chExt cx="4663440" cy="4211519"/>
          </a:xfrm>
        </p:grpSpPr>
        <p:sp>
          <p:nvSpPr>
            <p:cNvPr id="19" name="Shape 586">
              <a:extLst>
                <a:ext uri="{FF2B5EF4-FFF2-40B4-BE49-F238E27FC236}">
                  <a16:creationId xmlns:a16="http://schemas.microsoft.com/office/drawing/2014/main" id="{55C93790-B178-4F4D-A00A-0E0935EA0E77}"/>
                </a:ext>
              </a:extLst>
            </p:cNvPr>
            <p:cNvSpPr/>
            <p:nvPr/>
          </p:nvSpPr>
          <p:spPr>
            <a:xfrm>
              <a:off x="7102306" y="2044326"/>
              <a:ext cx="4663440" cy="3770370"/>
            </a:xfrm>
            <a:prstGeom prst="roundRect">
              <a:avLst>
                <a:gd name="adj" fmla="val 3918"/>
              </a:avLst>
            </a:prstGeom>
            <a:solidFill>
              <a:schemeClr val="accent3">
                <a:lumMod val="20000"/>
                <a:lumOff val="80000"/>
              </a:schemeClr>
            </a:solidFill>
            <a:ln w="3175" cap="flat">
              <a:solidFill>
                <a:srgbClr val="D9D9D9"/>
              </a:solidFill>
              <a:prstDash val="solid"/>
              <a:miter lim="400000"/>
            </a:ln>
            <a:effectLst>
              <a:outerShdw blurRad="76200" dir="18900000" rotWithShape="0">
                <a:srgbClr val="000000">
                  <a:alpha val="20000"/>
                </a:srgbClr>
              </a:outerShdw>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350" b="0" i="0" u="none" strike="noStrike" kern="0" cap="none" spc="0" normalizeH="0" baseline="0" noProof="0" dirty="0">
                <a:ln>
                  <a:noFill/>
                </a:ln>
                <a:solidFill>
                  <a:srgbClr val="FFFFFF"/>
                </a:solidFill>
                <a:effectLst/>
                <a:uLnTx/>
                <a:uFillTx/>
                <a:latin typeface="Calibri"/>
                <a:cs typeface="Calibri"/>
                <a:sym typeface="Calibri"/>
              </a:endParaRPr>
            </a:p>
          </p:txBody>
        </p:sp>
        <p:sp>
          <p:nvSpPr>
            <p:cNvPr id="20" name="Rectangle 19">
              <a:extLst>
                <a:ext uri="{FF2B5EF4-FFF2-40B4-BE49-F238E27FC236}">
                  <a16:creationId xmlns:a16="http://schemas.microsoft.com/office/drawing/2014/main" id="{788161DF-4AAB-4BA9-9425-03619B89FF45}"/>
                </a:ext>
              </a:extLst>
            </p:cNvPr>
            <p:cNvSpPr/>
            <p:nvPr/>
          </p:nvSpPr>
          <p:spPr>
            <a:xfrm>
              <a:off x="7102306" y="1603177"/>
              <a:ext cx="4663440" cy="688501"/>
            </a:xfrm>
            <a:prstGeom prst="rect">
              <a:avLst/>
            </a:prstGeom>
            <a:solidFill>
              <a:schemeClr val="tx2">
                <a:lumMod val="75000"/>
              </a:schemeClr>
            </a:solidFill>
            <a:ln w="3175" cap="flat">
              <a:solidFill>
                <a:srgbClr val="D9D9D9"/>
              </a:solidFill>
              <a:prstDash val="solid"/>
              <a:miter lim="400000"/>
            </a:ln>
            <a:effectLst>
              <a:outerShdw blurRad="63500" sx="102000" sy="102000" algn="ctr" rotWithShape="0">
                <a:prstClr val="black">
                  <a:alpha val="40000"/>
                </a:prstClr>
              </a:outerShdw>
            </a:effectLst>
          </p:spPr>
          <p:txBody>
            <a:bodyPr wrap="square" lIns="34289" tIns="34289" rIns="34289" bIns="34289" numCol="1" anchor="ctr">
              <a:noAutofit/>
            </a:bodyPr>
            <a:lstStyle/>
            <a:p>
              <a:pPr algn="ctr" hangingPunct="0"/>
              <a:r>
                <a:rPr lang="fr-FR" sz="2400" b="1" kern="0" dirty="0">
                  <a:solidFill>
                    <a:srgbClr val="FFFFFF"/>
                  </a:solidFill>
                  <a:latin typeface="Calibri"/>
                  <a:cs typeface="Calibri"/>
                </a:rPr>
                <a:t>Stage 2</a:t>
              </a:r>
            </a:p>
          </p:txBody>
        </p:sp>
        <p:sp>
          <p:nvSpPr>
            <p:cNvPr id="21" name="ZoneTexte 20">
              <a:extLst>
                <a:ext uri="{FF2B5EF4-FFF2-40B4-BE49-F238E27FC236}">
                  <a16:creationId xmlns:a16="http://schemas.microsoft.com/office/drawing/2014/main" id="{B4ED1BB9-8359-45FF-8152-C0B2FCA136DB}"/>
                </a:ext>
              </a:extLst>
            </p:cNvPr>
            <p:cNvSpPr txBox="1"/>
            <p:nvPr/>
          </p:nvSpPr>
          <p:spPr>
            <a:xfrm>
              <a:off x="7257195" y="3297296"/>
              <a:ext cx="4353659" cy="1259459"/>
            </a:xfrm>
            <a:prstGeom prst="rect">
              <a:avLst/>
            </a:prstGeom>
            <a:noFill/>
          </p:spPr>
          <p:txBody>
            <a:bodyPr wrap="square" rtlCol="0">
              <a:spAutoFit/>
            </a:bodyPr>
            <a:lstStyle/>
            <a:p>
              <a:pPr lvl="1"/>
              <a:r>
                <a:rPr lang="en-US" b="1" dirty="0"/>
                <a:t>Information about the preferences</a:t>
              </a:r>
            </a:p>
          </p:txBody>
        </p:sp>
      </p:grpSp>
      <p:grpSp>
        <p:nvGrpSpPr>
          <p:cNvPr id="22" name="Groupe 21">
            <a:extLst>
              <a:ext uri="{FF2B5EF4-FFF2-40B4-BE49-F238E27FC236}">
                <a16:creationId xmlns:a16="http://schemas.microsoft.com/office/drawing/2014/main" id="{F5B81CEF-EEA4-4C30-ABB1-C9D62B158A2E}"/>
              </a:ext>
            </a:extLst>
          </p:cNvPr>
          <p:cNvGrpSpPr/>
          <p:nvPr/>
        </p:nvGrpSpPr>
        <p:grpSpPr>
          <a:xfrm>
            <a:off x="5986009" y="1811284"/>
            <a:ext cx="2368734" cy="2456403"/>
            <a:chOff x="7102306" y="1603177"/>
            <a:chExt cx="4663440" cy="3350631"/>
          </a:xfrm>
        </p:grpSpPr>
        <p:sp>
          <p:nvSpPr>
            <p:cNvPr id="23" name="Shape 586">
              <a:extLst>
                <a:ext uri="{FF2B5EF4-FFF2-40B4-BE49-F238E27FC236}">
                  <a16:creationId xmlns:a16="http://schemas.microsoft.com/office/drawing/2014/main" id="{0058B0EF-73FB-4B3B-87A7-3F8EA570356B}"/>
                </a:ext>
              </a:extLst>
            </p:cNvPr>
            <p:cNvSpPr/>
            <p:nvPr/>
          </p:nvSpPr>
          <p:spPr>
            <a:xfrm>
              <a:off x="7102306" y="2044324"/>
              <a:ext cx="4663440" cy="2909484"/>
            </a:xfrm>
            <a:prstGeom prst="roundRect">
              <a:avLst>
                <a:gd name="adj" fmla="val 3918"/>
              </a:avLst>
            </a:prstGeom>
            <a:solidFill>
              <a:schemeClr val="accent3">
                <a:lumMod val="20000"/>
                <a:lumOff val="80000"/>
              </a:schemeClr>
            </a:solidFill>
            <a:ln w="3175" cap="flat">
              <a:solidFill>
                <a:srgbClr val="D9D9D9"/>
              </a:solidFill>
              <a:prstDash val="solid"/>
              <a:miter lim="400000"/>
            </a:ln>
            <a:effectLst>
              <a:outerShdw blurRad="76200" dir="18900000" rotWithShape="0">
                <a:srgbClr val="000000">
                  <a:alpha val="20000"/>
                </a:srgbClr>
              </a:outerShdw>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350" b="0" i="0" u="none" strike="noStrike" kern="0" cap="none" spc="0" normalizeH="0" baseline="0" noProof="0" dirty="0">
                <a:ln>
                  <a:noFill/>
                </a:ln>
                <a:solidFill>
                  <a:srgbClr val="FFFFFF"/>
                </a:solidFill>
                <a:effectLst/>
                <a:uLnTx/>
                <a:uFillTx/>
                <a:latin typeface="Calibri"/>
                <a:cs typeface="Calibri"/>
                <a:sym typeface="Calibri"/>
              </a:endParaRPr>
            </a:p>
          </p:txBody>
        </p:sp>
        <p:sp>
          <p:nvSpPr>
            <p:cNvPr id="24" name="Rectangle 23">
              <a:extLst>
                <a:ext uri="{FF2B5EF4-FFF2-40B4-BE49-F238E27FC236}">
                  <a16:creationId xmlns:a16="http://schemas.microsoft.com/office/drawing/2014/main" id="{C0DB70C9-B0DF-473B-A739-BB7F75B9DF09}"/>
                </a:ext>
              </a:extLst>
            </p:cNvPr>
            <p:cNvSpPr/>
            <p:nvPr/>
          </p:nvSpPr>
          <p:spPr>
            <a:xfrm>
              <a:off x="7102306" y="1603177"/>
              <a:ext cx="4663440" cy="558801"/>
            </a:xfrm>
            <a:prstGeom prst="rect">
              <a:avLst/>
            </a:prstGeom>
            <a:solidFill>
              <a:schemeClr val="tx2">
                <a:lumMod val="75000"/>
              </a:schemeClr>
            </a:solidFill>
            <a:ln w="3175" cap="flat">
              <a:solidFill>
                <a:srgbClr val="D9D9D9"/>
              </a:solidFill>
              <a:prstDash val="solid"/>
              <a:miter lim="400000"/>
            </a:ln>
            <a:effectLst>
              <a:outerShdw blurRad="63500" sx="102000" sy="102000" algn="ctr" rotWithShape="0">
                <a:prstClr val="black">
                  <a:alpha val="40000"/>
                </a:prstClr>
              </a:outerShdw>
            </a:effectLst>
          </p:spPr>
          <p:txBody>
            <a:bodyPr wrap="square" lIns="34289" tIns="34289" rIns="34289" bIns="34289" numCol="1" anchor="ctr">
              <a:noAutofit/>
            </a:bodyPr>
            <a:lstStyle/>
            <a:p>
              <a:pPr algn="ctr" hangingPunct="0"/>
              <a:r>
                <a:rPr lang="fr-FR" sz="2400" b="1" kern="0" dirty="0">
                  <a:solidFill>
                    <a:srgbClr val="FFFFFF"/>
                  </a:solidFill>
                  <a:latin typeface="Calibri"/>
                  <a:cs typeface="Calibri"/>
                </a:rPr>
                <a:t>Stage 3</a:t>
              </a:r>
            </a:p>
          </p:txBody>
        </p:sp>
        <p:sp>
          <p:nvSpPr>
            <p:cNvPr id="25" name="ZoneTexte 24">
              <a:extLst>
                <a:ext uri="{FF2B5EF4-FFF2-40B4-BE49-F238E27FC236}">
                  <a16:creationId xmlns:a16="http://schemas.microsoft.com/office/drawing/2014/main" id="{D236CA6F-1FD6-4DA3-A475-1E92EAB35254}"/>
                </a:ext>
              </a:extLst>
            </p:cNvPr>
            <p:cNvSpPr txBox="1"/>
            <p:nvPr/>
          </p:nvSpPr>
          <p:spPr>
            <a:xfrm>
              <a:off x="7177601" y="2444435"/>
              <a:ext cx="4353659" cy="2015134"/>
            </a:xfrm>
            <a:prstGeom prst="rect">
              <a:avLst/>
            </a:prstGeom>
            <a:noFill/>
          </p:spPr>
          <p:txBody>
            <a:bodyPr wrap="square" rtlCol="0">
              <a:spAutoFit/>
            </a:bodyPr>
            <a:lstStyle/>
            <a:p>
              <a:pPr lvl="1"/>
              <a:r>
                <a:rPr lang="en-US" b="1" dirty="0"/>
                <a:t>Collaborative negotiation with the agent to choose a restaurant</a:t>
              </a:r>
            </a:p>
          </p:txBody>
        </p:sp>
      </p:grpSp>
      <p:grpSp>
        <p:nvGrpSpPr>
          <p:cNvPr id="27" name="Groupe 26">
            <a:extLst>
              <a:ext uri="{FF2B5EF4-FFF2-40B4-BE49-F238E27FC236}">
                <a16:creationId xmlns:a16="http://schemas.microsoft.com/office/drawing/2014/main" id="{6B88BD7B-E029-4A50-AC5A-3689ADDDADDD}"/>
              </a:ext>
            </a:extLst>
          </p:cNvPr>
          <p:cNvGrpSpPr/>
          <p:nvPr/>
        </p:nvGrpSpPr>
        <p:grpSpPr>
          <a:xfrm>
            <a:off x="8978894" y="1811284"/>
            <a:ext cx="2368734" cy="2456403"/>
            <a:chOff x="7102306" y="1603177"/>
            <a:chExt cx="4663440" cy="3350631"/>
          </a:xfrm>
        </p:grpSpPr>
        <p:sp>
          <p:nvSpPr>
            <p:cNvPr id="28" name="Shape 586">
              <a:extLst>
                <a:ext uri="{FF2B5EF4-FFF2-40B4-BE49-F238E27FC236}">
                  <a16:creationId xmlns:a16="http://schemas.microsoft.com/office/drawing/2014/main" id="{1B3D37CE-C978-4A9B-94FF-2F45E998B16A}"/>
                </a:ext>
              </a:extLst>
            </p:cNvPr>
            <p:cNvSpPr/>
            <p:nvPr/>
          </p:nvSpPr>
          <p:spPr>
            <a:xfrm>
              <a:off x="7102306" y="2044324"/>
              <a:ext cx="4663440" cy="2909484"/>
            </a:xfrm>
            <a:prstGeom prst="roundRect">
              <a:avLst>
                <a:gd name="adj" fmla="val 3918"/>
              </a:avLst>
            </a:prstGeom>
            <a:solidFill>
              <a:schemeClr val="accent3">
                <a:lumMod val="20000"/>
                <a:lumOff val="80000"/>
              </a:schemeClr>
            </a:solidFill>
            <a:ln w="3175" cap="flat">
              <a:solidFill>
                <a:srgbClr val="D9D9D9"/>
              </a:solidFill>
              <a:prstDash val="solid"/>
              <a:miter lim="400000"/>
            </a:ln>
            <a:effectLst>
              <a:outerShdw blurRad="76200" dir="18900000" rotWithShape="0">
                <a:srgbClr val="000000">
                  <a:alpha val="20000"/>
                </a:srgbClr>
              </a:outerShdw>
            </a:effectLst>
          </p:spPr>
          <p:txBody>
            <a:bodyPr wrap="square" lIns="34289" tIns="34289" rIns="34289" bIns="34289"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350" b="0" i="0" u="none" strike="noStrike" kern="0" cap="none" spc="0" normalizeH="0" baseline="0" noProof="0" dirty="0">
                <a:ln>
                  <a:noFill/>
                </a:ln>
                <a:solidFill>
                  <a:srgbClr val="FFFFFF"/>
                </a:solidFill>
                <a:effectLst/>
                <a:uLnTx/>
                <a:uFillTx/>
                <a:latin typeface="Calibri"/>
                <a:cs typeface="Calibri"/>
                <a:sym typeface="Calibri"/>
              </a:endParaRPr>
            </a:p>
          </p:txBody>
        </p:sp>
        <p:sp>
          <p:nvSpPr>
            <p:cNvPr id="29" name="Rectangle 28">
              <a:extLst>
                <a:ext uri="{FF2B5EF4-FFF2-40B4-BE49-F238E27FC236}">
                  <a16:creationId xmlns:a16="http://schemas.microsoft.com/office/drawing/2014/main" id="{68190518-85F3-4D8E-A932-35AA9B6BCFAA}"/>
                </a:ext>
              </a:extLst>
            </p:cNvPr>
            <p:cNvSpPr/>
            <p:nvPr/>
          </p:nvSpPr>
          <p:spPr>
            <a:xfrm>
              <a:off x="7102306" y="1603177"/>
              <a:ext cx="4663440" cy="558801"/>
            </a:xfrm>
            <a:prstGeom prst="rect">
              <a:avLst/>
            </a:prstGeom>
            <a:solidFill>
              <a:schemeClr val="tx2">
                <a:lumMod val="75000"/>
              </a:schemeClr>
            </a:solidFill>
            <a:ln w="3175" cap="flat">
              <a:solidFill>
                <a:srgbClr val="D9D9D9"/>
              </a:solidFill>
              <a:prstDash val="solid"/>
              <a:miter lim="400000"/>
            </a:ln>
            <a:effectLst>
              <a:outerShdw blurRad="63500" sx="102000" sy="102000" algn="ctr" rotWithShape="0">
                <a:prstClr val="black">
                  <a:alpha val="40000"/>
                </a:prstClr>
              </a:outerShdw>
            </a:effectLst>
          </p:spPr>
          <p:txBody>
            <a:bodyPr wrap="square" lIns="34289" tIns="34289" rIns="34289" bIns="34289" numCol="1" anchor="ctr">
              <a:noAutofit/>
            </a:bodyPr>
            <a:lstStyle/>
            <a:p>
              <a:pPr algn="ctr" hangingPunct="0"/>
              <a:r>
                <a:rPr lang="fr-FR" sz="2400" b="1" kern="0" dirty="0">
                  <a:solidFill>
                    <a:srgbClr val="FFFFFF"/>
                  </a:solidFill>
                  <a:latin typeface="Calibri"/>
                  <a:cs typeface="Calibri"/>
                </a:rPr>
                <a:t>Stage 4</a:t>
              </a:r>
            </a:p>
          </p:txBody>
        </p:sp>
        <p:sp>
          <p:nvSpPr>
            <p:cNvPr id="30" name="ZoneTexte 29">
              <a:extLst>
                <a:ext uri="{FF2B5EF4-FFF2-40B4-BE49-F238E27FC236}">
                  <a16:creationId xmlns:a16="http://schemas.microsoft.com/office/drawing/2014/main" id="{A5E70894-10C5-4B55-AAA8-C2A23E46F4FF}"/>
                </a:ext>
              </a:extLst>
            </p:cNvPr>
            <p:cNvSpPr txBox="1"/>
            <p:nvPr/>
          </p:nvSpPr>
          <p:spPr>
            <a:xfrm>
              <a:off x="7177601" y="2444435"/>
              <a:ext cx="4353659" cy="1259459"/>
            </a:xfrm>
            <a:prstGeom prst="rect">
              <a:avLst/>
            </a:prstGeom>
            <a:noFill/>
          </p:spPr>
          <p:txBody>
            <a:bodyPr wrap="square" rtlCol="0">
              <a:spAutoFit/>
            </a:bodyPr>
            <a:lstStyle/>
            <a:p>
              <a:pPr lvl="1"/>
              <a:r>
                <a:rPr lang="en-US" b="1" dirty="0"/>
                <a:t>Questionnaire about the negotiation</a:t>
              </a:r>
            </a:p>
          </p:txBody>
        </p:sp>
      </p:grpSp>
      <p:sp>
        <p:nvSpPr>
          <p:cNvPr id="31" name="ZoneTexte 30">
            <a:extLst>
              <a:ext uri="{FF2B5EF4-FFF2-40B4-BE49-F238E27FC236}">
                <a16:creationId xmlns:a16="http://schemas.microsoft.com/office/drawing/2014/main" id="{F6C2C535-72E0-4B67-B446-2124395B192C}"/>
              </a:ext>
            </a:extLst>
          </p:cNvPr>
          <p:cNvSpPr txBox="1"/>
          <p:nvPr/>
        </p:nvSpPr>
        <p:spPr>
          <a:xfrm>
            <a:off x="820007" y="4675747"/>
            <a:ext cx="916276" cy="461665"/>
          </a:xfrm>
          <a:prstGeom prst="rect">
            <a:avLst/>
          </a:prstGeom>
          <a:noFill/>
        </p:spPr>
        <p:txBody>
          <a:bodyPr wrap="none" rtlCol="0">
            <a:spAutoFit/>
          </a:bodyPr>
          <a:lstStyle/>
          <a:p>
            <a:r>
              <a:rPr lang="fr-FR" sz="2400" b="1" dirty="0">
                <a:solidFill>
                  <a:schemeClr val="accent4"/>
                </a:solidFill>
              </a:rPr>
              <a:t>DATA </a:t>
            </a:r>
          </a:p>
        </p:txBody>
      </p:sp>
      <p:sp>
        <p:nvSpPr>
          <p:cNvPr id="32" name="Oval 13">
            <a:extLst>
              <a:ext uri="{FF2B5EF4-FFF2-40B4-BE49-F238E27FC236}">
                <a16:creationId xmlns:a16="http://schemas.microsoft.com/office/drawing/2014/main" id="{D959E2CB-90A5-43B1-B192-30B723C5CF37}"/>
              </a:ext>
            </a:extLst>
          </p:cNvPr>
          <p:cNvSpPr/>
          <p:nvPr/>
        </p:nvSpPr>
        <p:spPr>
          <a:xfrm>
            <a:off x="493620" y="4746865"/>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6" name="ZoneTexte 5">
            <a:extLst>
              <a:ext uri="{FF2B5EF4-FFF2-40B4-BE49-F238E27FC236}">
                <a16:creationId xmlns:a16="http://schemas.microsoft.com/office/drawing/2014/main" id="{EBD597A2-9372-448E-A0CA-CAA89C52C364}"/>
              </a:ext>
            </a:extLst>
          </p:cNvPr>
          <p:cNvSpPr txBox="1"/>
          <p:nvPr/>
        </p:nvSpPr>
        <p:spPr>
          <a:xfrm>
            <a:off x="763279" y="5222306"/>
            <a:ext cx="8974790" cy="1200329"/>
          </a:xfrm>
          <a:prstGeom prst="rect">
            <a:avLst/>
          </a:prstGeom>
          <a:noFill/>
        </p:spPr>
        <p:txBody>
          <a:bodyPr wrap="square" rtlCol="0">
            <a:spAutoFit/>
          </a:bodyPr>
          <a:lstStyle/>
          <a:p>
            <a:pPr marL="342900" indent="-342900">
              <a:buFont typeface="Arial" panose="020B0604020202020204" pitchFamily="34" charset="0"/>
              <a:buChar char="•"/>
            </a:pPr>
            <a:r>
              <a:rPr lang="fr-FR" dirty="0"/>
              <a:t>User </a:t>
            </a:r>
            <a:r>
              <a:rPr lang="fr-FR" dirty="0" err="1"/>
              <a:t>preferences</a:t>
            </a:r>
            <a:endParaRPr lang="fr-FR" dirty="0"/>
          </a:p>
          <a:p>
            <a:pPr marL="342900" indent="-342900">
              <a:buFont typeface="Arial" panose="020B0604020202020204" pitchFamily="34" charset="0"/>
              <a:buChar char="•"/>
            </a:pPr>
            <a:r>
              <a:rPr lang="fr-FR" dirty="0"/>
              <a:t>Complete dialogue</a:t>
            </a:r>
          </a:p>
          <a:p>
            <a:pPr marL="342900" indent="-342900">
              <a:buFont typeface="Arial" panose="020B0604020202020204" pitchFamily="34" charset="0"/>
              <a:buChar char="•"/>
            </a:pPr>
            <a:r>
              <a:rPr lang="fr-FR" dirty="0" err="1"/>
              <a:t>Number</a:t>
            </a:r>
            <a:r>
              <a:rPr lang="fr-FR" dirty="0"/>
              <a:t> of </a:t>
            </a:r>
            <a:r>
              <a:rPr lang="fr-FR" dirty="0" err="1"/>
              <a:t>negotiation</a:t>
            </a:r>
            <a:r>
              <a:rPr lang="fr-FR" dirty="0"/>
              <a:t> </a:t>
            </a:r>
            <a:r>
              <a:rPr lang="fr-FR" dirty="0" err="1"/>
              <a:t>turns</a:t>
            </a:r>
            <a:endParaRPr lang="fr-FR" dirty="0"/>
          </a:p>
          <a:p>
            <a:pPr marL="342900" indent="-342900">
              <a:buFont typeface="Arial" panose="020B0604020202020204" pitchFamily="34" charset="0"/>
              <a:buChar char="•"/>
            </a:pPr>
            <a:r>
              <a:rPr lang="fr-FR" dirty="0" err="1"/>
              <a:t>User_Pow</a:t>
            </a:r>
            <a:r>
              <a:rPr lang="fr-FR" dirty="0"/>
              <a:t> </a:t>
            </a:r>
            <a:r>
              <a:rPr lang="fr-FR" dirty="0" err="1"/>
              <a:t>computed</a:t>
            </a:r>
            <a:r>
              <a:rPr lang="fr-FR" dirty="0"/>
              <a:t> by the </a:t>
            </a:r>
            <a:r>
              <a:rPr lang="fr-FR" dirty="0" err="1"/>
              <a:t>ToM</a:t>
            </a:r>
            <a:r>
              <a:rPr lang="fr-FR" dirty="0"/>
              <a:t> at </a:t>
            </a:r>
            <a:r>
              <a:rPr lang="fr-FR" dirty="0" err="1"/>
              <a:t>each</a:t>
            </a:r>
            <a:r>
              <a:rPr lang="fr-FR" dirty="0"/>
              <a:t> </a:t>
            </a:r>
            <a:r>
              <a:rPr lang="fr-FR" dirty="0" err="1"/>
              <a:t>negotiation</a:t>
            </a:r>
            <a:r>
              <a:rPr lang="fr-FR" dirty="0"/>
              <a:t> </a:t>
            </a:r>
            <a:r>
              <a:rPr lang="fr-FR" dirty="0" err="1"/>
              <a:t>turn</a:t>
            </a:r>
            <a:endParaRPr lang="fr-FR" dirty="0"/>
          </a:p>
        </p:txBody>
      </p:sp>
    </p:spTree>
    <p:extLst>
      <p:ext uri="{BB962C8B-B14F-4D97-AF65-F5344CB8AC3E}">
        <p14:creationId xmlns:p14="http://schemas.microsoft.com/office/powerpoint/2010/main" val="1688522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STUDY:</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12" name="ZoneTexte 11">
            <a:extLst>
              <a:ext uri="{FF2B5EF4-FFF2-40B4-BE49-F238E27FC236}">
                <a16:creationId xmlns:a16="http://schemas.microsoft.com/office/drawing/2014/main" id="{DADAA80D-FE42-4E7B-A97E-422145DA9FB1}"/>
              </a:ext>
            </a:extLst>
          </p:cNvPr>
          <p:cNvSpPr txBox="1"/>
          <p:nvPr/>
        </p:nvSpPr>
        <p:spPr>
          <a:xfrm>
            <a:off x="766618" y="1145309"/>
            <a:ext cx="5065810" cy="461665"/>
          </a:xfrm>
          <a:prstGeom prst="rect">
            <a:avLst/>
          </a:prstGeom>
          <a:noFill/>
        </p:spPr>
        <p:txBody>
          <a:bodyPr wrap="none" rtlCol="0">
            <a:spAutoFit/>
          </a:bodyPr>
          <a:lstStyle/>
          <a:p>
            <a:r>
              <a:rPr lang="fr-FR" sz="2400" b="1" dirty="0">
                <a:solidFill>
                  <a:schemeClr val="accent4"/>
                </a:solidFill>
              </a:rPr>
              <a:t>Perception of self Dominance Vs </a:t>
            </a:r>
            <a:r>
              <a:rPr lang="fr-FR" sz="2400" b="1" dirty="0" err="1">
                <a:solidFill>
                  <a:schemeClr val="accent4"/>
                </a:solidFill>
              </a:rPr>
              <a:t>other</a:t>
            </a:r>
            <a:endParaRPr lang="fr-FR" sz="2400" b="1" dirty="0">
              <a:solidFill>
                <a:schemeClr val="accent4"/>
              </a:solidFill>
            </a:endParaRPr>
          </a:p>
        </p:txBody>
      </p:sp>
      <p:sp>
        <p:nvSpPr>
          <p:cNvPr id="13" name="Oval 13">
            <a:extLst>
              <a:ext uri="{FF2B5EF4-FFF2-40B4-BE49-F238E27FC236}">
                <a16:creationId xmlns:a16="http://schemas.microsoft.com/office/drawing/2014/main" id="{C2ADDF80-EAE2-4EA5-B45D-A90D5CFB3E6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aphicFrame>
        <p:nvGraphicFramePr>
          <p:cNvPr id="7" name="Graphique 6">
            <a:extLst>
              <a:ext uri="{FF2B5EF4-FFF2-40B4-BE49-F238E27FC236}">
                <a16:creationId xmlns:a16="http://schemas.microsoft.com/office/drawing/2014/main" id="{8725F0E0-6711-4045-BA18-A39AF1126204}"/>
              </a:ext>
            </a:extLst>
          </p:cNvPr>
          <p:cNvGraphicFramePr>
            <a:graphicFrameLocks/>
          </p:cNvGraphicFramePr>
          <p:nvPr>
            <p:extLst>
              <p:ext uri="{D42A27DB-BD31-4B8C-83A1-F6EECF244321}">
                <p14:modId xmlns:p14="http://schemas.microsoft.com/office/powerpoint/2010/main" val="234912061"/>
              </p:ext>
            </p:extLst>
          </p:nvPr>
        </p:nvGraphicFramePr>
        <p:xfrm>
          <a:off x="1792713" y="1768337"/>
          <a:ext cx="8929700" cy="493771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937255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STUDY:</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12" name="ZoneTexte 11">
            <a:extLst>
              <a:ext uri="{FF2B5EF4-FFF2-40B4-BE49-F238E27FC236}">
                <a16:creationId xmlns:a16="http://schemas.microsoft.com/office/drawing/2014/main" id="{DADAA80D-FE42-4E7B-A97E-422145DA9FB1}"/>
              </a:ext>
            </a:extLst>
          </p:cNvPr>
          <p:cNvSpPr txBox="1"/>
          <p:nvPr/>
        </p:nvSpPr>
        <p:spPr>
          <a:xfrm>
            <a:off x="766618" y="1145309"/>
            <a:ext cx="5065810" cy="461665"/>
          </a:xfrm>
          <a:prstGeom prst="rect">
            <a:avLst/>
          </a:prstGeom>
          <a:noFill/>
        </p:spPr>
        <p:txBody>
          <a:bodyPr wrap="none" rtlCol="0">
            <a:spAutoFit/>
          </a:bodyPr>
          <a:lstStyle/>
          <a:p>
            <a:r>
              <a:rPr lang="fr-FR" sz="2400" b="1" dirty="0">
                <a:solidFill>
                  <a:schemeClr val="accent4"/>
                </a:solidFill>
              </a:rPr>
              <a:t>Perception of self Dominance Vs </a:t>
            </a:r>
            <a:r>
              <a:rPr lang="fr-FR" sz="2400" b="1" dirty="0" err="1">
                <a:solidFill>
                  <a:schemeClr val="accent4"/>
                </a:solidFill>
              </a:rPr>
              <a:t>other</a:t>
            </a:r>
            <a:endParaRPr lang="fr-FR" sz="2400" b="1" dirty="0">
              <a:solidFill>
                <a:schemeClr val="accent4"/>
              </a:solidFill>
            </a:endParaRPr>
          </a:p>
        </p:txBody>
      </p:sp>
      <p:sp>
        <p:nvSpPr>
          <p:cNvPr id="13" name="Oval 13">
            <a:extLst>
              <a:ext uri="{FF2B5EF4-FFF2-40B4-BE49-F238E27FC236}">
                <a16:creationId xmlns:a16="http://schemas.microsoft.com/office/drawing/2014/main" id="{C2ADDF80-EAE2-4EA5-B45D-A90D5CFB3E6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aphicFrame>
        <p:nvGraphicFramePr>
          <p:cNvPr id="6" name="Graphique 5">
            <a:extLst>
              <a:ext uri="{FF2B5EF4-FFF2-40B4-BE49-F238E27FC236}">
                <a16:creationId xmlns:a16="http://schemas.microsoft.com/office/drawing/2014/main" id="{560FA009-681B-41DD-94D5-C8177CDF5915}"/>
              </a:ext>
            </a:extLst>
          </p:cNvPr>
          <p:cNvGraphicFramePr>
            <a:graphicFrameLocks/>
          </p:cNvGraphicFramePr>
          <p:nvPr>
            <p:extLst>
              <p:ext uri="{D42A27DB-BD31-4B8C-83A1-F6EECF244321}">
                <p14:modId xmlns:p14="http://schemas.microsoft.com/office/powerpoint/2010/main" val="1477466057"/>
              </p:ext>
            </p:extLst>
          </p:nvPr>
        </p:nvGraphicFramePr>
        <p:xfrm>
          <a:off x="1316270" y="1828800"/>
          <a:ext cx="9744317" cy="4513757"/>
        </p:xfrm>
        <a:graphic>
          <a:graphicData uri="http://schemas.openxmlformats.org/drawingml/2006/chart">
            <c:chart xmlns:c="http://schemas.openxmlformats.org/drawingml/2006/chart" xmlns:r="http://schemas.openxmlformats.org/officeDocument/2006/relationships" r:id="rId2"/>
          </a:graphicData>
        </a:graphic>
      </p:graphicFrame>
      <p:pic>
        <p:nvPicPr>
          <p:cNvPr id="8" name="Image 7">
            <a:extLst>
              <a:ext uri="{FF2B5EF4-FFF2-40B4-BE49-F238E27FC236}">
                <a16:creationId xmlns:a16="http://schemas.microsoft.com/office/drawing/2014/main" id="{1B384ABB-86DA-4B25-83AE-6D078AC2325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01852" y="5867835"/>
            <a:ext cx="681432" cy="632028"/>
          </a:xfrm>
          <a:prstGeom prst="rect">
            <a:avLst/>
          </a:prstGeom>
        </p:spPr>
      </p:pic>
    </p:spTree>
    <p:extLst>
      <p:ext uri="{BB962C8B-B14F-4D97-AF65-F5344CB8AC3E}">
        <p14:creationId xmlns:p14="http://schemas.microsoft.com/office/powerpoint/2010/main" val="1973737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STUDY:</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12" name="ZoneTexte 11">
            <a:extLst>
              <a:ext uri="{FF2B5EF4-FFF2-40B4-BE49-F238E27FC236}">
                <a16:creationId xmlns:a16="http://schemas.microsoft.com/office/drawing/2014/main" id="{DADAA80D-FE42-4E7B-A97E-422145DA9FB1}"/>
              </a:ext>
            </a:extLst>
          </p:cNvPr>
          <p:cNvSpPr txBox="1"/>
          <p:nvPr/>
        </p:nvSpPr>
        <p:spPr>
          <a:xfrm>
            <a:off x="766618" y="1145309"/>
            <a:ext cx="5065810" cy="461665"/>
          </a:xfrm>
          <a:prstGeom prst="rect">
            <a:avLst/>
          </a:prstGeom>
          <a:noFill/>
        </p:spPr>
        <p:txBody>
          <a:bodyPr wrap="none" rtlCol="0">
            <a:spAutoFit/>
          </a:bodyPr>
          <a:lstStyle/>
          <a:p>
            <a:r>
              <a:rPr lang="fr-FR" sz="2400" b="1" dirty="0">
                <a:solidFill>
                  <a:schemeClr val="accent4"/>
                </a:solidFill>
              </a:rPr>
              <a:t>Perception of self Dominance Vs </a:t>
            </a:r>
            <a:r>
              <a:rPr lang="fr-FR" sz="2400" b="1" dirty="0" err="1">
                <a:solidFill>
                  <a:schemeClr val="accent4"/>
                </a:solidFill>
              </a:rPr>
              <a:t>other</a:t>
            </a:r>
            <a:endParaRPr lang="fr-FR" sz="2400" b="1" dirty="0">
              <a:solidFill>
                <a:schemeClr val="accent4"/>
              </a:solidFill>
            </a:endParaRPr>
          </a:p>
        </p:txBody>
      </p:sp>
      <p:sp>
        <p:nvSpPr>
          <p:cNvPr id="13" name="Oval 13">
            <a:extLst>
              <a:ext uri="{FF2B5EF4-FFF2-40B4-BE49-F238E27FC236}">
                <a16:creationId xmlns:a16="http://schemas.microsoft.com/office/drawing/2014/main" id="{C2ADDF80-EAE2-4EA5-B45D-A90D5CFB3E6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aphicFrame>
        <p:nvGraphicFramePr>
          <p:cNvPr id="7" name="Graphique 6">
            <a:extLst>
              <a:ext uri="{FF2B5EF4-FFF2-40B4-BE49-F238E27FC236}">
                <a16:creationId xmlns:a16="http://schemas.microsoft.com/office/drawing/2014/main" id="{03E6FBB7-7DDC-491B-BFDA-3BF8D6F9AC7D}"/>
              </a:ext>
            </a:extLst>
          </p:cNvPr>
          <p:cNvGraphicFramePr>
            <a:graphicFrameLocks/>
          </p:cNvGraphicFramePr>
          <p:nvPr>
            <p:extLst>
              <p:ext uri="{D42A27DB-BD31-4B8C-83A1-F6EECF244321}">
                <p14:modId xmlns:p14="http://schemas.microsoft.com/office/powerpoint/2010/main" val="600968924"/>
              </p:ext>
            </p:extLst>
          </p:nvPr>
        </p:nvGraphicFramePr>
        <p:xfrm>
          <a:off x="1246194" y="1486086"/>
          <a:ext cx="9878036" cy="504739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041586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E6BC2FF2-D9B6-4831-B3EF-D3B42C0ED4EA}"/>
              </a:ext>
            </a:extLst>
          </p:cNvPr>
          <p:cNvSpPr>
            <a:spLocks noGrp="1"/>
          </p:cNvSpPr>
          <p:nvPr>
            <p:ph type="title"/>
          </p:nvPr>
        </p:nvSpPr>
        <p:spPr>
          <a:xfrm>
            <a:off x="323126" y="151952"/>
            <a:ext cx="11868874" cy="1064475"/>
          </a:xfrm>
        </p:spPr>
        <p:txBody>
          <a:bodyPr>
            <a:normAutofit/>
          </a:bodyPr>
          <a:lstStyle/>
          <a:p>
            <a:r>
              <a:rPr lang="en-US" sz="2800" b="1" cap="all" dirty="0">
                <a:solidFill>
                  <a:srgbClr val="FFC000"/>
                </a:solidFill>
                <a:latin typeface="Open Sans" panose="020B0606030504020204" pitchFamily="34" charset="0"/>
              </a:rPr>
              <a:t>STUDY:</a:t>
            </a:r>
            <a:r>
              <a:rPr lang="en-US" sz="2800" b="1" cap="all" dirty="0">
                <a:solidFill>
                  <a:srgbClr val="2F3A46"/>
                </a:solidFill>
                <a:latin typeface="Open Sans" panose="020B0606030504020204" pitchFamily="34" charset="0"/>
              </a:rPr>
              <a:t> COMPLEMENTARITY VS SIMILARITY IN NEGOTIATION</a:t>
            </a:r>
            <a:endParaRPr lang="fr-FR" sz="2800" b="1" cap="all" dirty="0">
              <a:solidFill>
                <a:srgbClr val="2F3A46"/>
              </a:solidFill>
              <a:latin typeface="Open Sans" panose="020B0606030504020204" pitchFamily="34" charset="0"/>
            </a:endParaRPr>
          </a:p>
        </p:txBody>
      </p:sp>
      <p:sp>
        <p:nvSpPr>
          <p:cNvPr id="12" name="ZoneTexte 11">
            <a:extLst>
              <a:ext uri="{FF2B5EF4-FFF2-40B4-BE49-F238E27FC236}">
                <a16:creationId xmlns:a16="http://schemas.microsoft.com/office/drawing/2014/main" id="{DADAA80D-FE42-4E7B-A97E-422145DA9FB1}"/>
              </a:ext>
            </a:extLst>
          </p:cNvPr>
          <p:cNvSpPr txBox="1"/>
          <p:nvPr/>
        </p:nvSpPr>
        <p:spPr>
          <a:xfrm>
            <a:off x="766618" y="1145309"/>
            <a:ext cx="5598649" cy="461665"/>
          </a:xfrm>
          <a:prstGeom prst="rect">
            <a:avLst/>
          </a:prstGeom>
          <a:noFill/>
        </p:spPr>
        <p:txBody>
          <a:bodyPr wrap="none" rtlCol="0">
            <a:spAutoFit/>
          </a:bodyPr>
          <a:lstStyle/>
          <a:p>
            <a:r>
              <a:rPr lang="fr-FR" sz="2400" b="1" dirty="0">
                <a:solidFill>
                  <a:schemeClr val="accent4"/>
                </a:solidFill>
              </a:rPr>
              <a:t>Common gain </a:t>
            </a:r>
            <a:r>
              <a:rPr lang="fr-FR" sz="2400" b="1" dirty="0" err="1">
                <a:solidFill>
                  <a:schemeClr val="accent4"/>
                </a:solidFill>
              </a:rPr>
              <a:t>obtained</a:t>
            </a:r>
            <a:r>
              <a:rPr lang="fr-FR" sz="2400" b="1" dirty="0">
                <a:solidFill>
                  <a:schemeClr val="accent4"/>
                </a:solidFill>
              </a:rPr>
              <a:t> </a:t>
            </a:r>
            <a:r>
              <a:rPr lang="fr-FR" sz="2400" b="1" dirty="0" err="1">
                <a:solidFill>
                  <a:schemeClr val="accent4"/>
                </a:solidFill>
              </a:rPr>
              <a:t>during</a:t>
            </a:r>
            <a:r>
              <a:rPr lang="fr-FR" sz="2400" b="1" dirty="0">
                <a:solidFill>
                  <a:schemeClr val="accent4"/>
                </a:solidFill>
              </a:rPr>
              <a:t> </a:t>
            </a:r>
            <a:r>
              <a:rPr lang="fr-FR" sz="2400" b="1" dirty="0" err="1">
                <a:solidFill>
                  <a:schemeClr val="accent4"/>
                </a:solidFill>
              </a:rPr>
              <a:t>negotiation</a:t>
            </a:r>
            <a:endParaRPr lang="fr-FR" sz="2400" b="1" dirty="0">
              <a:solidFill>
                <a:schemeClr val="accent4"/>
              </a:solidFill>
            </a:endParaRPr>
          </a:p>
        </p:txBody>
      </p:sp>
      <p:sp>
        <p:nvSpPr>
          <p:cNvPr id="13" name="Oval 13">
            <a:extLst>
              <a:ext uri="{FF2B5EF4-FFF2-40B4-BE49-F238E27FC236}">
                <a16:creationId xmlns:a16="http://schemas.microsoft.com/office/drawing/2014/main" id="{C2ADDF80-EAE2-4EA5-B45D-A90D5CFB3E6E}"/>
              </a:ext>
            </a:extLst>
          </p:cNvPr>
          <p:cNvSpPr/>
          <p:nvPr/>
        </p:nvSpPr>
        <p:spPr>
          <a:xfrm>
            <a:off x="440231" y="1216427"/>
            <a:ext cx="269659" cy="269659"/>
          </a:xfrm>
          <a:prstGeom prst="ellipse">
            <a:avLst/>
          </a:prstGeom>
          <a:solidFill>
            <a:schemeClr val="accent4">
              <a:lumMod val="60000"/>
              <a:lumOff val="4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aphicFrame>
        <p:nvGraphicFramePr>
          <p:cNvPr id="6" name="Graphique 5">
            <a:extLst>
              <a:ext uri="{FF2B5EF4-FFF2-40B4-BE49-F238E27FC236}">
                <a16:creationId xmlns:a16="http://schemas.microsoft.com/office/drawing/2014/main" id="{2F7F2B1A-EB77-4819-9D33-2FF75A363C7D}"/>
              </a:ext>
            </a:extLst>
          </p:cNvPr>
          <p:cNvGraphicFramePr>
            <a:graphicFrameLocks/>
          </p:cNvGraphicFramePr>
          <p:nvPr>
            <p:extLst>
              <p:ext uri="{D42A27DB-BD31-4B8C-83A1-F6EECF244321}">
                <p14:modId xmlns:p14="http://schemas.microsoft.com/office/powerpoint/2010/main" val="1917689737"/>
              </p:ext>
            </p:extLst>
          </p:nvPr>
        </p:nvGraphicFramePr>
        <p:xfrm>
          <a:off x="1090013" y="1770558"/>
          <a:ext cx="9562456" cy="453486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383111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3702A3-8225-4FF5-8140-4A3DBBE44EE5}"/>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2BF8D1B0-3222-473D-BF92-24E3A21547B5}"/>
              </a:ext>
            </a:extLst>
          </p:cNvPr>
          <p:cNvSpPr>
            <a:spLocks noGrp="1"/>
          </p:cNvSpPr>
          <p:nvPr>
            <p:ph idx="1"/>
          </p:nvPr>
        </p:nvSpPr>
        <p:spPr/>
        <p:txBody>
          <a:bodyPr/>
          <a:lstStyle/>
          <a:p>
            <a:r>
              <a:rPr lang="fr-FR" dirty="0"/>
              <a:t>Puis slide réel</a:t>
            </a:r>
          </a:p>
          <a:p>
            <a:r>
              <a:rPr lang="fr-FR" dirty="0"/>
              <a:t>C’est bien d’avoir plein de résultats PUIS conclure (sur les résultats) en 1 slide : que faut-il retenir.</a:t>
            </a:r>
          </a:p>
          <a:p>
            <a:r>
              <a:rPr lang="fr-FR" dirty="0"/>
              <a:t>Puis </a:t>
            </a:r>
            <a:r>
              <a:rPr lang="fr-FR" dirty="0" err="1"/>
              <a:t>concl</a:t>
            </a:r>
            <a:r>
              <a:rPr lang="fr-FR" dirty="0"/>
              <a:t>/</a:t>
            </a:r>
            <a:r>
              <a:rPr lang="fr-FR" dirty="0" err="1"/>
              <a:t>persp</a:t>
            </a:r>
            <a:r>
              <a:rPr lang="fr-FR" dirty="0"/>
              <a:t> sur la thèse</a:t>
            </a:r>
          </a:p>
        </p:txBody>
      </p:sp>
    </p:spTree>
    <p:extLst>
      <p:ext uri="{BB962C8B-B14F-4D97-AF65-F5344CB8AC3E}">
        <p14:creationId xmlns:p14="http://schemas.microsoft.com/office/powerpoint/2010/main" val="2146246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0C5014E0-D46C-44A8-8F12-77DA586FC1AD}"/>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Context: </a:t>
            </a:r>
            <a:r>
              <a:rPr lang="en-US" sz="4000" b="1" cap="all" dirty="0">
                <a:solidFill>
                  <a:srgbClr val="2F3A46"/>
                </a:solidFill>
                <a:latin typeface="Open Sans" panose="020B0606030504020204" pitchFamily="34" charset="0"/>
              </a:rPr>
              <a:t>CONCEPT OF DOMINANCE</a:t>
            </a:r>
            <a:endParaRPr lang="en-US" sz="4000" dirty="0">
              <a:solidFill>
                <a:srgbClr val="FFC000"/>
              </a:solidFill>
            </a:endParaRPr>
          </a:p>
        </p:txBody>
      </p:sp>
      <p:sp>
        <p:nvSpPr>
          <p:cNvPr id="25" name="TextBox 86">
            <a:extLst>
              <a:ext uri="{FF2B5EF4-FFF2-40B4-BE49-F238E27FC236}">
                <a16:creationId xmlns:a16="http://schemas.microsoft.com/office/drawing/2014/main" id="{EE1A25A0-52D7-4877-A2D9-4AEA903E9B5D}"/>
              </a:ext>
            </a:extLst>
          </p:cNvPr>
          <p:cNvSpPr txBox="1"/>
          <p:nvPr/>
        </p:nvSpPr>
        <p:spPr>
          <a:xfrm>
            <a:off x="8466890" y="1839433"/>
            <a:ext cx="187965" cy="388395"/>
          </a:xfrm>
          <a:prstGeom prst="rect">
            <a:avLst/>
          </a:prstGeom>
          <a:noFill/>
        </p:spPr>
        <p:txBody>
          <a:bodyPr wrap="none" lIns="0" rtlCol="0" anchor="ctr">
            <a:spAutoFit/>
          </a:bodyPr>
          <a:lstStyle/>
          <a:p>
            <a:endParaRPr lang="en-US" sz="2200" b="1" dirty="0">
              <a:solidFill>
                <a:srgbClr val="393950"/>
              </a:solidFill>
            </a:endParaRPr>
          </a:p>
        </p:txBody>
      </p:sp>
      <p:grpSp>
        <p:nvGrpSpPr>
          <p:cNvPr id="26" name="Groupe 25">
            <a:extLst>
              <a:ext uri="{FF2B5EF4-FFF2-40B4-BE49-F238E27FC236}">
                <a16:creationId xmlns:a16="http://schemas.microsoft.com/office/drawing/2014/main" id="{61B136A8-525F-45B8-821D-B7843F61160F}"/>
              </a:ext>
            </a:extLst>
          </p:cNvPr>
          <p:cNvGrpSpPr/>
          <p:nvPr/>
        </p:nvGrpSpPr>
        <p:grpSpPr>
          <a:xfrm>
            <a:off x="2031001" y="1263069"/>
            <a:ext cx="5267043" cy="3295603"/>
            <a:chOff x="1691403" y="1317115"/>
            <a:chExt cx="5267043" cy="3295603"/>
          </a:xfrm>
        </p:grpSpPr>
        <p:sp>
          <p:nvSpPr>
            <p:cNvPr id="27" name="Organigramme : Terminateur 26">
              <a:extLst>
                <a:ext uri="{FF2B5EF4-FFF2-40B4-BE49-F238E27FC236}">
                  <a16:creationId xmlns:a16="http://schemas.microsoft.com/office/drawing/2014/main" id="{905275A7-BDD8-4A91-BDCB-940CA3D4DCEB}"/>
                </a:ext>
              </a:extLst>
            </p:cNvPr>
            <p:cNvSpPr/>
            <p:nvPr/>
          </p:nvSpPr>
          <p:spPr>
            <a:xfrm>
              <a:off x="4467795" y="4034702"/>
              <a:ext cx="2490651" cy="578016"/>
            </a:xfrm>
            <a:prstGeom prst="flowChartTerminator">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b="1" dirty="0">
                  <a:solidFill>
                    <a:schemeClr val="bg1"/>
                  </a:solidFill>
                </a:rPr>
                <a:t>Personality trait</a:t>
              </a:r>
            </a:p>
          </p:txBody>
        </p:sp>
        <p:sp>
          <p:nvSpPr>
            <p:cNvPr id="28" name="Organigramme : Terminateur 27">
              <a:extLst>
                <a:ext uri="{FF2B5EF4-FFF2-40B4-BE49-F238E27FC236}">
                  <a16:creationId xmlns:a16="http://schemas.microsoft.com/office/drawing/2014/main" id="{7D3AB198-07A5-4001-BBF9-E5D5604633B3}"/>
                </a:ext>
              </a:extLst>
            </p:cNvPr>
            <p:cNvSpPr/>
            <p:nvPr/>
          </p:nvSpPr>
          <p:spPr>
            <a:xfrm>
              <a:off x="1691403" y="1317115"/>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9" name="Groupe 28">
            <a:extLst>
              <a:ext uri="{FF2B5EF4-FFF2-40B4-BE49-F238E27FC236}">
                <a16:creationId xmlns:a16="http://schemas.microsoft.com/office/drawing/2014/main" id="{7CF2EE72-ABFF-474F-A9DD-3806393E877A}"/>
              </a:ext>
            </a:extLst>
          </p:cNvPr>
          <p:cNvGrpSpPr/>
          <p:nvPr/>
        </p:nvGrpSpPr>
        <p:grpSpPr>
          <a:xfrm>
            <a:off x="5303426" y="2073380"/>
            <a:ext cx="1461656" cy="1562822"/>
            <a:chOff x="5168254" y="2874767"/>
            <a:chExt cx="1461656" cy="1562822"/>
          </a:xfrm>
        </p:grpSpPr>
        <p:grpSp>
          <p:nvGrpSpPr>
            <p:cNvPr id="30" name="Groupe 29">
              <a:extLst>
                <a:ext uri="{FF2B5EF4-FFF2-40B4-BE49-F238E27FC236}">
                  <a16:creationId xmlns:a16="http://schemas.microsoft.com/office/drawing/2014/main" id="{90ABB356-065C-41E2-B16A-61B8024A51D0}"/>
                </a:ext>
              </a:extLst>
            </p:cNvPr>
            <p:cNvGrpSpPr/>
            <p:nvPr/>
          </p:nvGrpSpPr>
          <p:grpSpPr>
            <a:xfrm>
              <a:off x="5168254" y="2874767"/>
              <a:ext cx="1461656" cy="1504403"/>
              <a:chOff x="5159000" y="2559697"/>
              <a:chExt cx="1827810" cy="1819473"/>
            </a:xfrm>
          </p:grpSpPr>
          <p:sp>
            <p:nvSpPr>
              <p:cNvPr id="35" name="ZoneTexte 34">
                <a:extLst>
                  <a:ext uri="{FF2B5EF4-FFF2-40B4-BE49-F238E27FC236}">
                    <a16:creationId xmlns:a16="http://schemas.microsoft.com/office/drawing/2014/main" id="{C4593D1E-EE66-43F3-AD82-B0BE8A304996}"/>
                  </a:ext>
                </a:extLst>
              </p:cNvPr>
              <p:cNvSpPr txBox="1"/>
              <p:nvPr/>
            </p:nvSpPr>
            <p:spPr>
              <a:xfrm>
                <a:off x="5159000" y="3217864"/>
                <a:ext cx="1784466" cy="446682"/>
              </a:xfrm>
              <a:prstGeom prst="rect">
                <a:avLst/>
              </a:prstGeom>
              <a:noFill/>
              <a:ln>
                <a:noFill/>
                <a:prstDash val="sysDash"/>
              </a:ln>
            </p:spPr>
            <p:txBody>
              <a:bodyPr wrap="none" rtlCol="0">
                <a:spAutoFit/>
              </a:bodyPr>
              <a:lstStyle/>
              <a:p>
                <a:r>
                  <a:rPr lang="fr-FR" b="1" dirty="0">
                    <a:solidFill>
                      <a:schemeClr val="tx2">
                        <a:lumMod val="50000"/>
                      </a:schemeClr>
                    </a:solidFill>
                  </a:rPr>
                  <a:t>DOMINANCE</a:t>
                </a:r>
              </a:p>
            </p:txBody>
          </p:sp>
          <p:sp>
            <p:nvSpPr>
              <p:cNvPr id="36" name="Ellipse 35">
                <a:extLst>
                  <a:ext uri="{FF2B5EF4-FFF2-40B4-BE49-F238E27FC236}">
                    <a16:creationId xmlns:a16="http://schemas.microsoft.com/office/drawing/2014/main" id="{0C23076B-BF2B-4C3D-98E6-04FB46BD4FC4}"/>
                  </a:ext>
                </a:extLst>
              </p:cNvPr>
              <p:cNvSpPr/>
              <p:nvPr/>
            </p:nvSpPr>
            <p:spPr>
              <a:xfrm>
                <a:off x="5205184" y="2559697"/>
                <a:ext cx="1781626" cy="1763016"/>
              </a:xfrm>
              <a:prstGeom prst="ellipse">
                <a:avLst/>
              </a:prstGeom>
              <a:noFill/>
              <a:ln w="12700">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29">
                <a:extLst>
                  <a:ext uri="{FF2B5EF4-FFF2-40B4-BE49-F238E27FC236}">
                    <a16:creationId xmlns:a16="http://schemas.microsoft.com/office/drawing/2014/main" id="{55D9F315-4F13-4E38-9D47-37D82FA564BE}"/>
                  </a:ext>
                </a:extLst>
              </p:cNvPr>
              <p:cNvSpPr/>
              <p:nvPr/>
            </p:nvSpPr>
            <p:spPr>
              <a:xfrm>
                <a:off x="6631643" y="2703859"/>
                <a:ext cx="121774" cy="126784"/>
              </a:xfrm>
              <a:prstGeom prst="ellipse">
                <a:avLst/>
              </a:prstGeom>
              <a:solidFill>
                <a:schemeClr val="accent1">
                  <a:lumMod val="50000"/>
                </a:schemeClr>
              </a:solidFill>
              <a:ln w="9525" cap="flat" cmpd="sng" algn="ctr">
                <a:solidFill>
                  <a:schemeClr val="tx1"/>
                </a:solidFill>
                <a:prstDash val="sysDash"/>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8" name="Oval 29">
                <a:extLst>
                  <a:ext uri="{FF2B5EF4-FFF2-40B4-BE49-F238E27FC236}">
                    <a16:creationId xmlns:a16="http://schemas.microsoft.com/office/drawing/2014/main" id="{284CE284-DA23-4B37-A6DC-6674985B3A64}"/>
                  </a:ext>
                </a:extLst>
              </p:cNvPr>
              <p:cNvSpPr/>
              <p:nvPr/>
            </p:nvSpPr>
            <p:spPr>
              <a:xfrm>
                <a:off x="5409923" y="2725966"/>
                <a:ext cx="121774" cy="126784"/>
              </a:xfrm>
              <a:prstGeom prst="ellipse">
                <a:avLst/>
              </a:prstGeom>
              <a:ln>
                <a:prstDash val="sysDash"/>
              </a:ln>
            </p:spPr>
            <p:style>
              <a:lnRef idx="0">
                <a:schemeClr val="accent4"/>
              </a:lnRef>
              <a:fillRef idx="3">
                <a:schemeClr val="accent4"/>
              </a:fillRef>
              <a:effectRef idx="3">
                <a:schemeClr val="accent4"/>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solidFill>
                    <a:sysClr val="window" lastClr="FFFFFF"/>
                  </a:solidFill>
                  <a:latin typeface="Calibri"/>
                </a:endParaRPr>
              </a:p>
            </p:txBody>
          </p:sp>
          <p:sp>
            <p:nvSpPr>
              <p:cNvPr id="39" name="Oval 29">
                <a:extLst>
                  <a:ext uri="{FF2B5EF4-FFF2-40B4-BE49-F238E27FC236}">
                    <a16:creationId xmlns:a16="http://schemas.microsoft.com/office/drawing/2014/main" id="{1C9FEB91-1DC7-402A-ACA7-36EF00A6F924}"/>
                  </a:ext>
                </a:extLst>
              </p:cNvPr>
              <p:cNvSpPr/>
              <p:nvPr/>
            </p:nvSpPr>
            <p:spPr>
              <a:xfrm>
                <a:off x="6035111" y="4252386"/>
                <a:ext cx="121774" cy="126784"/>
              </a:xfrm>
              <a:prstGeom prst="ellipse">
                <a:avLst/>
              </a:prstGeom>
              <a:ln>
                <a:prstDash val="sysDash"/>
              </a:ln>
            </p:spPr>
            <p:style>
              <a:lnRef idx="0">
                <a:schemeClr val="accent1"/>
              </a:lnRef>
              <a:fillRef idx="3">
                <a:schemeClr val="accent1"/>
              </a:fillRef>
              <a:effectRef idx="3">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solidFill>
                    <a:sysClr val="window" lastClr="FFFFFF"/>
                  </a:solidFill>
                  <a:latin typeface="Calibri"/>
                </a:endParaRPr>
              </a:p>
            </p:txBody>
          </p:sp>
        </p:grpSp>
        <p:sp>
          <p:nvSpPr>
            <p:cNvPr id="31" name="Ellipse 30">
              <a:extLst>
                <a:ext uri="{FF2B5EF4-FFF2-40B4-BE49-F238E27FC236}">
                  <a16:creationId xmlns:a16="http://schemas.microsoft.com/office/drawing/2014/main" id="{B6DC5309-92F6-4924-900E-B5F8392A8B21}"/>
                </a:ext>
              </a:extLst>
            </p:cNvPr>
            <p:cNvSpPr/>
            <p:nvPr/>
          </p:nvSpPr>
          <p:spPr>
            <a:xfrm>
              <a:off x="5320316" y="2964773"/>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Ellipse 31">
              <a:extLst>
                <a:ext uri="{FF2B5EF4-FFF2-40B4-BE49-F238E27FC236}">
                  <a16:creationId xmlns:a16="http://schemas.microsoft.com/office/drawing/2014/main" id="{3F44681B-8D6F-4C00-AF0E-A489A5DF5D1A}"/>
                </a:ext>
              </a:extLst>
            </p:cNvPr>
            <p:cNvSpPr/>
            <p:nvPr/>
          </p:nvSpPr>
          <p:spPr>
            <a:xfrm>
              <a:off x="6302971" y="2939463"/>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Ellipse 33">
              <a:extLst>
                <a:ext uri="{FF2B5EF4-FFF2-40B4-BE49-F238E27FC236}">
                  <a16:creationId xmlns:a16="http://schemas.microsoft.com/office/drawing/2014/main" id="{186089B9-6E1C-47E8-ADB1-16989873EDD2}"/>
                </a:ext>
              </a:extLst>
            </p:cNvPr>
            <p:cNvSpPr/>
            <p:nvPr/>
          </p:nvSpPr>
          <p:spPr>
            <a:xfrm>
              <a:off x="5820263" y="4222557"/>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0" name="Groupe 39">
            <a:extLst>
              <a:ext uri="{FF2B5EF4-FFF2-40B4-BE49-F238E27FC236}">
                <a16:creationId xmlns:a16="http://schemas.microsoft.com/office/drawing/2014/main" id="{9D1270DF-D306-448D-964C-6430DC9C5637}"/>
              </a:ext>
            </a:extLst>
          </p:cNvPr>
          <p:cNvGrpSpPr/>
          <p:nvPr/>
        </p:nvGrpSpPr>
        <p:grpSpPr>
          <a:xfrm>
            <a:off x="7582283" y="1248514"/>
            <a:ext cx="2653181" cy="716901"/>
            <a:chOff x="8237171" y="1317115"/>
            <a:chExt cx="2653181" cy="716901"/>
          </a:xfrm>
        </p:grpSpPr>
        <p:sp>
          <p:nvSpPr>
            <p:cNvPr id="41" name="Organigramme : Terminateur 40">
              <a:extLst>
                <a:ext uri="{FF2B5EF4-FFF2-40B4-BE49-F238E27FC236}">
                  <a16:creationId xmlns:a16="http://schemas.microsoft.com/office/drawing/2014/main" id="{6BB579E8-7B39-4A57-BF4A-EB6DFEB75643}"/>
                </a:ext>
              </a:extLst>
            </p:cNvPr>
            <p:cNvSpPr/>
            <p:nvPr/>
          </p:nvSpPr>
          <p:spPr>
            <a:xfrm>
              <a:off x="8325236" y="1379181"/>
              <a:ext cx="2490651" cy="578016"/>
            </a:xfrm>
            <a:prstGeom prst="flowChartTerminator">
              <a:avLst/>
            </a:prstGeom>
            <a:solidFill>
              <a:schemeClr val="tx2"/>
            </a:solidFill>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rPr>
                <a:t>Interpersonal relation</a:t>
              </a:r>
            </a:p>
          </p:txBody>
        </p:sp>
        <p:sp>
          <p:nvSpPr>
            <p:cNvPr id="42" name="Organigramme : Terminateur 41">
              <a:extLst>
                <a:ext uri="{FF2B5EF4-FFF2-40B4-BE49-F238E27FC236}">
                  <a16:creationId xmlns:a16="http://schemas.microsoft.com/office/drawing/2014/main" id="{179E97A5-D593-44DE-828D-A08DD8E421A0}"/>
                </a:ext>
              </a:extLst>
            </p:cNvPr>
            <p:cNvSpPr/>
            <p:nvPr/>
          </p:nvSpPr>
          <p:spPr>
            <a:xfrm>
              <a:off x="8237171" y="1317115"/>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3" name="Groupe 42">
            <a:extLst>
              <a:ext uri="{FF2B5EF4-FFF2-40B4-BE49-F238E27FC236}">
                <a16:creationId xmlns:a16="http://schemas.microsoft.com/office/drawing/2014/main" id="{CC7326A9-79B4-4EC9-9F49-6709DEA7F938}"/>
              </a:ext>
            </a:extLst>
          </p:cNvPr>
          <p:cNvGrpSpPr/>
          <p:nvPr/>
        </p:nvGrpSpPr>
        <p:grpSpPr>
          <a:xfrm>
            <a:off x="2101278" y="1317334"/>
            <a:ext cx="5278031" cy="3317319"/>
            <a:chOff x="2101278" y="1189873"/>
            <a:chExt cx="5278031" cy="3317319"/>
          </a:xfrm>
        </p:grpSpPr>
        <p:sp>
          <p:nvSpPr>
            <p:cNvPr id="44" name="Organigramme : Terminateur 43">
              <a:extLst>
                <a:ext uri="{FF2B5EF4-FFF2-40B4-BE49-F238E27FC236}">
                  <a16:creationId xmlns:a16="http://schemas.microsoft.com/office/drawing/2014/main" id="{F77F9FAC-0EF0-4B97-892E-99E202B4135A}"/>
                </a:ext>
              </a:extLst>
            </p:cNvPr>
            <p:cNvSpPr/>
            <p:nvPr/>
          </p:nvSpPr>
          <p:spPr>
            <a:xfrm>
              <a:off x="2101278" y="1189873"/>
              <a:ext cx="2490651" cy="578016"/>
            </a:xfrm>
            <a:prstGeom prst="flowChartTermina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solidFill>
                    <a:schemeClr val="bg1"/>
                  </a:solidFill>
                </a:rPr>
                <a:t>Social status</a:t>
              </a:r>
            </a:p>
          </p:txBody>
        </p:sp>
        <p:sp>
          <p:nvSpPr>
            <p:cNvPr id="45" name="Organigramme : Terminateur 44">
              <a:extLst>
                <a:ext uri="{FF2B5EF4-FFF2-40B4-BE49-F238E27FC236}">
                  <a16:creationId xmlns:a16="http://schemas.microsoft.com/office/drawing/2014/main" id="{AFCCC7B0-1392-4122-8623-B348B7048692}"/>
                </a:ext>
              </a:extLst>
            </p:cNvPr>
            <p:cNvSpPr/>
            <p:nvPr/>
          </p:nvSpPr>
          <p:spPr>
            <a:xfrm>
              <a:off x="4726128" y="3790291"/>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46" name="Connecteur droit 45">
            <a:extLst>
              <a:ext uri="{FF2B5EF4-FFF2-40B4-BE49-F238E27FC236}">
                <a16:creationId xmlns:a16="http://schemas.microsoft.com/office/drawing/2014/main" id="{0A117FC2-CA8A-431D-B4CC-E024FAB28B3D}"/>
              </a:ext>
            </a:extLst>
          </p:cNvPr>
          <p:cNvCxnSpPr>
            <a:cxnSpLocks/>
            <a:stCxn id="34" idx="4"/>
            <a:endCxn id="45" idx="0"/>
          </p:cNvCxnSpPr>
          <p:nvPr/>
        </p:nvCxnSpPr>
        <p:spPr>
          <a:xfrm flipH="1">
            <a:off x="6052719" y="3636202"/>
            <a:ext cx="1" cy="281550"/>
          </a:xfrm>
          <a:prstGeom prst="line">
            <a:avLst/>
          </a:prstGeom>
          <a:ln w="12700" cap="rnd">
            <a:prstDash val="solid"/>
            <a:round/>
          </a:ln>
        </p:spPr>
        <p:style>
          <a:lnRef idx="2">
            <a:schemeClr val="accent3"/>
          </a:lnRef>
          <a:fillRef idx="0">
            <a:schemeClr val="accent3"/>
          </a:fillRef>
          <a:effectRef idx="1">
            <a:schemeClr val="accent3"/>
          </a:effectRef>
          <a:fontRef idx="minor">
            <a:schemeClr val="tx1"/>
          </a:fontRef>
        </p:style>
      </p:cxnSp>
      <p:cxnSp>
        <p:nvCxnSpPr>
          <p:cNvPr id="47" name="Connecteur droit 46">
            <a:extLst>
              <a:ext uri="{FF2B5EF4-FFF2-40B4-BE49-F238E27FC236}">
                <a16:creationId xmlns:a16="http://schemas.microsoft.com/office/drawing/2014/main" id="{B43AC8D7-A6EE-4691-991D-6207123BC3E3}"/>
              </a:ext>
            </a:extLst>
          </p:cNvPr>
          <p:cNvCxnSpPr>
            <a:cxnSpLocks/>
            <a:endCxn id="42" idx="1"/>
          </p:cNvCxnSpPr>
          <p:nvPr/>
        </p:nvCxnSpPr>
        <p:spPr>
          <a:xfrm>
            <a:off x="6830170" y="1605720"/>
            <a:ext cx="752113" cy="1245"/>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48" name="Connecteur droit 47">
            <a:extLst>
              <a:ext uri="{FF2B5EF4-FFF2-40B4-BE49-F238E27FC236}">
                <a16:creationId xmlns:a16="http://schemas.microsoft.com/office/drawing/2014/main" id="{065EF9E1-2273-4299-874B-5384BFD6406C}"/>
              </a:ext>
            </a:extLst>
          </p:cNvPr>
          <p:cNvCxnSpPr>
            <a:cxnSpLocks/>
            <a:stCxn id="32" idx="0"/>
          </p:cNvCxnSpPr>
          <p:nvPr/>
        </p:nvCxnSpPr>
        <p:spPr>
          <a:xfrm flipV="1">
            <a:off x="6535428" y="1605720"/>
            <a:ext cx="294742" cy="53235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EC37BF94-D727-4F1F-B204-CB9C3D0580D2}"/>
              </a:ext>
            </a:extLst>
          </p:cNvPr>
          <p:cNvCxnSpPr>
            <a:cxnSpLocks/>
            <a:stCxn id="28" idx="3"/>
          </p:cNvCxnSpPr>
          <p:nvPr/>
        </p:nvCxnSpPr>
        <p:spPr>
          <a:xfrm>
            <a:off x="4684182" y="1621520"/>
            <a:ext cx="690350" cy="0"/>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51" name="Connecteur droit 50">
            <a:extLst>
              <a:ext uri="{FF2B5EF4-FFF2-40B4-BE49-F238E27FC236}">
                <a16:creationId xmlns:a16="http://schemas.microsoft.com/office/drawing/2014/main" id="{F92B5F2A-B5D5-4048-8F89-154A16030849}"/>
              </a:ext>
            </a:extLst>
          </p:cNvPr>
          <p:cNvCxnSpPr>
            <a:cxnSpLocks/>
            <a:stCxn id="31" idx="0"/>
          </p:cNvCxnSpPr>
          <p:nvPr/>
        </p:nvCxnSpPr>
        <p:spPr>
          <a:xfrm flipH="1" flipV="1">
            <a:off x="5367818" y="1621520"/>
            <a:ext cx="184955" cy="54186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769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0C5014E0-D46C-44A8-8F12-77DA586FC1AD}"/>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Context: </a:t>
            </a:r>
            <a:r>
              <a:rPr lang="en-US" sz="4000" b="1" cap="all" dirty="0">
                <a:solidFill>
                  <a:srgbClr val="2F3A46"/>
                </a:solidFill>
                <a:latin typeface="Open Sans" panose="020B0606030504020204" pitchFamily="34" charset="0"/>
              </a:rPr>
              <a:t>CONCEPT OF DOMINANCE</a:t>
            </a:r>
            <a:endParaRPr lang="en-US" sz="4000" dirty="0">
              <a:solidFill>
                <a:srgbClr val="FFC000"/>
              </a:solidFill>
            </a:endParaRPr>
          </a:p>
        </p:txBody>
      </p:sp>
      <p:sp>
        <p:nvSpPr>
          <p:cNvPr id="33" name="TextBox 86">
            <a:extLst>
              <a:ext uri="{FF2B5EF4-FFF2-40B4-BE49-F238E27FC236}">
                <a16:creationId xmlns:a16="http://schemas.microsoft.com/office/drawing/2014/main" id="{3B00F4A1-FCAC-4649-AAEB-C020322DE881}"/>
              </a:ext>
            </a:extLst>
          </p:cNvPr>
          <p:cNvSpPr txBox="1"/>
          <p:nvPr/>
        </p:nvSpPr>
        <p:spPr>
          <a:xfrm>
            <a:off x="8466890" y="1839433"/>
            <a:ext cx="187965" cy="388395"/>
          </a:xfrm>
          <a:prstGeom prst="rect">
            <a:avLst/>
          </a:prstGeom>
          <a:noFill/>
        </p:spPr>
        <p:txBody>
          <a:bodyPr wrap="none" lIns="0" rtlCol="0" anchor="ctr">
            <a:spAutoFit/>
          </a:bodyPr>
          <a:lstStyle/>
          <a:p>
            <a:endParaRPr lang="en-US" sz="2200" b="1" dirty="0">
              <a:solidFill>
                <a:srgbClr val="393950"/>
              </a:solidFill>
            </a:endParaRPr>
          </a:p>
        </p:txBody>
      </p:sp>
      <p:grpSp>
        <p:nvGrpSpPr>
          <p:cNvPr id="88" name="Groupe 87">
            <a:extLst>
              <a:ext uri="{FF2B5EF4-FFF2-40B4-BE49-F238E27FC236}">
                <a16:creationId xmlns:a16="http://schemas.microsoft.com/office/drawing/2014/main" id="{887AF689-4550-4E23-B13E-5FEB8C1BB549}"/>
              </a:ext>
            </a:extLst>
          </p:cNvPr>
          <p:cNvGrpSpPr/>
          <p:nvPr/>
        </p:nvGrpSpPr>
        <p:grpSpPr>
          <a:xfrm>
            <a:off x="2031001" y="1263069"/>
            <a:ext cx="5267043" cy="3295603"/>
            <a:chOff x="1691403" y="1317115"/>
            <a:chExt cx="5267043" cy="3295603"/>
          </a:xfrm>
        </p:grpSpPr>
        <p:sp>
          <p:nvSpPr>
            <p:cNvPr id="55" name="Organigramme : Terminateur 54">
              <a:extLst>
                <a:ext uri="{FF2B5EF4-FFF2-40B4-BE49-F238E27FC236}">
                  <a16:creationId xmlns:a16="http://schemas.microsoft.com/office/drawing/2014/main" id="{1A9E5455-FF62-4CA2-869F-7D3F4B341E67}"/>
                </a:ext>
              </a:extLst>
            </p:cNvPr>
            <p:cNvSpPr/>
            <p:nvPr/>
          </p:nvSpPr>
          <p:spPr>
            <a:xfrm>
              <a:off x="4467795" y="4034702"/>
              <a:ext cx="2490651" cy="578016"/>
            </a:xfrm>
            <a:prstGeom prst="flowChartTerminator">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b="1" dirty="0">
                  <a:solidFill>
                    <a:schemeClr val="bg1"/>
                  </a:solidFill>
                </a:rPr>
                <a:t>Personality trait</a:t>
              </a:r>
            </a:p>
          </p:txBody>
        </p:sp>
        <p:sp>
          <p:nvSpPr>
            <p:cNvPr id="62" name="Organigramme : Terminateur 61">
              <a:extLst>
                <a:ext uri="{FF2B5EF4-FFF2-40B4-BE49-F238E27FC236}">
                  <a16:creationId xmlns:a16="http://schemas.microsoft.com/office/drawing/2014/main" id="{93C0875B-39B4-4905-863F-DDD15E50DBF8}"/>
                </a:ext>
              </a:extLst>
            </p:cNvPr>
            <p:cNvSpPr/>
            <p:nvPr/>
          </p:nvSpPr>
          <p:spPr>
            <a:xfrm>
              <a:off x="1691403" y="1317115"/>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 name="Groupe 7">
            <a:extLst>
              <a:ext uri="{FF2B5EF4-FFF2-40B4-BE49-F238E27FC236}">
                <a16:creationId xmlns:a16="http://schemas.microsoft.com/office/drawing/2014/main" id="{C6556BE5-561D-4894-961C-2375F1F145BB}"/>
              </a:ext>
            </a:extLst>
          </p:cNvPr>
          <p:cNvGrpSpPr/>
          <p:nvPr/>
        </p:nvGrpSpPr>
        <p:grpSpPr>
          <a:xfrm>
            <a:off x="5303426" y="2073380"/>
            <a:ext cx="1461656" cy="1562822"/>
            <a:chOff x="5168254" y="2874767"/>
            <a:chExt cx="1461656" cy="1562822"/>
          </a:xfrm>
        </p:grpSpPr>
        <p:grpSp>
          <p:nvGrpSpPr>
            <p:cNvPr id="18" name="Groupe 17">
              <a:extLst>
                <a:ext uri="{FF2B5EF4-FFF2-40B4-BE49-F238E27FC236}">
                  <a16:creationId xmlns:a16="http://schemas.microsoft.com/office/drawing/2014/main" id="{4D1A89D7-8849-4EDA-93A6-286D435E7C7D}"/>
                </a:ext>
              </a:extLst>
            </p:cNvPr>
            <p:cNvGrpSpPr/>
            <p:nvPr/>
          </p:nvGrpSpPr>
          <p:grpSpPr>
            <a:xfrm>
              <a:off x="5168254" y="2874767"/>
              <a:ext cx="1461656" cy="1504403"/>
              <a:chOff x="5159000" y="2559697"/>
              <a:chExt cx="1827810" cy="1819473"/>
            </a:xfrm>
          </p:grpSpPr>
          <p:sp>
            <p:nvSpPr>
              <p:cNvPr id="3" name="ZoneTexte 2">
                <a:extLst>
                  <a:ext uri="{FF2B5EF4-FFF2-40B4-BE49-F238E27FC236}">
                    <a16:creationId xmlns:a16="http://schemas.microsoft.com/office/drawing/2014/main" id="{2D25F223-02F6-46C9-A064-8C1A8F059EF1}"/>
                  </a:ext>
                </a:extLst>
              </p:cNvPr>
              <p:cNvSpPr txBox="1"/>
              <p:nvPr/>
            </p:nvSpPr>
            <p:spPr>
              <a:xfrm>
                <a:off x="5159000" y="3217864"/>
                <a:ext cx="1784466" cy="446682"/>
              </a:xfrm>
              <a:prstGeom prst="rect">
                <a:avLst/>
              </a:prstGeom>
              <a:noFill/>
              <a:ln>
                <a:noFill/>
                <a:prstDash val="sysDash"/>
              </a:ln>
            </p:spPr>
            <p:txBody>
              <a:bodyPr wrap="none" rtlCol="0">
                <a:spAutoFit/>
              </a:bodyPr>
              <a:lstStyle/>
              <a:p>
                <a:r>
                  <a:rPr lang="fr-FR" b="1" dirty="0">
                    <a:solidFill>
                      <a:schemeClr val="tx2">
                        <a:lumMod val="50000"/>
                      </a:schemeClr>
                    </a:solidFill>
                  </a:rPr>
                  <a:t>DOMINANCE</a:t>
                </a:r>
              </a:p>
            </p:txBody>
          </p:sp>
          <p:sp>
            <p:nvSpPr>
              <p:cNvPr id="4" name="Ellipse 3">
                <a:extLst>
                  <a:ext uri="{FF2B5EF4-FFF2-40B4-BE49-F238E27FC236}">
                    <a16:creationId xmlns:a16="http://schemas.microsoft.com/office/drawing/2014/main" id="{31B3D915-E168-4FFE-88B7-358DCA68F16E}"/>
                  </a:ext>
                </a:extLst>
              </p:cNvPr>
              <p:cNvSpPr/>
              <p:nvPr/>
            </p:nvSpPr>
            <p:spPr>
              <a:xfrm>
                <a:off x="5205184" y="2559697"/>
                <a:ext cx="1781626" cy="1763016"/>
              </a:xfrm>
              <a:prstGeom prst="ellipse">
                <a:avLst/>
              </a:prstGeom>
              <a:noFill/>
              <a:ln w="12700">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29">
                <a:extLst>
                  <a:ext uri="{FF2B5EF4-FFF2-40B4-BE49-F238E27FC236}">
                    <a16:creationId xmlns:a16="http://schemas.microsoft.com/office/drawing/2014/main" id="{A13CC831-EB7A-497F-B579-AAB6D510A883}"/>
                  </a:ext>
                </a:extLst>
              </p:cNvPr>
              <p:cNvSpPr/>
              <p:nvPr/>
            </p:nvSpPr>
            <p:spPr>
              <a:xfrm>
                <a:off x="6631643" y="2703859"/>
                <a:ext cx="121774" cy="126784"/>
              </a:xfrm>
              <a:prstGeom prst="ellipse">
                <a:avLst/>
              </a:prstGeom>
              <a:solidFill>
                <a:schemeClr val="accent1">
                  <a:lumMod val="50000"/>
                </a:schemeClr>
              </a:solidFill>
              <a:ln w="9525" cap="flat" cmpd="sng" algn="ctr">
                <a:solidFill>
                  <a:schemeClr val="tx1"/>
                </a:solidFill>
                <a:prstDash val="sysDash"/>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57" name="Oval 29">
                <a:extLst>
                  <a:ext uri="{FF2B5EF4-FFF2-40B4-BE49-F238E27FC236}">
                    <a16:creationId xmlns:a16="http://schemas.microsoft.com/office/drawing/2014/main" id="{7805530A-D308-4FF2-B726-2D8C4BDBC4F6}"/>
                  </a:ext>
                </a:extLst>
              </p:cNvPr>
              <p:cNvSpPr/>
              <p:nvPr/>
            </p:nvSpPr>
            <p:spPr>
              <a:xfrm>
                <a:off x="5409923" y="2725966"/>
                <a:ext cx="121774" cy="126784"/>
              </a:xfrm>
              <a:prstGeom prst="ellipse">
                <a:avLst/>
              </a:prstGeom>
              <a:ln>
                <a:prstDash val="sysDash"/>
              </a:ln>
            </p:spPr>
            <p:style>
              <a:lnRef idx="0">
                <a:schemeClr val="accent4"/>
              </a:lnRef>
              <a:fillRef idx="3">
                <a:schemeClr val="accent4"/>
              </a:fillRef>
              <a:effectRef idx="3">
                <a:schemeClr val="accent4"/>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solidFill>
                    <a:sysClr val="window" lastClr="FFFFFF"/>
                  </a:solidFill>
                  <a:latin typeface="Calibri"/>
                </a:endParaRPr>
              </a:p>
            </p:txBody>
          </p:sp>
          <p:sp>
            <p:nvSpPr>
              <p:cNvPr id="58" name="Oval 29">
                <a:extLst>
                  <a:ext uri="{FF2B5EF4-FFF2-40B4-BE49-F238E27FC236}">
                    <a16:creationId xmlns:a16="http://schemas.microsoft.com/office/drawing/2014/main" id="{EE38AAFF-29B6-4515-B4D0-39D716881051}"/>
                  </a:ext>
                </a:extLst>
              </p:cNvPr>
              <p:cNvSpPr/>
              <p:nvPr/>
            </p:nvSpPr>
            <p:spPr>
              <a:xfrm>
                <a:off x="6035111" y="4252386"/>
                <a:ext cx="121774" cy="126784"/>
              </a:xfrm>
              <a:prstGeom prst="ellipse">
                <a:avLst/>
              </a:prstGeom>
              <a:ln>
                <a:prstDash val="sysDash"/>
              </a:ln>
            </p:spPr>
            <p:style>
              <a:lnRef idx="0">
                <a:schemeClr val="accent1"/>
              </a:lnRef>
              <a:fillRef idx="3">
                <a:schemeClr val="accent1"/>
              </a:fillRef>
              <a:effectRef idx="3">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solidFill>
                    <a:sysClr val="window" lastClr="FFFFFF"/>
                  </a:solidFill>
                  <a:latin typeface="Calibri"/>
                </a:endParaRPr>
              </a:p>
            </p:txBody>
          </p:sp>
        </p:grpSp>
        <p:sp>
          <p:nvSpPr>
            <p:cNvPr id="64" name="Ellipse 63">
              <a:extLst>
                <a:ext uri="{FF2B5EF4-FFF2-40B4-BE49-F238E27FC236}">
                  <a16:creationId xmlns:a16="http://schemas.microsoft.com/office/drawing/2014/main" id="{1070DD5C-168E-4954-89BE-8DF2A0BFA255}"/>
                </a:ext>
              </a:extLst>
            </p:cNvPr>
            <p:cNvSpPr/>
            <p:nvPr/>
          </p:nvSpPr>
          <p:spPr>
            <a:xfrm>
              <a:off x="5320316" y="2964773"/>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Ellipse 64">
              <a:extLst>
                <a:ext uri="{FF2B5EF4-FFF2-40B4-BE49-F238E27FC236}">
                  <a16:creationId xmlns:a16="http://schemas.microsoft.com/office/drawing/2014/main" id="{9B1C705D-34DE-41EF-AE41-7BE37B710006}"/>
                </a:ext>
              </a:extLst>
            </p:cNvPr>
            <p:cNvSpPr/>
            <p:nvPr/>
          </p:nvSpPr>
          <p:spPr>
            <a:xfrm>
              <a:off x="6302971" y="2939463"/>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Ellipse 65">
              <a:extLst>
                <a:ext uri="{FF2B5EF4-FFF2-40B4-BE49-F238E27FC236}">
                  <a16:creationId xmlns:a16="http://schemas.microsoft.com/office/drawing/2014/main" id="{34E27716-4A11-4C42-ABE0-8F9C4A6AECBA}"/>
                </a:ext>
              </a:extLst>
            </p:cNvPr>
            <p:cNvSpPr/>
            <p:nvPr/>
          </p:nvSpPr>
          <p:spPr>
            <a:xfrm>
              <a:off x="5820263" y="4222557"/>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9" name="Groupe 88">
            <a:extLst>
              <a:ext uri="{FF2B5EF4-FFF2-40B4-BE49-F238E27FC236}">
                <a16:creationId xmlns:a16="http://schemas.microsoft.com/office/drawing/2014/main" id="{4990E263-52EF-4F83-B173-B35C0123BA75}"/>
              </a:ext>
            </a:extLst>
          </p:cNvPr>
          <p:cNvGrpSpPr/>
          <p:nvPr/>
        </p:nvGrpSpPr>
        <p:grpSpPr>
          <a:xfrm>
            <a:off x="7582283" y="1248514"/>
            <a:ext cx="2653181" cy="716901"/>
            <a:chOff x="8237171" y="1317115"/>
            <a:chExt cx="2653181" cy="716901"/>
          </a:xfrm>
        </p:grpSpPr>
        <p:sp>
          <p:nvSpPr>
            <p:cNvPr id="16" name="Organigramme : Terminateur 15">
              <a:extLst>
                <a:ext uri="{FF2B5EF4-FFF2-40B4-BE49-F238E27FC236}">
                  <a16:creationId xmlns:a16="http://schemas.microsoft.com/office/drawing/2014/main" id="{5790E39C-1E54-48FE-9087-4D80898D209B}"/>
                </a:ext>
              </a:extLst>
            </p:cNvPr>
            <p:cNvSpPr/>
            <p:nvPr/>
          </p:nvSpPr>
          <p:spPr>
            <a:xfrm>
              <a:off x="8325236" y="1379181"/>
              <a:ext cx="2490651" cy="578016"/>
            </a:xfrm>
            <a:prstGeom prst="flowChartTerminator">
              <a:avLst/>
            </a:prstGeom>
            <a:solidFill>
              <a:schemeClr val="tx2"/>
            </a:solidFill>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rPr>
                <a:t>Interpersonal relation</a:t>
              </a:r>
            </a:p>
          </p:txBody>
        </p:sp>
        <p:sp>
          <p:nvSpPr>
            <p:cNvPr id="73" name="Organigramme : Terminateur 72">
              <a:extLst>
                <a:ext uri="{FF2B5EF4-FFF2-40B4-BE49-F238E27FC236}">
                  <a16:creationId xmlns:a16="http://schemas.microsoft.com/office/drawing/2014/main" id="{9D7FAC67-69C2-42FE-A044-A70BFAA2E835}"/>
                </a:ext>
              </a:extLst>
            </p:cNvPr>
            <p:cNvSpPr/>
            <p:nvPr/>
          </p:nvSpPr>
          <p:spPr>
            <a:xfrm>
              <a:off x="8237171" y="1317115"/>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77" name="Groupe 76">
            <a:extLst>
              <a:ext uri="{FF2B5EF4-FFF2-40B4-BE49-F238E27FC236}">
                <a16:creationId xmlns:a16="http://schemas.microsoft.com/office/drawing/2014/main" id="{1C517F92-95AD-409D-BBF3-49313496354F}"/>
              </a:ext>
            </a:extLst>
          </p:cNvPr>
          <p:cNvGrpSpPr/>
          <p:nvPr/>
        </p:nvGrpSpPr>
        <p:grpSpPr>
          <a:xfrm>
            <a:off x="2101278" y="1317334"/>
            <a:ext cx="5278031" cy="3317319"/>
            <a:chOff x="2101278" y="1189873"/>
            <a:chExt cx="5278031" cy="3317319"/>
          </a:xfrm>
        </p:grpSpPr>
        <p:sp>
          <p:nvSpPr>
            <p:cNvPr id="56" name="Organigramme : Terminateur 55">
              <a:extLst>
                <a:ext uri="{FF2B5EF4-FFF2-40B4-BE49-F238E27FC236}">
                  <a16:creationId xmlns:a16="http://schemas.microsoft.com/office/drawing/2014/main" id="{92F328BD-2004-4CE0-8B17-707E446FF48F}"/>
                </a:ext>
              </a:extLst>
            </p:cNvPr>
            <p:cNvSpPr/>
            <p:nvPr/>
          </p:nvSpPr>
          <p:spPr>
            <a:xfrm>
              <a:off x="2101278" y="1189873"/>
              <a:ext cx="2490651" cy="578016"/>
            </a:xfrm>
            <a:prstGeom prst="flowChartTermina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solidFill>
                    <a:schemeClr val="bg1"/>
                  </a:solidFill>
                </a:rPr>
                <a:t>Social status</a:t>
              </a:r>
            </a:p>
          </p:txBody>
        </p:sp>
        <p:sp>
          <p:nvSpPr>
            <p:cNvPr id="76" name="Organigramme : Terminateur 75">
              <a:extLst>
                <a:ext uri="{FF2B5EF4-FFF2-40B4-BE49-F238E27FC236}">
                  <a16:creationId xmlns:a16="http://schemas.microsoft.com/office/drawing/2014/main" id="{F3E59950-ED7A-4678-B2BC-AEF4DA3152A3}"/>
                </a:ext>
              </a:extLst>
            </p:cNvPr>
            <p:cNvSpPr/>
            <p:nvPr/>
          </p:nvSpPr>
          <p:spPr>
            <a:xfrm>
              <a:off x="4726128" y="3790291"/>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81" name="Connecteur droit 80">
            <a:extLst>
              <a:ext uri="{FF2B5EF4-FFF2-40B4-BE49-F238E27FC236}">
                <a16:creationId xmlns:a16="http://schemas.microsoft.com/office/drawing/2014/main" id="{2E4F44E0-64C1-4E3D-B3E1-17A3D3DF0849}"/>
              </a:ext>
            </a:extLst>
          </p:cNvPr>
          <p:cNvCxnSpPr>
            <a:cxnSpLocks/>
            <a:stCxn id="66" idx="4"/>
            <a:endCxn id="76" idx="0"/>
          </p:cNvCxnSpPr>
          <p:nvPr/>
        </p:nvCxnSpPr>
        <p:spPr>
          <a:xfrm flipH="1">
            <a:off x="6052719" y="3636202"/>
            <a:ext cx="1" cy="281550"/>
          </a:xfrm>
          <a:prstGeom prst="line">
            <a:avLst/>
          </a:prstGeom>
          <a:ln w="12700" cap="rnd">
            <a:prstDash val="solid"/>
            <a:round/>
          </a:ln>
        </p:spPr>
        <p:style>
          <a:lnRef idx="2">
            <a:schemeClr val="accent3"/>
          </a:lnRef>
          <a:fillRef idx="0">
            <a:schemeClr val="accent3"/>
          </a:fillRef>
          <a:effectRef idx="1">
            <a:schemeClr val="accent3"/>
          </a:effectRef>
          <a:fontRef idx="minor">
            <a:schemeClr val="tx1"/>
          </a:fontRef>
        </p:style>
      </p:cxnSp>
      <p:pic>
        <p:nvPicPr>
          <p:cNvPr id="29" name="Image 28">
            <a:extLst>
              <a:ext uri="{FF2B5EF4-FFF2-40B4-BE49-F238E27FC236}">
                <a16:creationId xmlns:a16="http://schemas.microsoft.com/office/drawing/2014/main" id="{84CF9A23-EBA4-4A24-AD4D-B77074B8E9F6}"/>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379309" y="4574255"/>
            <a:ext cx="798004" cy="798004"/>
          </a:xfrm>
          <a:prstGeom prst="rect">
            <a:avLst/>
          </a:prstGeom>
        </p:spPr>
      </p:pic>
      <p:grpSp>
        <p:nvGrpSpPr>
          <p:cNvPr id="30" name="Groupe 29">
            <a:extLst>
              <a:ext uri="{FF2B5EF4-FFF2-40B4-BE49-F238E27FC236}">
                <a16:creationId xmlns:a16="http://schemas.microsoft.com/office/drawing/2014/main" id="{AD6BD8B3-9F7A-45A3-9D27-7E9E562D8DC9}"/>
              </a:ext>
            </a:extLst>
          </p:cNvPr>
          <p:cNvGrpSpPr/>
          <p:nvPr/>
        </p:nvGrpSpPr>
        <p:grpSpPr>
          <a:xfrm>
            <a:off x="4684182" y="4848597"/>
            <a:ext cx="3422128" cy="1530760"/>
            <a:chOff x="10214819" y="4215747"/>
            <a:chExt cx="2824819" cy="1020935"/>
          </a:xfrm>
        </p:grpSpPr>
        <p:sp>
          <p:nvSpPr>
            <p:cNvPr id="31" name="Rectangle 30">
              <a:extLst>
                <a:ext uri="{FF2B5EF4-FFF2-40B4-BE49-F238E27FC236}">
                  <a16:creationId xmlns:a16="http://schemas.microsoft.com/office/drawing/2014/main" id="{B5E57E7F-AFB9-4468-AAA5-B3363A743A72}"/>
                </a:ext>
              </a:extLst>
            </p:cNvPr>
            <p:cNvSpPr/>
            <p:nvPr/>
          </p:nvSpPr>
          <p:spPr>
            <a:xfrm>
              <a:off x="10214819" y="4215747"/>
              <a:ext cx="2343370" cy="1020935"/>
            </a:xfrm>
            <a:prstGeom prst="rect">
              <a:avLst/>
            </a:prstGeom>
            <a:solidFill>
              <a:schemeClr val="accent4">
                <a:lumMod val="20000"/>
                <a:lumOff val="80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fr-FR" dirty="0"/>
            </a:p>
          </p:txBody>
        </p:sp>
        <p:sp>
          <p:nvSpPr>
            <p:cNvPr id="32" name="ZoneTexte 31">
              <a:extLst>
                <a:ext uri="{FF2B5EF4-FFF2-40B4-BE49-F238E27FC236}">
                  <a16:creationId xmlns:a16="http://schemas.microsoft.com/office/drawing/2014/main" id="{7199A81E-46C8-428B-AD4F-215A5E9BB106}"/>
                </a:ext>
              </a:extLst>
            </p:cNvPr>
            <p:cNvSpPr txBox="1"/>
            <p:nvPr/>
          </p:nvSpPr>
          <p:spPr>
            <a:xfrm>
              <a:off x="10214819" y="4262345"/>
              <a:ext cx="2824819" cy="882663"/>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tx1">
                      <a:lumMod val="50000"/>
                      <a:lumOff val="50000"/>
                    </a:schemeClr>
                  </a:solidFill>
                </a:rPr>
                <a:t>Individual trait</a:t>
              </a:r>
            </a:p>
            <a:p>
              <a:pPr marL="285750" indent="-285750">
                <a:buFont typeface="Arial" panose="020B0604020202020204" pitchFamily="34" charset="0"/>
                <a:buChar char="•"/>
              </a:pPr>
              <a:r>
                <a:rPr lang="en-US" sz="2000" dirty="0">
                  <a:solidFill>
                    <a:schemeClr val="tx1">
                      <a:lumMod val="50000"/>
                      <a:lumOff val="50000"/>
                    </a:schemeClr>
                  </a:solidFill>
                </a:rPr>
                <a:t>Ability to exert power </a:t>
              </a:r>
            </a:p>
            <a:p>
              <a:pPr marL="285750" indent="-285750">
                <a:buFont typeface="Arial" panose="020B0604020202020204" pitchFamily="34" charset="0"/>
                <a:buChar char="•"/>
              </a:pPr>
              <a:r>
                <a:rPr lang="en-US" sz="2000" dirty="0">
                  <a:solidFill>
                    <a:schemeClr val="tx1">
                      <a:lumMod val="50000"/>
                      <a:lumOff val="50000"/>
                    </a:schemeClr>
                  </a:solidFill>
                </a:rPr>
                <a:t>Want to control others</a:t>
              </a:r>
            </a:p>
            <a:p>
              <a:pPr marL="285750" indent="-285750">
                <a:buFont typeface="Arial" panose="020B0604020202020204" pitchFamily="34" charset="0"/>
                <a:buChar char="•"/>
              </a:pPr>
              <a:r>
                <a:rPr lang="en-US" sz="2000" dirty="0">
                  <a:solidFill>
                    <a:schemeClr val="tx1">
                      <a:lumMod val="50000"/>
                      <a:lumOff val="50000"/>
                    </a:schemeClr>
                  </a:solidFill>
                </a:rPr>
                <a:t>Desire of celebrity</a:t>
              </a:r>
            </a:p>
          </p:txBody>
        </p:sp>
      </p:grpSp>
      <p:cxnSp>
        <p:nvCxnSpPr>
          <p:cNvPr id="42" name="Connecteur droit 41">
            <a:extLst>
              <a:ext uri="{FF2B5EF4-FFF2-40B4-BE49-F238E27FC236}">
                <a16:creationId xmlns:a16="http://schemas.microsoft.com/office/drawing/2014/main" id="{BBA8CA27-99BE-4A12-B2A5-12C235AB0A09}"/>
              </a:ext>
            </a:extLst>
          </p:cNvPr>
          <p:cNvCxnSpPr>
            <a:cxnSpLocks/>
            <a:endCxn id="73" idx="1"/>
          </p:cNvCxnSpPr>
          <p:nvPr/>
        </p:nvCxnSpPr>
        <p:spPr>
          <a:xfrm>
            <a:off x="6830170" y="1605720"/>
            <a:ext cx="752113" cy="1245"/>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a:extLst>
              <a:ext uri="{FF2B5EF4-FFF2-40B4-BE49-F238E27FC236}">
                <a16:creationId xmlns:a16="http://schemas.microsoft.com/office/drawing/2014/main" id="{6222CCE2-4D23-4335-B228-75F3AADD6594}"/>
              </a:ext>
            </a:extLst>
          </p:cNvPr>
          <p:cNvCxnSpPr>
            <a:cxnSpLocks/>
            <a:stCxn id="65" idx="0"/>
          </p:cNvCxnSpPr>
          <p:nvPr/>
        </p:nvCxnSpPr>
        <p:spPr>
          <a:xfrm flipV="1">
            <a:off x="6535428" y="1605720"/>
            <a:ext cx="294742" cy="53235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3A9A32B5-62E3-4384-8439-0F8E231335D3}"/>
              </a:ext>
            </a:extLst>
          </p:cNvPr>
          <p:cNvCxnSpPr>
            <a:cxnSpLocks/>
            <a:stCxn id="62" idx="3"/>
          </p:cNvCxnSpPr>
          <p:nvPr/>
        </p:nvCxnSpPr>
        <p:spPr>
          <a:xfrm>
            <a:off x="4684182" y="1621520"/>
            <a:ext cx="690350" cy="0"/>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49" name="Connecteur droit 48">
            <a:extLst>
              <a:ext uri="{FF2B5EF4-FFF2-40B4-BE49-F238E27FC236}">
                <a16:creationId xmlns:a16="http://schemas.microsoft.com/office/drawing/2014/main" id="{6EB0DB41-461D-4706-81B8-8F7CC321B447}"/>
              </a:ext>
            </a:extLst>
          </p:cNvPr>
          <p:cNvCxnSpPr>
            <a:cxnSpLocks/>
            <a:stCxn id="64" idx="0"/>
          </p:cNvCxnSpPr>
          <p:nvPr/>
        </p:nvCxnSpPr>
        <p:spPr>
          <a:xfrm flipH="1" flipV="1">
            <a:off x="5367818" y="1621520"/>
            <a:ext cx="184955" cy="54186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166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77"/>
                                        </p:tgtEl>
                                        <p:attrNameLst>
                                          <p:attrName>style.opacity</p:attrName>
                                        </p:attrNameLst>
                                      </p:cBhvr>
                                      <p:to>
                                        <p:strVal val="0.5"/>
                                      </p:to>
                                    </p:set>
                                    <p:animEffect filter="image" prLst="opacity: 0.5">
                                      <p:cBhvr rctx="IE">
                                        <p:cTn id="7" dur="indefinite"/>
                                        <p:tgtEl>
                                          <p:spTgt spid="77"/>
                                        </p:tgtEl>
                                      </p:cBhvr>
                                    </p:animEffect>
                                  </p:childTnLst>
                                </p:cTn>
                              </p:par>
                              <p:par>
                                <p:cTn id="8" presetID="9" presetClass="emph" presetSubtype="0" nodeType="withEffect">
                                  <p:stCondLst>
                                    <p:cond delay="0"/>
                                  </p:stCondLst>
                                  <p:childTnLst>
                                    <p:set>
                                      <p:cBhvr>
                                        <p:cTn id="9" dur="indefinite"/>
                                        <p:tgtEl>
                                          <p:spTgt spid="89"/>
                                        </p:tgtEl>
                                        <p:attrNameLst>
                                          <p:attrName>style.opacity</p:attrName>
                                        </p:attrNameLst>
                                      </p:cBhvr>
                                      <p:to>
                                        <p:strVal val="0.5"/>
                                      </p:to>
                                    </p:set>
                                    <p:animEffect filter="image" prLst="opacity: 0.5">
                                      <p:cBhvr rctx="IE">
                                        <p:cTn id="10" dur="indefinite"/>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0C5014E0-D46C-44A8-8F12-77DA586FC1AD}"/>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Context: </a:t>
            </a:r>
            <a:r>
              <a:rPr lang="en-US" sz="4000" b="1" cap="all" dirty="0">
                <a:solidFill>
                  <a:srgbClr val="2F3A46"/>
                </a:solidFill>
                <a:latin typeface="Open Sans" panose="020B0606030504020204" pitchFamily="34" charset="0"/>
              </a:rPr>
              <a:t>CONCEPT OF DOMINANCE</a:t>
            </a:r>
            <a:endParaRPr lang="en-US" sz="4000" dirty="0">
              <a:solidFill>
                <a:srgbClr val="FFC000"/>
              </a:solidFill>
            </a:endParaRPr>
          </a:p>
        </p:txBody>
      </p:sp>
      <p:sp>
        <p:nvSpPr>
          <p:cNvPr id="33" name="TextBox 86">
            <a:extLst>
              <a:ext uri="{FF2B5EF4-FFF2-40B4-BE49-F238E27FC236}">
                <a16:creationId xmlns:a16="http://schemas.microsoft.com/office/drawing/2014/main" id="{3B00F4A1-FCAC-4649-AAEB-C020322DE881}"/>
              </a:ext>
            </a:extLst>
          </p:cNvPr>
          <p:cNvSpPr txBox="1"/>
          <p:nvPr/>
        </p:nvSpPr>
        <p:spPr>
          <a:xfrm>
            <a:off x="8466890" y="1839433"/>
            <a:ext cx="187965" cy="388395"/>
          </a:xfrm>
          <a:prstGeom prst="rect">
            <a:avLst/>
          </a:prstGeom>
          <a:noFill/>
        </p:spPr>
        <p:txBody>
          <a:bodyPr wrap="none" lIns="0" rtlCol="0" anchor="ctr">
            <a:spAutoFit/>
          </a:bodyPr>
          <a:lstStyle/>
          <a:p>
            <a:endParaRPr lang="en-US" sz="2200" b="1" dirty="0">
              <a:solidFill>
                <a:srgbClr val="393950"/>
              </a:solidFill>
            </a:endParaRPr>
          </a:p>
        </p:txBody>
      </p:sp>
      <p:grpSp>
        <p:nvGrpSpPr>
          <p:cNvPr id="88" name="Groupe 87">
            <a:extLst>
              <a:ext uri="{FF2B5EF4-FFF2-40B4-BE49-F238E27FC236}">
                <a16:creationId xmlns:a16="http://schemas.microsoft.com/office/drawing/2014/main" id="{887AF689-4550-4E23-B13E-5FEB8C1BB549}"/>
              </a:ext>
            </a:extLst>
          </p:cNvPr>
          <p:cNvGrpSpPr/>
          <p:nvPr/>
        </p:nvGrpSpPr>
        <p:grpSpPr>
          <a:xfrm>
            <a:off x="2031001" y="1263069"/>
            <a:ext cx="5267043" cy="3295603"/>
            <a:chOff x="1691403" y="1317115"/>
            <a:chExt cx="5267043" cy="3295603"/>
          </a:xfrm>
        </p:grpSpPr>
        <p:sp>
          <p:nvSpPr>
            <p:cNvPr id="55" name="Organigramme : Terminateur 54">
              <a:extLst>
                <a:ext uri="{FF2B5EF4-FFF2-40B4-BE49-F238E27FC236}">
                  <a16:creationId xmlns:a16="http://schemas.microsoft.com/office/drawing/2014/main" id="{1A9E5455-FF62-4CA2-869F-7D3F4B341E67}"/>
                </a:ext>
              </a:extLst>
            </p:cNvPr>
            <p:cNvSpPr/>
            <p:nvPr/>
          </p:nvSpPr>
          <p:spPr>
            <a:xfrm>
              <a:off x="4467795" y="4034702"/>
              <a:ext cx="2490651" cy="578016"/>
            </a:xfrm>
            <a:prstGeom prst="flowChartTerminator">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b="1" dirty="0">
                  <a:solidFill>
                    <a:schemeClr val="bg1"/>
                  </a:solidFill>
                </a:rPr>
                <a:t>Personality trait</a:t>
              </a:r>
            </a:p>
          </p:txBody>
        </p:sp>
        <p:sp>
          <p:nvSpPr>
            <p:cNvPr id="62" name="Organigramme : Terminateur 61">
              <a:extLst>
                <a:ext uri="{FF2B5EF4-FFF2-40B4-BE49-F238E27FC236}">
                  <a16:creationId xmlns:a16="http://schemas.microsoft.com/office/drawing/2014/main" id="{93C0875B-39B4-4905-863F-DDD15E50DBF8}"/>
                </a:ext>
              </a:extLst>
            </p:cNvPr>
            <p:cNvSpPr/>
            <p:nvPr/>
          </p:nvSpPr>
          <p:spPr>
            <a:xfrm>
              <a:off x="1691403" y="1317115"/>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 name="Groupe 7">
            <a:extLst>
              <a:ext uri="{FF2B5EF4-FFF2-40B4-BE49-F238E27FC236}">
                <a16:creationId xmlns:a16="http://schemas.microsoft.com/office/drawing/2014/main" id="{C6556BE5-561D-4894-961C-2375F1F145BB}"/>
              </a:ext>
            </a:extLst>
          </p:cNvPr>
          <p:cNvGrpSpPr/>
          <p:nvPr/>
        </p:nvGrpSpPr>
        <p:grpSpPr>
          <a:xfrm>
            <a:off x="5303426" y="2073380"/>
            <a:ext cx="1461656" cy="1562822"/>
            <a:chOff x="5168254" y="2874767"/>
            <a:chExt cx="1461656" cy="1562822"/>
          </a:xfrm>
        </p:grpSpPr>
        <p:grpSp>
          <p:nvGrpSpPr>
            <p:cNvPr id="18" name="Groupe 17">
              <a:extLst>
                <a:ext uri="{FF2B5EF4-FFF2-40B4-BE49-F238E27FC236}">
                  <a16:creationId xmlns:a16="http://schemas.microsoft.com/office/drawing/2014/main" id="{4D1A89D7-8849-4EDA-93A6-286D435E7C7D}"/>
                </a:ext>
              </a:extLst>
            </p:cNvPr>
            <p:cNvGrpSpPr/>
            <p:nvPr/>
          </p:nvGrpSpPr>
          <p:grpSpPr>
            <a:xfrm>
              <a:off x="5168254" y="2874767"/>
              <a:ext cx="1461656" cy="1504403"/>
              <a:chOff x="5159000" y="2559697"/>
              <a:chExt cx="1827810" cy="1819473"/>
            </a:xfrm>
          </p:grpSpPr>
          <p:sp>
            <p:nvSpPr>
              <p:cNvPr id="3" name="ZoneTexte 2">
                <a:extLst>
                  <a:ext uri="{FF2B5EF4-FFF2-40B4-BE49-F238E27FC236}">
                    <a16:creationId xmlns:a16="http://schemas.microsoft.com/office/drawing/2014/main" id="{2D25F223-02F6-46C9-A064-8C1A8F059EF1}"/>
                  </a:ext>
                </a:extLst>
              </p:cNvPr>
              <p:cNvSpPr txBox="1"/>
              <p:nvPr/>
            </p:nvSpPr>
            <p:spPr>
              <a:xfrm>
                <a:off x="5159000" y="3217864"/>
                <a:ext cx="1784466" cy="446682"/>
              </a:xfrm>
              <a:prstGeom prst="rect">
                <a:avLst/>
              </a:prstGeom>
              <a:noFill/>
              <a:ln>
                <a:noFill/>
                <a:prstDash val="sysDash"/>
              </a:ln>
            </p:spPr>
            <p:txBody>
              <a:bodyPr wrap="none" rtlCol="0">
                <a:spAutoFit/>
              </a:bodyPr>
              <a:lstStyle/>
              <a:p>
                <a:r>
                  <a:rPr lang="fr-FR" b="1" dirty="0">
                    <a:solidFill>
                      <a:schemeClr val="tx2">
                        <a:lumMod val="50000"/>
                      </a:schemeClr>
                    </a:solidFill>
                  </a:rPr>
                  <a:t>DOMINANCE</a:t>
                </a:r>
              </a:p>
            </p:txBody>
          </p:sp>
          <p:sp>
            <p:nvSpPr>
              <p:cNvPr id="4" name="Ellipse 3">
                <a:extLst>
                  <a:ext uri="{FF2B5EF4-FFF2-40B4-BE49-F238E27FC236}">
                    <a16:creationId xmlns:a16="http://schemas.microsoft.com/office/drawing/2014/main" id="{31B3D915-E168-4FFE-88B7-358DCA68F16E}"/>
                  </a:ext>
                </a:extLst>
              </p:cNvPr>
              <p:cNvSpPr/>
              <p:nvPr/>
            </p:nvSpPr>
            <p:spPr>
              <a:xfrm>
                <a:off x="5205184" y="2559697"/>
                <a:ext cx="1781626" cy="1763016"/>
              </a:xfrm>
              <a:prstGeom prst="ellipse">
                <a:avLst/>
              </a:prstGeom>
              <a:noFill/>
              <a:ln w="12700">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29">
                <a:extLst>
                  <a:ext uri="{FF2B5EF4-FFF2-40B4-BE49-F238E27FC236}">
                    <a16:creationId xmlns:a16="http://schemas.microsoft.com/office/drawing/2014/main" id="{A13CC831-EB7A-497F-B579-AAB6D510A883}"/>
                  </a:ext>
                </a:extLst>
              </p:cNvPr>
              <p:cNvSpPr/>
              <p:nvPr/>
            </p:nvSpPr>
            <p:spPr>
              <a:xfrm>
                <a:off x="6631643" y="2703859"/>
                <a:ext cx="121774" cy="126784"/>
              </a:xfrm>
              <a:prstGeom prst="ellipse">
                <a:avLst/>
              </a:prstGeom>
              <a:solidFill>
                <a:schemeClr val="accent1">
                  <a:lumMod val="50000"/>
                </a:schemeClr>
              </a:solidFill>
              <a:ln w="9525" cap="flat" cmpd="sng" algn="ctr">
                <a:solidFill>
                  <a:schemeClr val="tx1"/>
                </a:solidFill>
                <a:prstDash val="sysDash"/>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57" name="Oval 29">
                <a:extLst>
                  <a:ext uri="{FF2B5EF4-FFF2-40B4-BE49-F238E27FC236}">
                    <a16:creationId xmlns:a16="http://schemas.microsoft.com/office/drawing/2014/main" id="{7805530A-D308-4FF2-B726-2D8C4BDBC4F6}"/>
                  </a:ext>
                </a:extLst>
              </p:cNvPr>
              <p:cNvSpPr/>
              <p:nvPr/>
            </p:nvSpPr>
            <p:spPr>
              <a:xfrm>
                <a:off x="5409923" y="2725966"/>
                <a:ext cx="121774" cy="126784"/>
              </a:xfrm>
              <a:prstGeom prst="ellipse">
                <a:avLst/>
              </a:prstGeom>
              <a:ln>
                <a:prstDash val="sysDash"/>
              </a:ln>
            </p:spPr>
            <p:style>
              <a:lnRef idx="0">
                <a:schemeClr val="accent4"/>
              </a:lnRef>
              <a:fillRef idx="3">
                <a:schemeClr val="accent4"/>
              </a:fillRef>
              <a:effectRef idx="3">
                <a:schemeClr val="accent4"/>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solidFill>
                    <a:sysClr val="window" lastClr="FFFFFF"/>
                  </a:solidFill>
                  <a:latin typeface="Calibri"/>
                </a:endParaRPr>
              </a:p>
            </p:txBody>
          </p:sp>
          <p:sp>
            <p:nvSpPr>
              <p:cNvPr id="58" name="Oval 29">
                <a:extLst>
                  <a:ext uri="{FF2B5EF4-FFF2-40B4-BE49-F238E27FC236}">
                    <a16:creationId xmlns:a16="http://schemas.microsoft.com/office/drawing/2014/main" id="{EE38AAFF-29B6-4515-B4D0-39D716881051}"/>
                  </a:ext>
                </a:extLst>
              </p:cNvPr>
              <p:cNvSpPr/>
              <p:nvPr/>
            </p:nvSpPr>
            <p:spPr>
              <a:xfrm>
                <a:off x="6035111" y="4252386"/>
                <a:ext cx="121774" cy="126784"/>
              </a:xfrm>
              <a:prstGeom prst="ellipse">
                <a:avLst/>
              </a:prstGeom>
              <a:ln>
                <a:prstDash val="sysDash"/>
              </a:ln>
            </p:spPr>
            <p:style>
              <a:lnRef idx="0">
                <a:schemeClr val="accent1"/>
              </a:lnRef>
              <a:fillRef idx="3">
                <a:schemeClr val="accent1"/>
              </a:fillRef>
              <a:effectRef idx="3">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solidFill>
                    <a:sysClr val="window" lastClr="FFFFFF"/>
                  </a:solidFill>
                  <a:latin typeface="Calibri"/>
                </a:endParaRPr>
              </a:p>
            </p:txBody>
          </p:sp>
        </p:grpSp>
        <p:sp>
          <p:nvSpPr>
            <p:cNvPr id="64" name="Ellipse 63">
              <a:extLst>
                <a:ext uri="{FF2B5EF4-FFF2-40B4-BE49-F238E27FC236}">
                  <a16:creationId xmlns:a16="http://schemas.microsoft.com/office/drawing/2014/main" id="{1070DD5C-168E-4954-89BE-8DF2A0BFA255}"/>
                </a:ext>
              </a:extLst>
            </p:cNvPr>
            <p:cNvSpPr/>
            <p:nvPr/>
          </p:nvSpPr>
          <p:spPr>
            <a:xfrm>
              <a:off x="5320316" y="2964773"/>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Ellipse 64">
              <a:extLst>
                <a:ext uri="{FF2B5EF4-FFF2-40B4-BE49-F238E27FC236}">
                  <a16:creationId xmlns:a16="http://schemas.microsoft.com/office/drawing/2014/main" id="{9B1C705D-34DE-41EF-AE41-7BE37B710006}"/>
                </a:ext>
              </a:extLst>
            </p:cNvPr>
            <p:cNvSpPr/>
            <p:nvPr/>
          </p:nvSpPr>
          <p:spPr>
            <a:xfrm>
              <a:off x="6302971" y="2939463"/>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Ellipse 65">
              <a:extLst>
                <a:ext uri="{FF2B5EF4-FFF2-40B4-BE49-F238E27FC236}">
                  <a16:creationId xmlns:a16="http://schemas.microsoft.com/office/drawing/2014/main" id="{34E27716-4A11-4C42-ABE0-8F9C4A6AECBA}"/>
                </a:ext>
              </a:extLst>
            </p:cNvPr>
            <p:cNvSpPr/>
            <p:nvPr/>
          </p:nvSpPr>
          <p:spPr>
            <a:xfrm>
              <a:off x="5820263" y="4222557"/>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9" name="Groupe 88">
            <a:extLst>
              <a:ext uri="{FF2B5EF4-FFF2-40B4-BE49-F238E27FC236}">
                <a16:creationId xmlns:a16="http://schemas.microsoft.com/office/drawing/2014/main" id="{4990E263-52EF-4F83-B173-B35C0123BA75}"/>
              </a:ext>
            </a:extLst>
          </p:cNvPr>
          <p:cNvGrpSpPr/>
          <p:nvPr/>
        </p:nvGrpSpPr>
        <p:grpSpPr>
          <a:xfrm>
            <a:off x="7582283" y="1248514"/>
            <a:ext cx="2653181" cy="716901"/>
            <a:chOff x="8237171" y="1317115"/>
            <a:chExt cx="2653181" cy="716901"/>
          </a:xfrm>
        </p:grpSpPr>
        <p:sp>
          <p:nvSpPr>
            <p:cNvPr id="16" name="Organigramme : Terminateur 15">
              <a:extLst>
                <a:ext uri="{FF2B5EF4-FFF2-40B4-BE49-F238E27FC236}">
                  <a16:creationId xmlns:a16="http://schemas.microsoft.com/office/drawing/2014/main" id="{5790E39C-1E54-48FE-9087-4D80898D209B}"/>
                </a:ext>
              </a:extLst>
            </p:cNvPr>
            <p:cNvSpPr/>
            <p:nvPr/>
          </p:nvSpPr>
          <p:spPr>
            <a:xfrm>
              <a:off x="8325236" y="1379181"/>
              <a:ext cx="2490651" cy="578016"/>
            </a:xfrm>
            <a:prstGeom prst="flowChartTerminator">
              <a:avLst/>
            </a:prstGeom>
            <a:solidFill>
              <a:schemeClr val="tx2"/>
            </a:solidFill>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rPr>
                <a:t>Interpersonal relation</a:t>
              </a:r>
            </a:p>
          </p:txBody>
        </p:sp>
        <p:sp>
          <p:nvSpPr>
            <p:cNvPr id="73" name="Organigramme : Terminateur 72">
              <a:extLst>
                <a:ext uri="{FF2B5EF4-FFF2-40B4-BE49-F238E27FC236}">
                  <a16:creationId xmlns:a16="http://schemas.microsoft.com/office/drawing/2014/main" id="{9D7FAC67-69C2-42FE-A044-A70BFAA2E835}"/>
                </a:ext>
              </a:extLst>
            </p:cNvPr>
            <p:cNvSpPr/>
            <p:nvPr/>
          </p:nvSpPr>
          <p:spPr>
            <a:xfrm>
              <a:off x="8237171" y="1317115"/>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77" name="Groupe 76">
            <a:extLst>
              <a:ext uri="{FF2B5EF4-FFF2-40B4-BE49-F238E27FC236}">
                <a16:creationId xmlns:a16="http://schemas.microsoft.com/office/drawing/2014/main" id="{1C517F92-95AD-409D-BBF3-49313496354F}"/>
              </a:ext>
            </a:extLst>
          </p:cNvPr>
          <p:cNvGrpSpPr/>
          <p:nvPr/>
        </p:nvGrpSpPr>
        <p:grpSpPr>
          <a:xfrm>
            <a:off x="2101278" y="1317334"/>
            <a:ext cx="5278031" cy="3317319"/>
            <a:chOff x="2101278" y="1189873"/>
            <a:chExt cx="5278031" cy="3317319"/>
          </a:xfrm>
        </p:grpSpPr>
        <p:sp>
          <p:nvSpPr>
            <p:cNvPr id="56" name="Organigramme : Terminateur 55">
              <a:extLst>
                <a:ext uri="{FF2B5EF4-FFF2-40B4-BE49-F238E27FC236}">
                  <a16:creationId xmlns:a16="http://schemas.microsoft.com/office/drawing/2014/main" id="{92F328BD-2004-4CE0-8B17-707E446FF48F}"/>
                </a:ext>
              </a:extLst>
            </p:cNvPr>
            <p:cNvSpPr/>
            <p:nvPr/>
          </p:nvSpPr>
          <p:spPr>
            <a:xfrm>
              <a:off x="2101278" y="1189873"/>
              <a:ext cx="2490651" cy="578016"/>
            </a:xfrm>
            <a:prstGeom prst="flowChartTermina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solidFill>
                    <a:schemeClr val="bg1"/>
                  </a:solidFill>
                </a:rPr>
                <a:t>Social status</a:t>
              </a:r>
            </a:p>
          </p:txBody>
        </p:sp>
        <p:sp>
          <p:nvSpPr>
            <p:cNvPr id="76" name="Organigramme : Terminateur 75">
              <a:extLst>
                <a:ext uri="{FF2B5EF4-FFF2-40B4-BE49-F238E27FC236}">
                  <a16:creationId xmlns:a16="http://schemas.microsoft.com/office/drawing/2014/main" id="{F3E59950-ED7A-4678-B2BC-AEF4DA3152A3}"/>
                </a:ext>
              </a:extLst>
            </p:cNvPr>
            <p:cNvSpPr/>
            <p:nvPr/>
          </p:nvSpPr>
          <p:spPr>
            <a:xfrm>
              <a:off x="4726128" y="3790291"/>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81" name="Connecteur droit 80">
            <a:extLst>
              <a:ext uri="{FF2B5EF4-FFF2-40B4-BE49-F238E27FC236}">
                <a16:creationId xmlns:a16="http://schemas.microsoft.com/office/drawing/2014/main" id="{2E4F44E0-64C1-4E3D-B3E1-17A3D3DF0849}"/>
              </a:ext>
            </a:extLst>
          </p:cNvPr>
          <p:cNvCxnSpPr>
            <a:cxnSpLocks/>
            <a:stCxn id="66" idx="4"/>
            <a:endCxn id="76" idx="0"/>
          </p:cNvCxnSpPr>
          <p:nvPr/>
        </p:nvCxnSpPr>
        <p:spPr>
          <a:xfrm flipH="1">
            <a:off x="6052719" y="3636202"/>
            <a:ext cx="1" cy="281550"/>
          </a:xfrm>
          <a:prstGeom prst="line">
            <a:avLst/>
          </a:prstGeom>
          <a:ln w="12700" cap="rnd">
            <a:prstDash val="solid"/>
            <a:round/>
          </a:ln>
        </p:spPr>
        <p:style>
          <a:lnRef idx="2">
            <a:schemeClr val="accent3"/>
          </a:lnRef>
          <a:fillRef idx="0">
            <a:schemeClr val="accent3"/>
          </a:fillRef>
          <a:effectRef idx="1">
            <a:schemeClr val="accent3"/>
          </a:effectRef>
          <a:fontRef idx="minor">
            <a:schemeClr val="tx1"/>
          </a:fontRef>
        </p:style>
      </p:cxnSp>
      <p:cxnSp>
        <p:nvCxnSpPr>
          <p:cNvPr id="42" name="Connecteur droit 41">
            <a:extLst>
              <a:ext uri="{FF2B5EF4-FFF2-40B4-BE49-F238E27FC236}">
                <a16:creationId xmlns:a16="http://schemas.microsoft.com/office/drawing/2014/main" id="{BBA8CA27-99BE-4A12-B2A5-12C235AB0A09}"/>
              </a:ext>
            </a:extLst>
          </p:cNvPr>
          <p:cNvCxnSpPr>
            <a:cxnSpLocks/>
            <a:endCxn id="73" idx="1"/>
          </p:cNvCxnSpPr>
          <p:nvPr/>
        </p:nvCxnSpPr>
        <p:spPr>
          <a:xfrm>
            <a:off x="6830170" y="1605720"/>
            <a:ext cx="752113" cy="1245"/>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a:extLst>
              <a:ext uri="{FF2B5EF4-FFF2-40B4-BE49-F238E27FC236}">
                <a16:creationId xmlns:a16="http://schemas.microsoft.com/office/drawing/2014/main" id="{6222CCE2-4D23-4335-B228-75F3AADD6594}"/>
              </a:ext>
            </a:extLst>
          </p:cNvPr>
          <p:cNvCxnSpPr>
            <a:cxnSpLocks/>
            <a:stCxn id="65" idx="0"/>
          </p:cNvCxnSpPr>
          <p:nvPr/>
        </p:nvCxnSpPr>
        <p:spPr>
          <a:xfrm flipV="1">
            <a:off x="6535428" y="1605720"/>
            <a:ext cx="294742" cy="53235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3A9A32B5-62E3-4384-8439-0F8E231335D3}"/>
              </a:ext>
            </a:extLst>
          </p:cNvPr>
          <p:cNvCxnSpPr>
            <a:cxnSpLocks/>
            <a:stCxn id="62" idx="3"/>
          </p:cNvCxnSpPr>
          <p:nvPr/>
        </p:nvCxnSpPr>
        <p:spPr>
          <a:xfrm>
            <a:off x="4684182" y="1621520"/>
            <a:ext cx="690350" cy="0"/>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49" name="Connecteur droit 48">
            <a:extLst>
              <a:ext uri="{FF2B5EF4-FFF2-40B4-BE49-F238E27FC236}">
                <a16:creationId xmlns:a16="http://schemas.microsoft.com/office/drawing/2014/main" id="{6EB0DB41-461D-4706-81B8-8F7CC321B447}"/>
              </a:ext>
            </a:extLst>
          </p:cNvPr>
          <p:cNvCxnSpPr>
            <a:cxnSpLocks/>
            <a:stCxn id="64" idx="0"/>
          </p:cNvCxnSpPr>
          <p:nvPr/>
        </p:nvCxnSpPr>
        <p:spPr>
          <a:xfrm flipH="1" flipV="1">
            <a:off x="5367818" y="1621520"/>
            <a:ext cx="184955" cy="54186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7" name="Groupe 6">
            <a:extLst>
              <a:ext uri="{FF2B5EF4-FFF2-40B4-BE49-F238E27FC236}">
                <a16:creationId xmlns:a16="http://schemas.microsoft.com/office/drawing/2014/main" id="{4C25D743-95D6-4015-8EA5-A58FF42AF2F9}"/>
              </a:ext>
            </a:extLst>
          </p:cNvPr>
          <p:cNvGrpSpPr/>
          <p:nvPr/>
        </p:nvGrpSpPr>
        <p:grpSpPr>
          <a:xfrm>
            <a:off x="1775863" y="2033630"/>
            <a:ext cx="2942114" cy="2405717"/>
            <a:chOff x="166989" y="1975478"/>
            <a:chExt cx="2942114" cy="2405717"/>
          </a:xfrm>
        </p:grpSpPr>
        <p:pic>
          <p:nvPicPr>
            <p:cNvPr id="34" name="Image 33">
              <a:extLst>
                <a:ext uri="{FF2B5EF4-FFF2-40B4-BE49-F238E27FC236}">
                  <a16:creationId xmlns:a16="http://schemas.microsoft.com/office/drawing/2014/main" id="{CBF5317C-D18E-4479-A634-76C04E17C31F}"/>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flipH="1">
              <a:off x="1180132" y="2886066"/>
              <a:ext cx="589033" cy="589033"/>
            </a:xfrm>
            <a:prstGeom prst="rect">
              <a:avLst/>
            </a:prstGeom>
          </p:spPr>
        </p:pic>
        <p:pic>
          <p:nvPicPr>
            <p:cNvPr id="35" name="Image 34">
              <a:extLst>
                <a:ext uri="{FF2B5EF4-FFF2-40B4-BE49-F238E27FC236}">
                  <a16:creationId xmlns:a16="http://schemas.microsoft.com/office/drawing/2014/main" id="{DE80EF07-975C-4D44-9723-F4A5F29EF56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166989" y="2886066"/>
              <a:ext cx="589033" cy="589033"/>
            </a:xfrm>
            <a:prstGeom prst="rect">
              <a:avLst/>
            </a:prstGeom>
          </p:spPr>
        </p:pic>
        <p:pic>
          <p:nvPicPr>
            <p:cNvPr id="36" name="Image 35">
              <a:extLst>
                <a:ext uri="{FF2B5EF4-FFF2-40B4-BE49-F238E27FC236}">
                  <a16:creationId xmlns:a16="http://schemas.microsoft.com/office/drawing/2014/main" id="{56D06FDF-E832-4423-BE0D-9B0493FA8111}"/>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a:off x="1820210" y="3792162"/>
              <a:ext cx="589033" cy="589033"/>
            </a:xfrm>
            <a:prstGeom prst="rect">
              <a:avLst/>
            </a:prstGeom>
          </p:spPr>
        </p:pic>
        <p:pic>
          <p:nvPicPr>
            <p:cNvPr id="37" name="Image 36">
              <a:extLst>
                <a:ext uri="{FF2B5EF4-FFF2-40B4-BE49-F238E27FC236}">
                  <a16:creationId xmlns:a16="http://schemas.microsoft.com/office/drawing/2014/main" id="{7D85F885-4EDA-4FB8-BAF5-079C0E79DEF1}"/>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flipH="1">
              <a:off x="166989" y="3776833"/>
              <a:ext cx="589033" cy="589033"/>
            </a:xfrm>
            <a:prstGeom prst="rect">
              <a:avLst/>
            </a:prstGeom>
          </p:spPr>
        </p:pic>
        <p:pic>
          <p:nvPicPr>
            <p:cNvPr id="38" name="Image 37">
              <a:extLst>
                <a:ext uri="{FF2B5EF4-FFF2-40B4-BE49-F238E27FC236}">
                  <a16:creationId xmlns:a16="http://schemas.microsoft.com/office/drawing/2014/main" id="{BC4F5847-A97D-4891-A2E1-7998987B8ED2}"/>
                </a:ext>
              </a:extLst>
            </p:cNvPr>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1355451" y="3776833"/>
              <a:ext cx="589033" cy="589033"/>
            </a:xfrm>
            <a:prstGeom prst="rect">
              <a:avLst/>
            </a:prstGeom>
          </p:spPr>
        </p:pic>
        <p:pic>
          <p:nvPicPr>
            <p:cNvPr id="39" name="Image 38">
              <a:extLst>
                <a:ext uri="{FF2B5EF4-FFF2-40B4-BE49-F238E27FC236}">
                  <a16:creationId xmlns:a16="http://schemas.microsoft.com/office/drawing/2014/main" id="{7B58BF72-5DD3-45F1-A40A-61D86DC85FB3}"/>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a:off x="1180131" y="1975478"/>
              <a:ext cx="589033" cy="589033"/>
            </a:xfrm>
            <a:prstGeom prst="rect">
              <a:avLst/>
            </a:prstGeom>
          </p:spPr>
        </p:pic>
        <p:pic>
          <p:nvPicPr>
            <p:cNvPr id="40" name="Image 39">
              <a:extLst>
                <a:ext uri="{FF2B5EF4-FFF2-40B4-BE49-F238E27FC236}">
                  <a16:creationId xmlns:a16="http://schemas.microsoft.com/office/drawing/2014/main" id="{22CA8F24-2447-4347-8452-5F34A7B2BE16}"/>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2520070" y="3792162"/>
              <a:ext cx="589033" cy="589033"/>
            </a:xfrm>
            <a:prstGeom prst="rect">
              <a:avLst/>
            </a:prstGeom>
          </p:spPr>
        </p:pic>
        <p:pic>
          <p:nvPicPr>
            <p:cNvPr id="41" name="Image 40">
              <a:extLst>
                <a:ext uri="{FF2B5EF4-FFF2-40B4-BE49-F238E27FC236}">
                  <a16:creationId xmlns:a16="http://schemas.microsoft.com/office/drawing/2014/main" id="{D5C48202-34E7-481E-8354-6D901F902C9E}"/>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784290" y="3776833"/>
              <a:ext cx="589033" cy="589033"/>
            </a:xfrm>
            <a:prstGeom prst="rect">
              <a:avLst/>
            </a:prstGeom>
          </p:spPr>
        </p:pic>
        <p:pic>
          <p:nvPicPr>
            <p:cNvPr id="44" name="Image 43">
              <a:extLst>
                <a:ext uri="{FF2B5EF4-FFF2-40B4-BE49-F238E27FC236}">
                  <a16:creationId xmlns:a16="http://schemas.microsoft.com/office/drawing/2014/main" id="{E5936EBF-C839-4CC4-BF82-DDDF0194CB6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2180394" y="2886066"/>
              <a:ext cx="589033" cy="589033"/>
            </a:xfrm>
            <a:prstGeom prst="rect">
              <a:avLst/>
            </a:prstGeom>
          </p:spPr>
        </p:pic>
        <p:sp>
          <p:nvSpPr>
            <p:cNvPr id="47" name="Parenthèse fermante 46">
              <a:extLst>
                <a:ext uri="{FF2B5EF4-FFF2-40B4-BE49-F238E27FC236}">
                  <a16:creationId xmlns:a16="http://schemas.microsoft.com/office/drawing/2014/main" id="{08ED479E-B9FC-448F-85CE-E1B73005D329}"/>
                </a:ext>
              </a:extLst>
            </p:cNvPr>
            <p:cNvSpPr/>
            <p:nvPr/>
          </p:nvSpPr>
          <p:spPr>
            <a:xfrm rot="16200000">
              <a:off x="1400798" y="1739967"/>
              <a:ext cx="155796" cy="2082747"/>
            </a:xfrm>
            <a:prstGeom prst="rightBracket">
              <a:avLst/>
            </a:prstGeom>
            <a:ln w="19050"/>
          </p:spPr>
          <p:style>
            <a:lnRef idx="1">
              <a:schemeClr val="accent3"/>
            </a:lnRef>
            <a:fillRef idx="0">
              <a:schemeClr val="accent3"/>
            </a:fillRef>
            <a:effectRef idx="0">
              <a:schemeClr val="accent3"/>
            </a:effectRef>
            <a:fontRef idx="minor">
              <a:schemeClr val="tx1"/>
            </a:fontRef>
          </p:style>
          <p:txBody>
            <a:bodyPr rtlCol="0" anchor="ctr"/>
            <a:lstStyle/>
            <a:p>
              <a:pPr algn="ctr"/>
              <a:endParaRPr lang="fr-FR"/>
            </a:p>
          </p:txBody>
        </p:sp>
        <p:cxnSp>
          <p:nvCxnSpPr>
            <p:cNvPr id="51" name="Connecteur droit 50">
              <a:extLst>
                <a:ext uri="{FF2B5EF4-FFF2-40B4-BE49-F238E27FC236}">
                  <a16:creationId xmlns:a16="http://schemas.microsoft.com/office/drawing/2014/main" id="{C2E43991-7706-427A-AB35-0321904A6E0E}"/>
                </a:ext>
              </a:extLst>
            </p:cNvPr>
            <p:cNvCxnSpPr>
              <a:cxnSpLocks/>
            </p:cNvCxnSpPr>
            <p:nvPr/>
          </p:nvCxnSpPr>
          <p:spPr>
            <a:xfrm>
              <a:off x="1467746" y="2577015"/>
              <a:ext cx="1" cy="29205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52" name="Parenthèse fermante 51">
              <a:extLst>
                <a:ext uri="{FF2B5EF4-FFF2-40B4-BE49-F238E27FC236}">
                  <a16:creationId xmlns:a16="http://schemas.microsoft.com/office/drawing/2014/main" id="{256C361E-7B3A-440B-80BD-B25B53C2044D}"/>
                </a:ext>
              </a:extLst>
            </p:cNvPr>
            <p:cNvSpPr/>
            <p:nvPr/>
          </p:nvSpPr>
          <p:spPr>
            <a:xfrm rot="16200000">
              <a:off x="1363714" y="3330158"/>
              <a:ext cx="135574" cy="668149"/>
            </a:xfrm>
            <a:prstGeom prst="rightBracket">
              <a:avLst/>
            </a:prstGeom>
            <a:ln w="19050"/>
          </p:spPr>
          <p:style>
            <a:lnRef idx="1">
              <a:schemeClr val="accent3"/>
            </a:lnRef>
            <a:fillRef idx="0">
              <a:schemeClr val="accent3"/>
            </a:fillRef>
            <a:effectRef idx="0">
              <a:schemeClr val="accent3"/>
            </a:effectRef>
            <a:fontRef idx="minor">
              <a:schemeClr val="tx1"/>
            </a:fontRef>
          </p:style>
          <p:txBody>
            <a:bodyPr rtlCol="0" anchor="ctr"/>
            <a:lstStyle/>
            <a:p>
              <a:pPr algn="ctr"/>
              <a:endParaRPr lang="fr-FR"/>
            </a:p>
          </p:txBody>
        </p:sp>
        <p:cxnSp>
          <p:nvCxnSpPr>
            <p:cNvPr id="53" name="Connecteur droit 52">
              <a:extLst>
                <a:ext uri="{FF2B5EF4-FFF2-40B4-BE49-F238E27FC236}">
                  <a16:creationId xmlns:a16="http://schemas.microsoft.com/office/drawing/2014/main" id="{824E4302-9E3B-490B-B054-7B60975634D6}"/>
                </a:ext>
              </a:extLst>
            </p:cNvPr>
            <p:cNvCxnSpPr>
              <a:cxnSpLocks/>
            </p:cNvCxnSpPr>
            <p:nvPr/>
          </p:nvCxnSpPr>
          <p:spPr>
            <a:xfrm>
              <a:off x="1475584" y="3455312"/>
              <a:ext cx="1" cy="281765"/>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60" name="Parenthèse fermante 59">
              <a:extLst>
                <a:ext uri="{FF2B5EF4-FFF2-40B4-BE49-F238E27FC236}">
                  <a16:creationId xmlns:a16="http://schemas.microsoft.com/office/drawing/2014/main" id="{E688A87C-4E73-47DC-B0B1-D0C646EBCBE7}"/>
                </a:ext>
              </a:extLst>
            </p:cNvPr>
            <p:cNvSpPr/>
            <p:nvPr/>
          </p:nvSpPr>
          <p:spPr>
            <a:xfrm rot="16200000">
              <a:off x="2370884" y="3353351"/>
              <a:ext cx="135574" cy="668149"/>
            </a:xfrm>
            <a:prstGeom prst="rightBracket">
              <a:avLst/>
            </a:prstGeom>
            <a:ln w="19050"/>
          </p:spPr>
          <p:style>
            <a:lnRef idx="1">
              <a:schemeClr val="accent3"/>
            </a:lnRef>
            <a:fillRef idx="0">
              <a:schemeClr val="accent3"/>
            </a:fillRef>
            <a:effectRef idx="0">
              <a:schemeClr val="accent3"/>
            </a:effectRef>
            <a:fontRef idx="minor">
              <a:schemeClr val="tx1"/>
            </a:fontRef>
          </p:style>
          <p:txBody>
            <a:bodyPr rtlCol="0" anchor="ctr"/>
            <a:lstStyle/>
            <a:p>
              <a:pPr algn="ctr"/>
              <a:endParaRPr lang="fr-FR"/>
            </a:p>
          </p:txBody>
        </p:sp>
        <p:cxnSp>
          <p:nvCxnSpPr>
            <p:cNvPr id="61" name="Connecteur droit 60">
              <a:extLst>
                <a:ext uri="{FF2B5EF4-FFF2-40B4-BE49-F238E27FC236}">
                  <a16:creationId xmlns:a16="http://schemas.microsoft.com/office/drawing/2014/main" id="{BD95B01B-407A-46FC-843E-357BDB679F13}"/>
                </a:ext>
              </a:extLst>
            </p:cNvPr>
            <p:cNvCxnSpPr>
              <a:cxnSpLocks/>
            </p:cNvCxnSpPr>
            <p:nvPr/>
          </p:nvCxnSpPr>
          <p:spPr>
            <a:xfrm>
              <a:off x="2482754" y="3478505"/>
              <a:ext cx="1" cy="281765"/>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1278ECCD-88EE-4B53-96AD-C72A487BD1ED}"/>
                </a:ext>
              </a:extLst>
            </p:cNvPr>
            <p:cNvCxnSpPr>
              <a:cxnSpLocks/>
            </p:cNvCxnSpPr>
            <p:nvPr/>
          </p:nvCxnSpPr>
          <p:spPr>
            <a:xfrm>
              <a:off x="461504" y="3470133"/>
              <a:ext cx="1" cy="281765"/>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67" name="Rectangle 66">
            <a:extLst>
              <a:ext uri="{FF2B5EF4-FFF2-40B4-BE49-F238E27FC236}">
                <a16:creationId xmlns:a16="http://schemas.microsoft.com/office/drawing/2014/main" id="{F27150AB-53A5-4C87-BC8D-FC2E2FE6EE44}"/>
              </a:ext>
            </a:extLst>
          </p:cNvPr>
          <p:cNvSpPr/>
          <p:nvPr/>
        </p:nvSpPr>
        <p:spPr>
          <a:xfrm>
            <a:off x="143957" y="4712822"/>
            <a:ext cx="6006048" cy="193998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8" name="ZoneTexte 67">
            <a:extLst>
              <a:ext uri="{FF2B5EF4-FFF2-40B4-BE49-F238E27FC236}">
                <a16:creationId xmlns:a16="http://schemas.microsoft.com/office/drawing/2014/main" id="{DFA9DB5A-79F2-4A40-A55B-327F4FA6C1EF}"/>
              </a:ext>
            </a:extLst>
          </p:cNvPr>
          <p:cNvSpPr txBox="1"/>
          <p:nvPr/>
        </p:nvSpPr>
        <p:spPr>
          <a:xfrm>
            <a:off x="100674" y="4751345"/>
            <a:ext cx="6049330" cy="1692771"/>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accent3">
                    <a:lumMod val="50000"/>
                  </a:schemeClr>
                </a:solidFill>
              </a:rPr>
              <a:t>Position in social hierarchy (</a:t>
            </a:r>
            <a:r>
              <a:rPr lang="en-US" sz="2400" dirty="0" err="1">
                <a:solidFill>
                  <a:schemeClr val="accent3">
                    <a:lumMod val="50000"/>
                  </a:schemeClr>
                </a:solidFill>
              </a:rPr>
              <a:t>Liska</a:t>
            </a:r>
            <a:r>
              <a:rPr lang="en-US" sz="2400" dirty="0">
                <a:solidFill>
                  <a:schemeClr val="accent3">
                    <a:lumMod val="50000"/>
                  </a:schemeClr>
                </a:solidFill>
              </a:rPr>
              <a:t>, 90)</a:t>
            </a:r>
          </a:p>
          <a:p>
            <a:pPr marL="285750" indent="-285750">
              <a:buFont typeface="Arial" panose="020B0604020202020204" pitchFamily="34" charset="0"/>
              <a:buChar char="•"/>
            </a:pPr>
            <a:endParaRPr lang="en-US" sz="2000" dirty="0">
              <a:solidFill>
                <a:schemeClr val="accent3">
                  <a:lumMod val="50000"/>
                </a:schemeClr>
              </a:solidFill>
            </a:endParaRPr>
          </a:p>
          <a:p>
            <a:pPr marL="342900" indent="-342900">
              <a:buFont typeface="Arial" panose="020B0604020202020204" pitchFamily="34" charset="0"/>
              <a:buChar char="•"/>
            </a:pPr>
            <a:r>
              <a:rPr lang="en-US" sz="2000" b="1" dirty="0">
                <a:solidFill>
                  <a:schemeClr val="accent3">
                    <a:lumMod val="50000"/>
                  </a:schemeClr>
                </a:solidFill>
              </a:rPr>
              <a:t>Vested dominance:  </a:t>
            </a:r>
            <a:r>
              <a:rPr lang="en-US" sz="2000" dirty="0">
                <a:solidFill>
                  <a:schemeClr val="accent3">
                    <a:lumMod val="50000"/>
                  </a:schemeClr>
                </a:solidFill>
              </a:rPr>
              <a:t>Birth order,</a:t>
            </a:r>
            <a:r>
              <a:rPr lang="en-US" sz="2000" dirty="0"/>
              <a:t> </a:t>
            </a:r>
            <a:r>
              <a:rPr lang="en-US" sz="2000" dirty="0">
                <a:solidFill>
                  <a:schemeClr val="accent3">
                    <a:lumMod val="50000"/>
                  </a:schemeClr>
                </a:solidFill>
              </a:rPr>
              <a:t>kinship or privileges  </a:t>
            </a:r>
          </a:p>
          <a:p>
            <a:pPr marL="342900" indent="-342900">
              <a:buFont typeface="Arial" panose="020B0604020202020204" pitchFamily="34" charset="0"/>
              <a:buChar char="•"/>
            </a:pPr>
            <a:r>
              <a:rPr lang="en-US" sz="2000" dirty="0" err="1">
                <a:solidFill>
                  <a:schemeClr val="accent3">
                    <a:lumMod val="50000"/>
                  </a:schemeClr>
                </a:solidFill>
              </a:rPr>
              <a:t>e.g</a:t>
            </a:r>
            <a:r>
              <a:rPr lang="en-US" sz="2000" dirty="0">
                <a:solidFill>
                  <a:schemeClr val="accent3">
                    <a:lumMod val="50000"/>
                  </a:schemeClr>
                </a:solidFill>
              </a:rPr>
              <a:t>:  college professor, judge, or corporate president </a:t>
            </a:r>
          </a:p>
          <a:p>
            <a:pPr marL="285750" indent="-285750">
              <a:buFont typeface="Arial" panose="020B0604020202020204" pitchFamily="34" charset="0"/>
              <a:buChar char="•"/>
            </a:pPr>
            <a:r>
              <a:rPr lang="en-US" sz="2000" b="1" dirty="0">
                <a:solidFill>
                  <a:schemeClr val="accent3">
                    <a:lumMod val="50000"/>
                  </a:schemeClr>
                </a:solidFill>
              </a:rPr>
              <a:t>Earned dominance:  </a:t>
            </a:r>
            <a:r>
              <a:rPr lang="en-US" sz="2000" dirty="0">
                <a:solidFill>
                  <a:schemeClr val="accent3">
                    <a:lumMod val="50000"/>
                  </a:schemeClr>
                </a:solidFill>
              </a:rPr>
              <a:t>Based on relational or social skill</a:t>
            </a:r>
            <a:endParaRPr lang="en-US" sz="2000" b="1" dirty="0">
              <a:solidFill>
                <a:schemeClr val="accent3">
                  <a:lumMod val="50000"/>
                </a:schemeClr>
              </a:solidFill>
            </a:endParaRPr>
          </a:p>
        </p:txBody>
      </p:sp>
      <p:sp>
        <p:nvSpPr>
          <p:cNvPr id="54" name="Rectangle 53">
            <a:extLst>
              <a:ext uri="{FF2B5EF4-FFF2-40B4-BE49-F238E27FC236}">
                <a16:creationId xmlns:a16="http://schemas.microsoft.com/office/drawing/2014/main" id="{A6C54D73-DFBF-4E38-80B6-E9F99E1AC14D}"/>
              </a:ext>
            </a:extLst>
          </p:cNvPr>
          <p:cNvSpPr/>
          <p:nvPr/>
        </p:nvSpPr>
        <p:spPr>
          <a:xfrm>
            <a:off x="6330233" y="4712822"/>
            <a:ext cx="5539381" cy="193998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9" name="ZoneTexte 58">
            <a:extLst>
              <a:ext uri="{FF2B5EF4-FFF2-40B4-BE49-F238E27FC236}">
                <a16:creationId xmlns:a16="http://schemas.microsoft.com/office/drawing/2014/main" id="{1696E443-BE51-4923-B4A1-6E4587F0C9D1}"/>
              </a:ext>
            </a:extLst>
          </p:cNvPr>
          <p:cNvSpPr txBox="1"/>
          <p:nvPr/>
        </p:nvSpPr>
        <p:spPr>
          <a:xfrm>
            <a:off x="6438142" y="4788138"/>
            <a:ext cx="5431471"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accent3">
                    <a:lumMod val="50000"/>
                  </a:schemeClr>
                </a:solidFill>
              </a:rPr>
              <a:t>Legitimate expression of power and dominance</a:t>
            </a:r>
            <a:endParaRPr lang="en-US" b="1" dirty="0">
              <a:solidFill>
                <a:schemeClr val="accent3">
                  <a:lumMod val="50000"/>
                </a:schemeClr>
              </a:solidFill>
            </a:endParaRPr>
          </a:p>
        </p:txBody>
      </p:sp>
    </p:spTree>
    <p:extLst>
      <p:ext uri="{BB962C8B-B14F-4D97-AF65-F5344CB8AC3E}">
        <p14:creationId xmlns:p14="http://schemas.microsoft.com/office/powerpoint/2010/main" val="3714571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89"/>
                                        </p:tgtEl>
                                        <p:attrNameLst>
                                          <p:attrName>style.opacity</p:attrName>
                                        </p:attrNameLst>
                                      </p:cBhvr>
                                      <p:to>
                                        <p:strVal val="0.5"/>
                                      </p:to>
                                    </p:set>
                                    <p:animEffect filter="image" prLst="opacity: 0.5">
                                      <p:cBhvr rctx="IE">
                                        <p:cTn id="7" dur="indefinite"/>
                                        <p:tgtEl>
                                          <p:spTgt spid="89"/>
                                        </p:tgtEl>
                                      </p:cBhvr>
                                    </p:animEffect>
                                  </p:childTnLst>
                                </p:cTn>
                              </p:par>
                              <p:par>
                                <p:cTn id="8" presetID="9" presetClass="emph" presetSubtype="0" nodeType="withEffect">
                                  <p:stCondLst>
                                    <p:cond delay="0"/>
                                  </p:stCondLst>
                                  <p:childTnLst>
                                    <p:set>
                                      <p:cBhvr>
                                        <p:cTn id="9" dur="indefinite"/>
                                        <p:tgtEl>
                                          <p:spTgt spid="88"/>
                                        </p:tgtEl>
                                        <p:attrNameLst>
                                          <p:attrName>style.opacity</p:attrName>
                                        </p:attrNameLst>
                                      </p:cBhvr>
                                      <p:to>
                                        <p:strVal val="0.5"/>
                                      </p:to>
                                    </p:set>
                                    <p:animEffect filter="image" prLst="opacity: 0.5">
                                      <p:cBhvr rctx="IE">
                                        <p:cTn id="10" dur="indefinite"/>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0C5014E0-D46C-44A8-8F12-77DA586FC1AD}"/>
              </a:ext>
            </a:extLst>
          </p:cNvPr>
          <p:cNvSpPr txBox="1">
            <a:spLocks/>
          </p:cNvSpPr>
          <p:nvPr/>
        </p:nvSpPr>
        <p:spPr>
          <a:xfrm>
            <a:off x="348761" y="177483"/>
            <a:ext cx="11520853" cy="798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solidFill>
                  <a:schemeClr val="accent4"/>
                </a:solidFill>
                <a:latin typeface="Open Sans" panose="020B0606030504020204" pitchFamily="34" charset="0"/>
              </a:rPr>
              <a:t>Context: </a:t>
            </a:r>
            <a:r>
              <a:rPr lang="en-US" sz="4000" b="1" cap="all" dirty="0">
                <a:solidFill>
                  <a:srgbClr val="2F3A46"/>
                </a:solidFill>
                <a:latin typeface="Open Sans" panose="020B0606030504020204" pitchFamily="34" charset="0"/>
              </a:rPr>
              <a:t>CONCEPT OF DOMINANCE</a:t>
            </a:r>
            <a:endParaRPr lang="en-US" sz="4000" dirty="0">
              <a:solidFill>
                <a:srgbClr val="FFC000"/>
              </a:solidFill>
            </a:endParaRPr>
          </a:p>
        </p:txBody>
      </p:sp>
      <p:sp>
        <p:nvSpPr>
          <p:cNvPr id="33" name="TextBox 86">
            <a:extLst>
              <a:ext uri="{FF2B5EF4-FFF2-40B4-BE49-F238E27FC236}">
                <a16:creationId xmlns:a16="http://schemas.microsoft.com/office/drawing/2014/main" id="{3B00F4A1-FCAC-4649-AAEB-C020322DE881}"/>
              </a:ext>
            </a:extLst>
          </p:cNvPr>
          <p:cNvSpPr txBox="1"/>
          <p:nvPr/>
        </p:nvSpPr>
        <p:spPr>
          <a:xfrm>
            <a:off x="8466890" y="1839433"/>
            <a:ext cx="187965" cy="388395"/>
          </a:xfrm>
          <a:prstGeom prst="rect">
            <a:avLst/>
          </a:prstGeom>
          <a:noFill/>
        </p:spPr>
        <p:txBody>
          <a:bodyPr wrap="none" lIns="0" rtlCol="0" anchor="ctr">
            <a:spAutoFit/>
          </a:bodyPr>
          <a:lstStyle/>
          <a:p>
            <a:endParaRPr lang="en-US" sz="2200" b="1" dirty="0">
              <a:solidFill>
                <a:srgbClr val="393950"/>
              </a:solidFill>
            </a:endParaRPr>
          </a:p>
        </p:txBody>
      </p:sp>
      <p:sp>
        <p:nvSpPr>
          <p:cNvPr id="55" name="Organigramme : Terminateur 54">
            <a:extLst>
              <a:ext uri="{FF2B5EF4-FFF2-40B4-BE49-F238E27FC236}">
                <a16:creationId xmlns:a16="http://schemas.microsoft.com/office/drawing/2014/main" id="{1A9E5455-FF62-4CA2-869F-7D3F4B341E67}"/>
              </a:ext>
            </a:extLst>
          </p:cNvPr>
          <p:cNvSpPr/>
          <p:nvPr/>
        </p:nvSpPr>
        <p:spPr>
          <a:xfrm>
            <a:off x="4807393" y="3980656"/>
            <a:ext cx="2490651" cy="578016"/>
          </a:xfrm>
          <a:prstGeom prst="flowChartTerminator">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b="1" dirty="0">
                <a:solidFill>
                  <a:schemeClr val="bg1"/>
                </a:solidFill>
              </a:rPr>
              <a:t>Personality trait</a:t>
            </a:r>
          </a:p>
        </p:txBody>
      </p:sp>
      <p:sp>
        <p:nvSpPr>
          <p:cNvPr id="62" name="Organigramme : Terminateur 61">
            <a:extLst>
              <a:ext uri="{FF2B5EF4-FFF2-40B4-BE49-F238E27FC236}">
                <a16:creationId xmlns:a16="http://schemas.microsoft.com/office/drawing/2014/main" id="{93C0875B-39B4-4905-863F-DDD15E50DBF8}"/>
              </a:ext>
            </a:extLst>
          </p:cNvPr>
          <p:cNvSpPr/>
          <p:nvPr/>
        </p:nvSpPr>
        <p:spPr>
          <a:xfrm>
            <a:off x="2031001" y="1263069"/>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 name="Groupe 7">
            <a:extLst>
              <a:ext uri="{FF2B5EF4-FFF2-40B4-BE49-F238E27FC236}">
                <a16:creationId xmlns:a16="http://schemas.microsoft.com/office/drawing/2014/main" id="{C6556BE5-561D-4894-961C-2375F1F145BB}"/>
              </a:ext>
            </a:extLst>
          </p:cNvPr>
          <p:cNvGrpSpPr/>
          <p:nvPr/>
        </p:nvGrpSpPr>
        <p:grpSpPr>
          <a:xfrm>
            <a:off x="5303426" y="2073380"/>
            <a:ext cx="1461656" cy="1562822"/>
            <a:chOff x="5168254" y="2874767"/>
            <a:chExt cx="1461656" cy="1562822"/>
          </a:xfrm>
        </p:grpSpPr>
        <p:grpSp>
          <p:nvGrpSpPr>
            <p:cNvPr id="18" name="Groupe 17">
              <a:extLst>
                <a:ext uri="{FF2B5EF4-FFF2-40B4-BE49-F238E27FC236}">
                  <a16:creationId xmlns:a16="http://schemas.microsoft.com/office/drawing/2014/main" id="{4D1A89D7-8849-4EDA-93A6-286D435E7C7D}"/>
                </a:ext>
              </a:extLst>
            </p:cNvPr>
            <p:cNvGrpSpPr/>
            <p:nvPr/>
          </p:nvGrpSpPr>
          <p:grpSpPr>
            <a:xfrm>
              <a:off x="5168254" y="2874767"/>
              <a:ext cx="1461656" cy="1504403"/>
              <a:chOff x="5159000" y="2559697"/>
              <a:chExt cx="1827810" cy="1819473"/>
            </a:xfrm>
          </p:grpSpPr>
          <p:sp>
            <p:nvSpPr>
              <p:cNvPr id="3" name="ZoneTexte 2">
                <a:extLst>
                  <a:ext uri="{FF2B5EF4-FFF2-40B4-BE49-F238E27FC236}">
                    <a16:creationId xmlns:a16="http://schemas.microsoft.com/office/drawing/2014/main" id="{2D25F223-02F6-46C9-A064-8C1A8F059EF1}"/>
                  </a:ext>
                </a:extLst>
              </p:cNvPr>
              <p:cNvSpPr txBox="1"/>
              <p:nvPr/>
            </p:nvSpPr>
            <p:spPr>
              <a:xfrm>
                <a:off x="5159000" y="3217864"/>
                <a:ext cx="1784466" cy="446682"/>
              </a:xfrm>
              <a:prstGeom prst="rect">
                <a:avLst/>
              </a:prstGeom>
              <a:noFill/>
              <a:ln>
                <a:noFill/>
                <a:prstDash val="sysDash"/>
              </a:ln>
            </p:spPr>
            <p:txBody>
              <a:bodyPr wrap="none" rtlCol="0">
                <a:spAutoFit/>
              </a:bodyPr>
              <a:lstStyle/>
              <a:p>
                <a:r>
                  <a:rPr lang="fr-FR" b="1" dirty="0">
                    <a:solidFill>
                      <a:schemeClr val="tx2">
                        <a:lumMod val="50000"/>
                      </a:schemeClr>
                    </a:solidFill>
                  </a:rPr>
                  <a:t>DOMINANCE</a:t>
                </a:r>
              </a:p>
            </p:txBody>
          </p:sp>
          <p:sp>
            <p:nvSpPr>
              <p:cNvPr id="4" name="Ellipse 3">
                <a:extLst>
                  <a:ext uri="{FF2B5EF4-FFF2-40B4-BE49-F238E27FC236}">
                    <a16:creationId xmlns:a16="http://schemas.microsoft.com/office/drawing/2014/main" id="{31B3D915-E168-4FFE-88B7-358DCA68F16E}"/>
                  </a:ext>
                </a:extLst>
              </p:cNvPr>
              <p:cNvSpPr/>
              <p:nvPr/>
            </p:nvSpPr>
            <p:spPr>
              <a:xfrm>
                <a:off x="5205184" y="2559697"/>
                <a:ext cx="1781626" cy="1763016"/>
              </a:xfrm>
              <a:prstGeom prst="ellipse">
                <a:avLst/>
              </a:prstGeom>
              <a:noFill/>
              <a:ln w="12700">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29">
                <a:extLst>
                  <a:ext uri="{FF2B5EF4-FFF2-40B4-BE49-F238E27FC236}">
                    <a16:creationId xmlns:a16="http://schemas.microsoft.com/office/drawing/2014/main" id="{A13CC831-EB7A-497F-B579-AAB6D510A883}"/>
                  </a:ext>
                </a:extLst>
              </p:cNvPr>
              <p:cNvSpPr/>
              <p:nvPr/>
            </p:nvSpPr>
            <p:spPr>
              <a:xfrm>
                <a:off x="6631643" y="2703859"/>
                <a:ext cx="121774" cy="126784"/>
              </a:xfrm>
              <a:prstGeom prst="ellipse">
                <a:avLst/>
              </a:prstGeom>
              <a:solidFill>
                <a:schemeClr val="accent1">
                  <a:lumMod val="50000"/>
                </a:schemeClr>
              </a:solidFill>
              <a:ln w="9525" cap="flat" cmpd="sng" algn="ctr">
                <a:solidFill>
                  <a:schemeClr val="tx1"/>
                </a:solidFill>
                <a:prstDash val="sysDash"/>
              </a:ln>
              <a:effectLst>
                <a:outerShdw blurRad="40000" dist="23000" dir="5400000" rotWithShape="0">
                  <a:srgbClr val="000000">
                    <a:alpha val="35000"/>
                  </a:srgbClr>
                </a:outerShdw>
              </a:effectLst>
            </p:spPr>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57" name="Oval 29">
                <a:extLst>
                  <a:ext uri="{FF2B5EF4-FFF2-40B4-BE49-F238E27FC236}">
                    <a16:creationId xmlns:a16="http://schemas.microsoft.com/office/drawing/2014/main" id="{7805530A-D308-4FF2-B726-2D8C4BDBC4F6}"/>
                  </a:ext>
                </a:extLst>
              </p:cNvPr>
              <p:cNvSpPr/>
              <p:nvPr/>
            </p:nvSpPr>
            <p:spPr>
              <a:xfrm>
                <a:off x="5409923" y="2725966"/>
                <a:ext cx="121774" cy="126784"/>
              </a:xfrm>
              <a:prstGeom prst="ellipse">
                <a:avLst/>
              </a:prstGeom>
              <a:ln>
                <a:prstDash val="sysDash"/>
              </a:ln>
            </p:spPr>
            <p:style>
              <a:lnRef idx="0">
                <a:schemeClr val="accent4"/>
              </a:lnRef>
              <a:fillRef idx="3">
                <a:schemeClr val="accent4"/>
              </a:fillRef>
              <a:effectRef idx="3">
                <a:schemeClr val="accent4"/>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solidFill>
                    <a:sysClr val="window" lastClr="FFFFFF"/>
                  </a:solidFill>
                  <a:latin typeface="Calibri"/>
                </a:endParaRPr>
              </a:p>
            </p:txBody>
          </p:sp>
          <p:sp>
            <p:nvSpPr>
              <p:cNvPr id="58" name="Oval 29">
                <a:extLst>
                  <a:ext uri="{FF2B5EF4-FFF2-40B4-BE49-F238E27FC236}">
                    <a16:creationId xmlns:a16="http://schemas.microsoft.com/office/drawing/2014/main" id="{EE38AAFF-29B6-4515-B4D0-39D716881051}"/>
                  </a:ext>
                </a:extLst>
              </p:cNvPr>
              <p:cNvSpPr/>
              <p:nvPr/>
            </p:nvSpPr>
            <p:spPr>
              <a:xfrm>
                <a:off x="6035111" y="4252386"/>
                <a:ext cx="121774" cy="126784"/>
              </a:xfrm>
              <a:prstGeom prst="ellipse">
                <a:avLst/>
              </a:prstGeom>
              <a:ln>
                <a:prstDash val="sysDash"/>
              </a:ln>
            </p:spPr>
            <p:style>
              <a:lnRef idx="0">
                <a:schemeClr val="accent1"/>
              </a:lnRef>
              <a:fillRef idx="3">
                <a:schemeClr val="accent1"/>
              </a:fillRef>
              <a:effectRef idx="3">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solidFill>
                    <a:sysClr val="window" lastClr="FFFFFF"/>
                  </a:solidFill>
                  <a:latin typeface="Calibri"/>
                </a:endParaRPr>
              </a:p>
            </p:txBody>
          </p:sp>
        </p:grpSp>
        <p:sp>
          <p:nvSpPr>
            <p:cNvPr id="64" name="Ellipse 63">
              <a:extLst>
                <a:ext uri="{FF2B5EF4-FFF2-40B4-BE49-F238E27FC236}">
                  <a16:creationId xmlns:a16="http://schemas.microsoft.com/office/drawing/2014/main" id="{1070DD5C-168E-4954-89BE-8DF2A0BFA255}"/>
                </a:ext>
              </a:extLst>
            </p:cNvPr>
            <p:cNvSpPr/>
            <p:nvPr/>
          </p:nvSpPr>
          <p:spPr>
            <a:xfrm>
              <a:off x="5320316" y="2964773"/>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Ellipse 64">
              <a:extLst>
                <a:ext uri="{FF2B5EF4-FFF2-40B4-BE49-F238E27FC236}">
                  <a16:creationId xmlns:a16="http://schemas.microsoft.com/office/drawing/2014/main" id="{9B1C705D-34DE-41EF-AE41-7BE37B710006}"/>
                </a:ext>
              </a:extLst>
            </p:cNvPr>
            <p:cNvSpPr/>
            <p:nvPr/>
          </p:nvSpPr>
          <p:spPr>
            <a:xfrm>
              <a:off x="6302971" y="2939463"/>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Ellipse 65">
              <a:extLst>
                <a:ext uri="{FF2B5EF4-FFF2-40B4-BE49-F238E27FC236}">
                  <a16:creationId xmlns:a16="http://schemas.microsoft.com/office/drawing/2014/main" id="{34E27716-4A11-4C42-ABE0-8F9C4A6AECBA}"/>
                </a:ext>
              </a:extLst>
            </p:cNvPr>
            <p:cNvSpPr/>
            <p:nvPr/>
          </p:nvSpPr>
          <p:spPr>
            <a:xfrm>
              <a:off x="5820263" y="4222557"/>
              <a:ext cx="194569" cy="21503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9" name="Groupe 88">
            <a:extLst>
              <a:ext uri="{FF2B5EF4-FFF2-40B4-BE49-F238E27FC236}">
                <a16:creationId xmlns:a16="http://schemas.microsoft.com/office/drawing/2014/main" id="{4990E263-52EF-4F83-B173-B35C0123BA75}"/>
              </a:ext>
            </a:extLst>
          </p:cNvPr>
          <p:cNvGrpSpPr/>
          <p:nvPr/>
        </p:nvGrpSpPr>
        <p:grpSpPr>
          <a:xfrm>
            <a:off x="7582283" y="1248514"/>
            <a:ext cx="2653181" cy="716901"/>
            <a:chOff x="8237171" y="1317115"/>
            <a:chExt cx="2653181" cy="716901"/>
          </a:xfrm>
        </p:grpSpPr>
        <p:sp>
          <p:nvSpPr>
            <p:cNvPr id="16" name="Organigramme : Terminateur 15">
              <a:extLst>
                <a:ext uri="{FF2B5EF4-FFF2-40B4-BE49-F238E27FC236}">
                  <a16:creationId xmlns:a16="http://schemas.microsoft.com/office/drawing/2014/main" id="{5790E39C-1E54-48FE-9087-4D80898D209B}"/>
                </a:ext>
              </a:extLst>
            </p:cNvPr>
            <p:cNvSpPr/>
            <p:nvPr/>
          </p:nvSpPr>
          <p:spPr>
            <a:xfrm>
              <a:off x="8325236" y="1379181"/>
              <a:ext cx="2490651" cy="578016"/>
            </a:xfrm>
            <a:prstGeom prst="flowChartTerminator">
              <a:avLst/>
            </a:prstGeom>
            <a:solidFill>
              <a:schemeClr val="tx2"/>
            </a:solidFill>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rPr>
                <a:t>Interpersonal relation</a:t>
              </a:r>
            </a:p>
          </p:txBody>
        </p:sp>
        <p:sp>
          <p:nvSpPr>
            <p:cNvPr id="73" name="Organigramme : Terminateur 72">
              <a:extLst>
                <a:ext uri="{FF2B5EF4-FFF2-40B4-BE49-F238E27FC236}">
                  <a16:creationId xmlns:a16="http://schemas.microsoft.com/office/drawing/2014/main" id="{9D7FAC67-69C2-42FE-A044-A70BFAA2E835}"/>
                </a:ext>
              </a:extLst>
            </p:cNvPr>
            <p:cNvSpPr/>
            <p:nvPr/>
          </p:nvSpPr>
          <p:spPr>
            <a:xfrm>
              <a:off x="8237171" y="1317115"/>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6" name="Organigramme : Terminateur 55">
            <a:extLst>
              <a:ext uri="{FF2B5EF4-FFF2-40B4-BE49-F238E27FC236}">
                <a16:creationId xmlns:a16="http://schemas.microsoft.com/office/drawing/2014/main" id="{92F328BD-2004-4CE0-8B17-707E446FF48F}"/>
              </a:ext>
            </a:extLst>
          </p:cNvPr>
          <p:cNvSpPr/>
          <p:nvPr/>
        </p:nvSpPr>
        <p:spPr>
          <a:xfrm>
            <a:off x="2101278" y="1317334"/>
            <a:ext cx="2490651" cy="578016"/>
          </a:xfrm>
          <a:prstGeom prst="flowChartTermina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solidFill>
                  <a:schemeClr val="bg1"/>
                </a:solidFill>
              </a:rPr>
              <a:t>Social status</a:t>
            </a:r>
          </a:p>
        </p:txBody>
      </p:sp>
      <p:sp>
        <p:nvSpPr>
          <p:cNvPr id="76" name="Organigramme : Terminateur 75">
            <a:extLst>
              <a:ext uri="{FF2B5EF4-FFF2-40B4-BE49-F238E27FC236}">
                <a16:creationId xmlns:a16="http://schemas.microsoft.com/office/drawing/2014/main" id="{F3E59950-ED7A-4678-B2BC-AEF4DA3152A3}"/>
              </a:ext>
            </a:extLst>
          </p:cNvPr>
          <p:cNvSpPr/>
          <p:nvPr/>
        </p:nvSpPr>
        <p:spPr>
          <a:xfrm>
            <a:off x="4726128" y="3917752"/>
            <a:ext cx="2653181" cy="716901"/>
          </a:xfrm>
          <a:prstGeom prst="flowChartTerminator">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1" name="Connecteur droit 80">
            <a:extLst>
              <a:ext uri="{FF2B5EF4-FFF2-40B4-BE49-F238E27FC236}">
                <a16:creationId xmlns:a16="http://schemas.microsoft.com/office/drawing/2014/main" id="{2E4F44E0-64C1-4E3D-B3E1-17A3D3DF0849}"/>
              </a:ext>
            </a:extLst>
          </p:cNvPr>
          <p:cNvCxnSpPr>
            <a:cxnSpLocks/>
            <a:stCxn id="66" idx="4"/>
            <a:endCxn id="76" idx="0"/>
          </p:cNvCxnSpPr>
          <p:nvPr/>
        </p:nvCxnSpPr>
        <p:spPr>
          <a:xfrm flipH="1">
            <a:off x="6052719" y="3636202"/>
            <a:ext cx="1" cy="281550"/>
          </a:xfrm>
          <a:prstGeom prst="line">
            <a:avLst/>
          </a:prstGeom>
          <a:ln w="12700" cap="rnd">
            <a:prstDash val="solid"/>
            <a:round/>
          </a:ln>
        </p:spPr>
        <p:style>
          <a:lnRef idx="2">
            <a:schemeClr val="accent3"/>
          </a:lnRef>
          <a:fillRef idx="0">
            <a:schemeClr val="accent3"/>
          </a:fillRef>
          <a:effectRef idx="1">
            <a:schemeClr val="accent3"/>
          </a:effectRef>
          <a:fontRef idx="minor">
            <a:schemeClr val="tx1"/>
          </a:fontRef>
        </p:style>
      </p:cxnSp>
      <p:cxnSp>
        <p:nvCxnSpPr>
          <p:cNvPr id="42" name="Connecteur droit 41">
            <a:extLst>
              <a:ext uri="{FF2B5EF4-FFF2-40B4-BE49-F238E27FC236}">
                <a16:creationId xmlns:a16="http://schemas.microsoft.com/office/drawing/2014/main" id="{BBA8CA27-99BE-4A12-B2A5-12C235AB0A09}"/>
              </a:ext>
            </a:extLst>
          </p:cNvPr>
          <p:cNvCxnSpPr>
            <a:cxnSpLocks/>
            <a:endCxn id="73" idx="1"/>
          </p:cNvCxnSpPr>
          <p:nvPr/>
        </p:nvCxnSpPr>
        <p:spPr>
          <a:xfrm>
            <a:off x="6830170" y="1605720"/>
            <a:ext cx="752113" cy="1245"/>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a:extLst>
              <a:ext uri="{FF2B5EF4-FFF2-40B4-BE49-F238E27FC236}">
                <a16:creationId xmlns:a16="http://schemas.microsoft.com/office/drawing/2014/main" id="{6222CCE2-4D23-4335-B228-75F3AADD6594}"/>
              </a:ext>
            </a:extLst>
          </p:cNvPr>
          <p:cNvCxnSpPr>
            <a:cxnSpLocks/>
            <a:stCxn id="65" idx="0"/>
          </p:cNvCxnSpPr>
          <p:nvPr/>
        </p:nvCxnSpPr>
        <p:spPr>
          <a:xfrm flipV="1">
            <a:off x="6535428" y="1605720"/>
            <a:ext cx="294742" cy="53235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3A9A32B5-62E3-4384-8439-0F8E231335D3}"/>
              </a:ext>
            </a:extLst>
          </p:cNvPr>
          <p:cNvCxnSpPr>
            <a:cxnSpLocks/>
            <a:stCxn id="62" idx="3"/>
          </p:cNvCxnSpPr>
          <p:nvPr/>
        </p:nvCxnSpPr>
        <p:spPr>
          <a:xfrm>
            <a:off x="4684182" y="1621520"/>
            <a:ext cx="690350" cy="0"/>
          </a:xfrm>
          <a:prstGeom prst="lin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49" name="Connecteur droit 48">
            <a:extLst>
              <a:ext uri="{FF2B5EF4-FFF2-40B4-BE49-F238E27FC236}">
                <a16:creationId xmlns:a16="http://schemas.microsoft.com/office/drawing/2014/main" id="{6EB0DB41-461D-4706-81B8-8F7CC321B447}"/>
              </a:ext>
            </a:extLst>
          </p:cNvPr>
          <p:cNvCxnSpPr>
            <a:cxnSpLocks/>
            <a:stCxn id="64" idx="0"/>
          </p:cNvCxnSpPr>
          <p:nvPr/>
        </p:nvCxnSpPr>
        <p:spPr>
          <a:xfrm flipH="1" flipV="1">
            <a:off x="5367818" y="1621520"/>
            <a:ext cx="184955" cy="54186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7" name="Groupe 6">
            <a:extLst>
              <a:ext uri="{FF2B5EF4-FFF2-40B4-BE49-F238E27FC236}">
                <a16:creationId xmlns:a16="http://schemas.microsoft.com/office/drawing/2014/main" id="{4C25D743-95D6-4015-8EA5-A58FF42AF2F9}"/>
              </a:ext>
            </a:extLst>
          </p:cNvPr>
          <p:cNvGrpSpPr/>
          <p:nvPr/>
        </p:nvGrpSpPr>
        <p:grpSpPr>
          <a:xfrm>
            <a:off x="7713076" y="2027481"/>
            <a:ext cx="2942114" cy="2405717"/>
            <a:chOff x="166989" y="1975478"/>
            <a:chExt cx="2942114" cy="2405717"/>
          </a:xfrm>
        </p:grpSpPr>
        <p:pic>
          <p:nvPicPr>
            <p:cNvPr id="34" name="Image 33">
              <a:extLst>
                <a:ext uri="{FF2B5EF4-FFF2-40B4-BE49-F238E27FC236}">
                  <a16:creationId xmlns:a16="http://schemas.microsoft.com/office/drawing/2014/main" id="{CBF5317C-D18E-4479-A634-76C04E17C31F}"/>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flipH="1">
              <a:off x="1180132" y="2886066"/>
              <a:ext cx="589033" cy="589033"/>
            </a:xfrm>
            <a:prstGeom prst="rect">
              <a:avLst/>
            </a:prstGeom>
          </p:spPr>
        </p:pic>
        <p:pic>
          <p:nvPicPr>
            <p:cNvPr id="35" name="Image 34">
              <a:extLst>
                <a:ext uri="{FF2B5EF4-FFF2-40B4-BE49-F238E27FC236}">
                  <a16:creationId xmlns:a16="http://schemas.microsoft.com/office/drawing/2014/main" id="{DE80EF07-975C-4D44-9723-F4A5F29EF56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166989" y="2886066"/>
              <a:ext cx="589033" cy="589033"/>
            </a:xfrm>
            <a:prstGeom prst="rect">
              <a:avLst/>
            </a:prstGeom>
          </p:spPr>
        </p:pic>
        <p:pic>
          <p:nvPicPr>
            <p:cNvPr id="36" name="Image 35">
              <a:extLst>
                <a:ext uri="{FF2B5EF4-FFF2-40B4-BE49-F238E27FC236}">
                  <a16:creationId xmlns:a16="http://schemas.microsoft.com/office/drawing/2014/main" id="{56D06FDF-E832-4423-BE0D-9B0493FA8111}"/>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a:off x="1820210" y="3792162"/>
              <a:ext cx="589033" cy="589033"/>
            </a:xfrm>
            <a:prstGeom prst="rect">
              <a:avLst/>
            </a:prstGeom>
          </p:spPr>
        </p:pic>
        <p:pic>
          <p:nvPicPr>
            <p:cNvPr id="37" name="Image 36">
              <a:extLst>
                <a:ext uri="{FF2B5EF4-FFF2-40B4-BE49-F238E27FC236}">
                  <a16:creationId xmlns:a16="http://schemas.microsoft.com/office/drawing/2014/main" id="{7D85F885-4EDA-4FB8-BAF5-079C0E79DEF1}"/>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flipH="1">
              <a:off x="166989" y="3776833"/>
              <a:ext cx="589033" cy="589033"/>
            </a:xfrm>
            <a:prstGeom prst="rect">
              <a:avLst/>
            </a:prstGeom>
          </p:spPr>
        </p:pic>
        <p:pic>
          <p:nvPicPr>
            <p:cNvPr id="38" name="Image 37">
              <a:extLst>
                <a:ext uri="{FF2B5EF4-FFF2-40B4-BE49-F238E27FC236}">
                  <a16:creationId xmlns:a16="http://schemas.microsoft.com/office/drawing/2014/main" id="{BC4F5847-A97D-4891-A2E1-7998987B8ED2}"/>
                </a:ext>
              </a:extLst>
            </p:cNvPr>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1355451" y="3776833"/>
              <a:ext cx="589033" cy="589033"/>
            </a:xfrm>
            <a:prstGeom prst="rect">
              <a:avLst/>
            </a:prstGeom>
          </p:spPr>
        </p:pic>
        <p:pic>
          <p:nvPicPr>
            <p:cNvPr id="39" name="Image 38">
              <a:extLst>
                <a:ext uri="{FF2B5EF4-FFF2-40B4-BE49-F238E27FC236}">
                  <a16:creationId xmlns:a16="http://schemas.microsoft.com/office/drawing/2014/main" id="{7B58BF72-5DD3-45F1-A40A-61D86DC85FB3}"/>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a:off x="1180131" y="1975478"/>
              <a:ext cx="589033" cy="589033"/>
            </a:xfrm>
            <a:prstGeom prst="rect">
              <a:avLst/>
            </a:prstGeom>
          </p:spPr>
        </p:pic>
        <p:pic>
          <p:nvPicPr>
            <p:cNvPr id="40" name="Image 39">
              <a:extLst>
                <a:ext uri="{FF2B5EF4-FFF2-40B4-BE49-F238E27FC236}">
                  <a16:creationId xmlns:a16="http://schemas.microsoft.com/office/drawing/2014/main" id="{22CA8F24-2447-4347-8452-5F34A7B2BE16}"/>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2520070" y="3792162"/>
              <a:ext cx="589033" cy="589033"/>
            </a:xfrm>
            <a:prstGeom prst="rect">
              <a:avLst/>
            </a:prstGeom>
          </p:spPr>
        </p:pic>
        <p:pic>
          <p:nvPicPr>
            <p:cNvPr id="41" name="Image 40">
              <a:extLst>
                <a:ext uri="{FF2B5EF4-FFF2-40B4-BE49-F238E27FC236}">
                  <a16:creationId xmlns:a16="http://schemas.microsoft.com/office/drawing/2014/main" id="{D5C48202-34E7-481E-8354-6D901F902C9E}"/>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784290" y="3776833"/>
              <a:ext cx="589033" cy="589033"/>
            </a:xfrm>
            <a:prstGeom prst="rect">
              <a:avLst/>
            </a:prstGeom>
          </p:spPr>
        </p:pic>
        <p:pic>
          <p:nvPicPr>
            <p:cNvPr id="44" name="Image 43">
              <a:extLst>
                <a:ext uri="{FF2B5EF4-FFF2-40B4-BE49-F238E27FC236}">
                  <a16:creationId xmlns:a16="http://schemas.microsoft.com/office/drawing/2014/main" id="{E5936EBF-C839-4CC4-BF82-DDDF0194CB6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2180394" y="2886066"/>
              <a:ext cx="589033" cy="589033"/>
            </a:xfrm>
            <a:prstGeom prst="rect">
              <a:avLst/>
            </a:prstGeom>
          </p:spPr>
        </p:pic>
        <p:cxnSp>
          <p:nvCxnSpPr>
            <p:cNvPr id="63" name="Connecteur droit 62">
              <a:extLst>
                <a:ext uri="{FF2B5EF4-FFF2-40B4-BE49-F238E27FC236}">
                  <a16:creationId xmlns:a16="http://schemas.microsoft.com/office/drawing/2014/main" id="{1278ECCD-88EE-4B53-96AD-C72A487BD1ED}"/>
                </a:ext>
              </a:extLst>
            </p:cNvPr>
            <p:cNvCxnSpPr>
              <a:cxnSpLocks/>
            </p:cNvCxnSpPr>
            <p:nvPr/>
          </p:nvCxnSpPr>
          <p:spPr>
            <a:xfrm>
              <a:off x="461504" y="3470133"/>
              <a:ext cx="1" cy="281765"/>
            </a:xfrm>
            <a:prstGeom prst="line">
              <a:avLst/>
            </a:prstGeom>
            <a:ln w="25400">
              <a:solidFill>
                <a:schemeClr val="accent3"/>
              </a:solidFill>
              <a:headEnd type="stealth"/>
              <a:tailEnd type="stealth"/>
            </a:ln>
          </p:spPr>
          <p:style>
            <a:lnRef idx="1">
              <a:schemeClr val="accent1"/>
            </a:lnRef>
            <a:fillRef idx="0">
              <a:schemeClr val="accent1"/>
            </a:fillRef>
            <a:effectRef idx="0">
              <a:schemeClr val="accent1"/>
            </a:effectRef>
            <a:fontRef idx="minor">
              <a:schemeClr val="tx1"/>
            </a:fontRef>
          </p:style>
        </p:cxnSp>
      </p:grpSp>
      <p:cxnSp>
        <p:nvCxnSpPr>
          <p:cNvPr id="54" name="Connecteur droit avec flèche 53">
            <a:extLst>
              <a:ext uri="{FF2B5EF4-FFF2-40B4-BE49-F238E27FC236}">
                <a16:creationId xmlns:a16="http://schemas.microsoft.com/office/drawing/2014/main" id="{60DEAEE8-EAA5-4A27-AED9-89759924393F}"/>
              </a:ext>
            </a:extLst>
          </p:cNvPr>
          <p:cNvCxnSpPr>
            <a:cxnSpLocks/>
            <a:stCxn id="41" idx="0"/>
            <a:endCxn id="34" idx="2"/>
          </p:cNvCxnSpPr>
          <p:nvPr/>
        </p:nvCxnSpPr>
        <p:spPr>
          <a:xfrm flipV="1">
            <a:off x="8624893" y="3527102"/>
            <a:ext cx="395842" cy="301734"/>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59" name="Connecteur droit avec flèche 58">
            <a:extLst>
              <a:ext uri="{FF2B5EF4-FFF2-40B4-BE49-F238E27FC236}">
                <a16:creationId xmlns:a16="http://schemas.microsoft.com/office/drawing/2014/main" id="{2D69C21F-B405-42BB-A012-36E327FEAC23}"/>
              </a:ext>
            </a:extLst>
          </p:cNvPr>
          <p:cNvCxnSpPr>
            <a:cxnSpLocks/>
            <a:stCxn id="38" idx="0"/>
            <a:endCxn id="34" idx="2"/>
          </p:cNvCxnSpPr>
          <p:nvPr/>
        </p:nvCxnSpPr>
        <p:spPr>
          <a:xfrm flipH="1" flipV="1">
            <a:off x="9020735" y="3527102"/>
            <a:ext cx="175319" cy="301734"/>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69" name="Connecteur droit avec flèche 68">
            <a:extLst>
              <a:ext uri="{FF2B5EF4-FFF2-40B4-BE49-F238E27FC236}">
                <a16:creationId xmlns:a16="http://schemas.microsoft.com/office/drawing/2014/main" id="{4F15B760-352D-4FA4-AD80-30B839CCE4AF}"/>
              </a:ext>
            </a:extLst>
          </p:cNvPr>
          <p:cNvCxnSpPr>
            <a:cxnSpLocks/>
            <a:endCxn id="44" idx="2"/>
          </p:cNvCxnSpPr>
          <p:nvPr/>
        </p:nvCxnSpPr>
        <p:spPr>
          <a:xfrm flipV="1">
            <a:off x="9726481" y="3527102"/>
            <a:ext cx="294516" cy="313742"/>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70" name="Connecteur droit avec flèche 69">
            <a:extLst>
              <a:ext uri="{FF2B5EF4-FFF2-40B4-BE49-F238E27FC236}">
                <a16:creationId xmlns:a16="http://schemas.microsoft.com/office/drawing/2014/main" id="{BD19013A-41AB-4633-A54C-CE06FB29D15F}"/>
              </a:ext>
            </a:extLst>
          </p:cNvPr>
          <p:cNvCxnSpPr>
            <a:cxnSpLocks/>
            <a:stCxn id="40" idx="0"/>
          </p:cNvCxnSpPr>
          <p:nvPr/>
        </p:nvCxnSpPr>
        <p:spPr>
          <a:xfrm flipH="1" flipV="1">
            <a:off x="10092363" y="3564045"/>
            <a:ext cx="268310" cy="280120"/>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71" name="Connecteur droit avec flèche 70">
            <a:extLst>
              <a:ext uri="{FF2B5EF4-FFF2-40B4-BE49-F238E27FC236}">
                <a16:creationId xmlns:a16="http://schemas.microsoft.com/office/drawing/2014/main" id="{B18B0787-8A87-400E-9788-E41C1D56A997}"/>
              </a:ext>
            </a:extLst>
          </p:cNvPr>
          <p:cNvCxnSpPr>
            <a:cxnSpLocks/>
            <a:stCxn id="34" idx="0"/>
            <a:endCxn id="39" idx="2"/>
          </p:cNvCxnSpPr>
          <p:nvPr/>
        </p:nvCxnSpPr>
        <p:spPr>
          <a:xfrm flipH="1" flipV="1">
            <a:off x="9020734" y="2616514"/>
            <a:ext cx="1" cy="321555"/>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72" name="Connecteur droit avec flèche 71">
            <a:extLst>
              <a:ext uri="{FF2B5EF4-FFF2-40B4-BE49-F238E27FC236}">
                <a16:creationId xmlns:a16="http://schemas.microsoft.com/office/drawing/2014/main" id="{09EDAFEE-4D2C-49A3-B983-A83F90F24068}"/>
              </a:ext>
            </a:extLst>
          </p:cNvPr>
          <p:cNvCxnSpPr>
            <a:cxnSpLocks/>
          </p:cNvCxnSpPr>
          <p:nvPr/>
        </p:nvCxnSpPr>
        <p:spPr>
          <a:xfrm flipV="1">
            <a:off x="8114375" y="2626424"/>
            <a:ext cx="787163" cy="301734"/>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74" name="Connecteur droit avec flèche 73">
            <a:extLst>
              <a:ext uri="{FF2B5EF4-FFF2-40B4-BE49-F238E27FC236}">
                <a16:creationId xmlns:a16="http://schemas.microsoft.com/office/drawing/2014/main" id="{24E5EC7B-F3AE-423F-8A36-18FD9BBF2E90}"/>
              </a:ext>
            </a:extLst>
          </p:cNvPr>
          <p:cNvCxnSpPr>
            <a:cxnSpLocks/>
          </p:cNvCxnSpPr>
          <p:nvPr/>
        </p:nvCxnSpPr>
        <p:spPr>
          <a:xfrm flipH="1" flipV="1">
            <a:off x="9139932" y="2624178"/>
            <a:ext cx="733807" cy="237072"/>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75" name="Connecteur droit avec flèche 74">
            <a:extLst>
              <a:ext uri="{FF2B5EF4-FFF2-40B4-BE49-F238E27FC236}">
                <a16:creationId xmlns:a16="http://schemas.microsoft.com/office/drawing/2014/main" id="{6234225A-734F-4303-8C4C-39FBA39895B6}"/>
              </a:ext>
            </a:extLst>
          </p:cNvPr>
          <p:cNvCxnSpPr>
            <a:cxnSpLocks/>
            <a:stCxn id="44" idx="3"/>
          </p:cNvCxnSpPr>
          <p:nvPr/>
        </p:nvCxnSpPr>
        <p:spPr>
          <a:xfrm flipH="1">
            <a:off x="9196054" y="3232586"/>
            <a:ext cx="530427" cy="0"/>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78" name="Connecteur droit avec flèche 77">
            <a:extLst>
              <a:ext uri="{FF2B5EF4-FFF2-40B4-BE49-F238E27FC236}">
                <a16:creationId xmlns:a16="http://schemas.microsoft.com/office/drawing/2014/main" id="{7AAB658B-5938-4A09-90C3-5C1085779F1D}"/>
              </a:ext>
            </a:extLst>
          </p:cNvPr>
          <p:cNvCxnSpPr>
            <a:cxnSpLocks/>
          </p:cNvCxnSpPr>
          <p:nvPr/>
        </p:nvCxnSpPr>
        <p:spPr>
          <a:xfrm flipH="1">
            <a:off x="8251605" y="3232585"/>
            <a:ext cx="530427" cy="0"/>
          </a:xfrm>
          <a:prstGeom prst="straightConnector1">
            <a:avLst/>
          </a:prstGeom>
          <a:ln w="28575">
            <a:headEnd type="triangle"/>
            <a:tailEnd type="triangle"/>
          </a:ln>
        </p:spPr>
        <p:style>
          <a:lnRef idx="3">
            <a:schemeClr val="accent3"/>
          </a:lnRef>
          <a:fillRef idx="0">
            <a:schemeClr val="accent3"/>
          </a:fillRef>
          <a:effectRef idx="2">
            <a:schemeClr val="accent3"/>
          </a:effectRef>
          <a:fontRef idx="minor">
            <a:schemeClr val="tx1"/>
          </a:fontRef>
        </p:style>
      </p:cxnSp>
      <p:sp>
        <p:nvSpPr>
          <p:cNvPr id="79" name="Rectangle 78">
            <a:extLst>
              <a:ext uri="{FF2B5EF4-FFF2-40B4-BE49-F238E27FC236}">
                <a16:creationId xmlns:a16="http://schemas.microsoft.com/office/drawing/2014/main" id="{B0289FA3-612A-4600-8700-8139E1F21A27}"/>
              </a:ext>
            </a:extLst>
          </p:cNvPr>
          <p:cNvSpPr/>
          <p:nvPr/>
        </p:nvSpPr>
        <p:spPr>
          <a:xfrm>
            <a:off x="6830170" y="4634653"/>
            <a:ext cx="5081423" cy="196839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817997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56"/>
                                        </p:tgtEl>
                                        <p:attrNameLst>
                                          <p:attrName>style.opacity</p:attrName>
                                        </p:attrNameLst>
                                      </p:cBhvr>
                                      <p:to>
                                        <p:strVal val="0.5"/>
                                      </p:to>
                                    </p:set>
                                    <p:animEffect filter="image" prLst="opacity: 0.5">
                                      <p:cBhvr rctx="IE">
                                        <p:cTn id="7" dur="indefinite"/>
                                        <p:tgtEl>
                                          <p:spTgt spid="56"/>
                                        </p:tgtEl>
                                      </p:cBhvr>
                                    </p:animEffect>
                                  </p:childTnLst>
                                </p:cTn>
                              </p:par>
                              <p:par>
                                <p:cTn id="8" presetID="9" presetClass="emph" presetSubtype="0" grpId="0" nodeType="withEffect">
                                  <p:stCondLst>
                                    <p:cond delay="0"/>
                                  </p:stCondLst>
                                  <p:childTnLst>
                                    <p:set>
                                      <p:cBhvr>
                                        <p:cTn id="9" dur="indefinite"/>
                                        <p:tgtEl>
                                          <p:spTgt spid="55"/>
                                        </p:tgtEl>
                                        <p:attrNameLst>
                                          <p:attrName>style.opacity</p:attrName>
                                        </p:attrNameLst>
                                      </p:cBhvr>
                                      <p:to>
                                        <p:strVal val="0.5"/>
                                      </p:to>
                                    </p:set>
                                    <p:animEffect filter="image" prLst="opacity: 0.5">
                                      <p:cBhvr rctx="IE">
                                        <p:cTn id="10" dur="indefinite"/>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Wisp</Template>
  <TotalTime>0</TotalTime>
  <Words>2856</Words>
  <Application>Microsoft Office PowerPoint</Application>
  <PresentationFormat>Grand écran</PresentationFormat>
  <Paragraphs>788</Paragraphs>
  <Slides>57</Slides>
  <Notes>26</Notes>
  <HiddenSlides>4</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57</vt:i4>
      </vt:variant>
    </vt:vector>
  </HeadingPairs>
  <TitlesOfParts>
    <vt:vector size="67" baseType="lpstr">
      <vt:lpstr>Arabic Typesetting</vt:lpstr>
      <vt:lpstr>Arial</vt:lpstr>
      <vt:lpstr>Bradley Hand ITC</vt:lpstr>
      <vt:lpstr>Calibri</vt:lpstr>
      <vt:lpstr>Calibri Light</vt:lpstr>
      <vt:lpstr>Cambria Math</vt:lpstr>
      <vt:lpstr>Open</vt:lpstr>
      <vt:lpstr>Open Sans</vt:lpstr>
      <vt:lpstr>Wingdings</vt:lpstr>
      <vt:lpstr>Thème Office</vt:lpstr>
      <vt:lpstr>Page d’acceuil</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Negotiation strategy: Behaviors OF DOMINANCE</vt:lpstr>
      <vt:lpstr>Présentation PowerPoint</vt:lpstr>
      <vt:lpstr>OVERVIEW OF THE MODEL OF NEGOTIATION</vt:lpstr>
      <vt:lpstr>Mental model: PREFERENCES</vt:lpstr>
      <vt:lpstr>Mental model: COMMUNICATION</vt:lpstr>
      <vt:lpstr>Mental model: COMMUNICATION</vt:lpstr>
      <vt:lpstr>Negotiation strategy: Behaviors OF DOMINANCE</vt:lpstr>
      <vt:lpstr>Mental model: Satisfiability (level of demand)</vt:lpstr>
      <vt:lpstr>Mental model: Satisfiability (level of demand)</vt:lpstr>
      <vt:lpstr>Mental model: Satisfiability (level of demand)</vt:lpstr>
      <vt:lpstr>Mental model: acceptability (concession)</vt:lpstr>
      <vt:lpstr>Mental model: utterance choice (lead of dialogue)</vt:lpstr>
      <vt:lpstr>Mental model: utterance choice</vt:lpstr>
      <vt:lpstr>Présentation PowerPoint</vt:lpstr>
      <vt:lpstr>Présentation PowerPoint</vt:lpstr>
      <vt:lpstr>Présentation PowerPoint</vt:lpstr>
      <vt:lpstr>Présentation PowerPoint</vt:lpstr>
      <vt:lpstr>Titre en bleu</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OVERVIEW OF THE MODEL OF NEGOTIATION</vt:lpstr>
      <vt:lpstr>Présentation PowerPoint</vt:lpstr>
      <vt:lpstr>Présentation PowerPoint</vt:lpstr>
      <vt:lpstr>Model of the other: reasoning with uncertainty</vt:lpstr>
      <vt:lpstr>Evaluation: reasoning with uncertainty</vt:lpstr>
      <vt:lpstr>Results: accuracy of predictions</vt:lpstr>
      <vt:lpstr>Présentation PowerPoint</vt:lpstr>
      <vt:lpstr>STUDY: COMPLEMENTARITY VS SIMILARITY IN NEGOTIATION</vt:lpstr>
      <vt:lpstr>STUDY: COMPLEMENTARITY VS SIMILARITY IN NEGOTIATION</vt:lpstr>
      <vt:lpstr>STUDY: COMPLEMENTARITY VS SIMILARITY IN NEGOTIATION</vt:lpstr>
      <vt:lpstr>STUDY: COMPLEMENTARITY VS SIMILARITY IN NEGOTIATION</vt:lpstr>
      <vt:lpstr>STUDY: COMPLEMENTARITY VS SIMILARITY IN NEGOTIATION</vt:lpstr>
      <vt:lpstr>STUDY: COMPLEMENTARITY VS SIMILARITY IN NEGOTIATION</vt:lpstr>
      <vt:lpstr>STUDY: COMPLEMENTARITY VS SIMILARITY IN NEGOTIATION</vt:lpstr>
      <vt:lpstr>STUDY: COMPLEMENTARITY VS SIMILARITY IN NEGOTIATION</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Context</dc:title>
  <dc:creator>Entreprise ZENIKA</dc:creator>
  <cp:lastModifiedBy>Entreprise ZENIKA</cp:lastModifiedBy>
  <cp:revision>164</cp:revision>
  <dcterms:created xsi:type="dcterms:W3CDTF">2018-09-25T09:57:42Z</dcterms:created>
  <dcterms:modified xsi:type="dcterms:W3CDTF">2018-10-11T16:31:28Z</dcterms:modified>
</cp:coreProperties>
</file>